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8"/>
  </p:notesMasterIdLst>
  <p:sldIdLst>
    <p:sldId id="259" r:id="rId5"/>
    <p:sldId id="367" r:id="rId6"/>
    <p:sldId id="368" r:id="rId7"/>
    <p:sldId id="282" r:id="rId8"/>
    <p:sldId id="370" r:id="rId9"/>
    <p:sldId id="342" r:id="rId10"/>
    <p:sldId id="277" r:id="rId11"/>
    <p:sldId id="278" r:id="rId12"/>
    <p:sldId id="279" r:id="rId13"/>
    <p:sldId id="280" r:id="rId14"/>
    <p:sldId id="281" r:id="rId15"/>
    <p:sldId id="343" r:id="rId16"/>
    <p:sldId id="292" r:id="rId17"/>
    <p:sldId id="344" r:id="rId18"/>
    <p:sldId id="345" r:id="rId19"/>
    <p:sldId id="346" r:id="rId20"/>
    <p:sldId id="347" r:id="rId21"/>
    <p:sldId id="348" r:id="rId22"/>
    <p:sldId id="349" r:id="rId23"/>
    <p:sldId id="291" r:id="rId24"/>
    <p:sldId id="354" r:id="rId25"/>
    <p:sldId id="355" r:id="rId26"/>
    <p:sldId id="356" r:id="rId27"/>
    <p:sldId id="357" r:id="rId28"/>
    <p:sldId id="358" r:id="rId29"/>
    <p:sldId id="359" r:id="rId30"/>
    <p:sldId id="360" r:id="rId31"/>
    <p:sldId id="361" r:id="rId32"/>
    <p:sldId id="362" r:id="rId33"/>
    <p:sldId id="363" r:id="rId34"/>
    <p:sldId id="364" r:id="rId35"/>
    <p:sldId id="351" r:id="rId36"/>
    <p:sldId id="366" r:id="rId3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BFDCA6-06EF-F899-5116-D6EDA3CD5E69}" v="74" dt="2023-03-29T19:06:16.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48837"/>
  </p:normalViewPr>
  <p:slideViewPr>
    <p:cSldViewPr snapToGrid="0" snapToObjects="1">
      <p:cViewPr varScale="1">
        <p:scale>
          <a:sx n="78" d="100"/>
          <a:sy n="78" d="100"/>
        </p:scale>
        <p:origin x="192" y="64"/>
      </p:cViewPr>
      <p:guideLst/>
    </p:cSldViewPr>
  </p:slideViewPr>
  <p:notesTextViewPr>
    <p:cViewPr>
      <p:scale>
        <a:sx n="1" d="1"/>
        <a:sy n="1" d="1"/>
      </p:scale>
      <p:origin x="0" y="0"/>
    </p:cViewPr>
  </p:notesTextViewPr>
  <p:notesViewPr>
    <p:cSldViewPr snapToGrid="0" snapToObjects="1">
      <p:cViewPr varScale="1">
        <p:scale>
          <a:sx n="59" d="100"/>
          <a:sy n="59" d="100"/>
        </p:scale>
        <p:origin x="2528" y="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70EF0-ADC6-EB49-B6EA-3DB4938B1E82}" type="datetimeFigureOut">
              <a:rPr lang="nl-NL" smtClean="0"/>
              <a:t>6-10-2024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DA82E0-3E2F-5D49-A68A-A8C6E0A85971}" type="slidenum">
              <a:rPr lang="nl-NL" smtClean="0"/>
              <a:t>‹nr.›</a:t>
            </a:fld>
            <a:endParaRPr lang="nl-NL"/>
          </a:p>
        </p:txBody>
      </p:sp>
    </p:spTree>
    <p:extLst>
      <p:ext uri="{BB962C8B-B14F-4D97-AF65-F5344CB8AC3E}">
        <p14:creationId xmlns:p14="http://schemas.microsoft.com/office/powerpoint/2010/main" val="427373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Van harte welkom!</a:t>
            </a:r>
          </a:p>
          <a:p>
            <a:endParaRPr lang="nl-NL" dirty="0"/>
          </a:p>
        </p:txBody>
      </p:sp>
    </p:spTree>
    <p:extLst>
      <p:ext uri="{BB962C8B-B14F-4D97-AF65-F5344CB8AC3E}">
        <p14:creationId xmlns:p14="http://schemas.microsoft.com/office/powerpoint/2010/main" val="3312454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a:spLocks noGrp="1" noRot="1" noChangeAspect="1"/>
          </p:cNvSpPr>
          <p:nvPr>
            <p:ph type="sldImg"/>
          </p:nvPr>
        </p:nvSpPr>
        <p:spPr>
          <a:prstGeom prst="rect">
            <a:avLst/>
          </a:prstGeom>
        </p:spPr>
        <p:txBody>
          <a:bodyPr/>
          <a:lstStyle/>
          <a:p>
            <a:endParaRPr/>
          </a:p>
        </p:txBody>
      </p:sp>
      <p:sp>
        <p:nvSpPr>
          <p:cNvPr id="241" name="Shape 241"/>
          <p:cNvSpPr>
            <a:spLocks noGrp="1"/>
          </p:cNvSpPr>
          <p:nvPr>
            <p:ph type="body" sz="quarter" idx="1"/>
          </p:nvPr>
        </p:nvSpPr>
        <p:spPr>
          <a:prstGeom prst="rect">
            <a:avLst/>
          </a:prstGeom>
        </p:spPr>
        <p:txBody>
          <a:bodyPr/>
          <a:lstStyle/>
          <a:p>
            <a:r>
              <a:rPr dirty="0"/>
              <a:t>is wat je </a:t>
            </a:r>
            <a:r>
              <a:rPr dirty="0" err="1"/>
              <a:t>zegt</a:t>
            </a:r>
            <a:r>
              <a:rPr dirty="0"/>
              <a:t> </a:t>
            </a:r>
            <a:r>
              <a:rPr dirty="0" err="1"/>
              <a:t>ook</a:t>
            </a:r>
            <a:r>
              <a:rPr dirty="0"/>
              <a:t> wat je </a:t>
            </a:r>
            <a:r>
              <a:rPr dirty="0" err="1"/>
              <a:t>bedoelt</a:t>
            </a:r>
            <a:r>
              <a:rPr dirty="0"/>
              <a:t>?</a:t>
            </a:r>
          </a:p>
          <a:p>
            <a:r>
              <a:rPr dirty="0"/>
              <a:t>is wat </a:t>
            </a:r>
            <a:r>
              <a:rPr dirty="0" err="1"/>
              <a:t>jij</a:t>
            </a:r>
            <a:r>
              <a:rPr dirty="0"/>
              <a:t> </a:t>
            </a:r>
            <a:r>
              <a:rPr dirty="0" err="1"/>
              <a:t>zegt</a:t>
            </a:r>
            <a:r>
              <a:rPr dirty="0"/>
              <a:t> </a:t>
            </a:r>
            <a:r>
              <a:rPr dirty="0" err="1"/>
              <a:t>ook</a:t>
            </a:r>
            <a:r>
              <a:rPr dirty="0"/>
              <a:t> wat de </a:t>
            </a:r>
            <a:r>
              <a:rPr dirty="0" err="1"/>
              <a:t>ander</a:t>
            </a:r>
            <a:r>
              <a:rPr dirty="0"/>
              <a:t> </a:t>
            </a:r>
            <a:r>
              <a:rPr dirty="0" err="1"/>
              <a:t>begrijpt</a:t>
            </a:r>
            <a:r>
              <a:rPr dirty="0"/>
              <a:t>?</a:t>
            </a:r>
          </a:p>
          <a:p>
            <a:endParaRPr dirty="0"/>
          </a:p>
          <a:p>
            <a:r>
              <a:rPr err="1"/>
              <a:t>iedereen</a:t>
            </a:r>
            <a:r>
              <a:rPr dirty="0"/>
              <a:t> </a:t>
            </a:r>
            <a:r>
              <a:rPr err="1"/>
              <a:t>heeft</a:t>
            </a:r>
            <a:r>
              <a:rPr dirty="0"/>
              <a:t> </a:t>
            </a:r>
            <a:r>
              <a:rPr err="1"/>
              <a:t>zijn</a:t>
            </a:r>
            <a:r>
              <a:rPr dirty="0"/>
              <a:t> eigen </a:t>
            </a:r>
            <a:r>
              <a:rPr err="1"/>
              <a:t>referentie</a:t>
            </a:r>
            <a:r>
              <a:rPr dirty="0"/>
              <a:t> </a:t>
            </a:r>
            <a:r>
              <a:rPr err="1"/>
              <a:t>kader</a:t>
            </a:r>
            <a:r>
              <a:rPr dirty="0"/>
              <a:t>, </a:t>
            </a:r>
            <a:r>
              <a:rPr err="1"/>
              <a:t>dat</a:t>
            </a:r>
            <a:r>
              <a:rPr dirty="0"/>
              <a:t> wat </a:t>
            </a:r>
            <a:r>
              <a:rPr err="1"/>
              <a:t>voor</a:t>
            </a:r>
            <a:r>
              <a:rPr dirty="0"/>
              <a:t> </a:t>
            </a:r>
            <a:r>
              <a:rPr err="1"/>
              <a:t>jou</a:t>
            </a:r>
            <a:r>
              <a:rPr dirty="0"/>
              <a:t> </a:t>
            </a:r>
            <a:r>
              <a:rPr err="1"/>
              <a:t>normaal</a:t>
            </a:r>
            <a:r>
              <a:rPr dirty="0"/>
              <a:t> is, </a:t>
            </a:r>
            <a:r>
              <a:rPr err="1"/>
              <a:t>waardoor</a:t>
            </a:r>
            <a:r>
              <a:rPr dirty="0"/>
              <a:t> </a:t>
            </a:r>
            <a:r>
              <a:rPr err="1"/>
              <a:t>jij</a:t>
            </a:r>
            <a:r>
              <a:rPr dirty="0"/>
              <a:t> het </a:t>
            </a:r>
            <a:r>
              <a:rPr err="1"/>
              <a:t>niet</a:t>
            </a:r>
            <a:r>
              <a:rPr dirty="0"/>
              <a:t> </a:t>
            </a:r>
            <a:r>
              <a:rPr err="1"/>
              <a:t>uitspreekt</a:t>
            </a:r>
            <a:r>
              <a:rPr dirty="0"/>
              <a:t> is </a:t>
            </a:r>
            <a:r>
              <a:rPr err="1"/>
              <a:t>voor</a:t>
            </a:r>
            <a:r>
              <a:rPr dirty="0"/>
              <a:t> de </a:t>
            </a:r>
            <a:r>
              <a:rPr err="1"/>
              <a:t>ander</a:t>
            </a:r>
            <a:r>
              <a:rPr dirty="0"/>
              <a:t> </a:t>
            </a:r>
            <a:r>
              <a:rPr err="1"/>
              <a:t>misschien</a:t>
            </a:r>
            <a:r>
              <a:rPr dirty="0"/>
              <a:t> </a:t>
            </a:r>
            <a:r>
              <a:rPr err="1"/>
              <a:t>helemaal</a:t>
            </a:r>
            <a:r>
              <a:rPr dirty="0"/>
              <a:t> </a:t>
            </a:r>
            <a:r>
              <a:rPr err="1"/>
              <a:t>niet</a:t>
            </a:r>
            <a:r>
              <a:rPr dirty="0"/>
              <a:t> </a:t>
            </a:r>
            <a:r>
              <a:rPr err="1"/>
              <a:t>vanzelfsprekend</a:t>
            </a:r>
            <a:r>
              <a:rPr dirty="0"/>
              <a:t>.</a:t>
            </a:r>
          </a:p>
          <a:p>
            <a:r>
              <a:rPr lang="en-US" dirty="0" err="1">
                <a:cs typeface="Calibri"/>
              </a:rPr>
              <a:t>Impliciet</a:t>
            </a:r>
            <a:r>
              <a:rPr lang="en-US" dirty="0">
                <a:cs typeface="Calibri"/>
              </a:rPr>
              <a:t>- </a:t>
            </a:r>
            <a:r>
              <a:rPr lang="en-US" dirty="0" err="1">
                <a:cs typeface="Calibri"/>
              </a:rPr>
              <a:t>expliciet</a:t>
            </a:r>
            <a:endParaRPr dirty="0" err="1">
              <a:cs typeface="Calibri"/>
            </a:endParaRPr>
          </a:p>
          <a:p>
            <a:endParaRPr dirty="0"/>
          </a:p>
          <a:p>
            <a:endParaRPr lang="en-US" dirty="0"/>
          </a:p>
          <a:p>
            <a:r>
              <a:rPr dirty="0"/>
              <a:t>je </a:t>
            </a:r>
            <a:r>
              <a:rPr dirty="0" err="1"/>
              <a:t>kent</a:t>
            </a:r>
            <a:r>
              <a:rPr dirty="0"/>
              <a:t> </a:t>
            </a:r>
            <a:r>
              <a:rPr dirty="0" err="1"/>
              <a:t>elkaar</a:t>
            </a:r>
            <a:endParaRPr dirty="0"/>
          </a:p>
          <a:p>
            <a:r>
              <a:rPr dirty="0"/>
              <a:t>er </a:t>
            </a:r>
            <a:r>
              <a:rPr dirty="0" err="1"/>
              <a:t>werden</a:t>
            </a:r>
            <a:r>
              <a:rPr dirty="0"/>
              <a:t> </a:t>
            </a:r>
            <a:r>
              <a:rPr dirty="0" err="1"/>
              <a:t>afspraken</a:t>
            </a:r>
            <a:r>
              <a:rPr dirty="0"/>
              <a:t> </a:t>
            </a:r>
            <a:r>
              <a:rPr dirty="0" err="1"/>
              <a:t>gemaakt</a:t>
            </a:r>
            <a:endParaRPr dirty="0"/>
          </a:p>
          <a:p>
            <a:r>
              <a:rPr dirty="0" err="1"/>
              <a:t>jullie</a:t>
            </a:r>
            <a:r>
              <a:rPr dirty="0"/>
              <a:t> </a:t>
            </a:r>
            <a:r>
              <a:rPr dirty="0" err="1"/>
              <a:t>kunnen</a:t>
            </a:r>
            <a:r>
              <a:rPr dirty="0"/>
              <a:t> </a:t>
            </a:r>
            <a:r>
              <a:rPr dirty="0" err="1"/>
              <a:t>elkaar</a:t>
            </a:r>
            <a:r>
              <a:rPr dirty="0"/>
              <a:t> </a:t>
            </a:r>
            <a:r>
              <a:rPr dirty="0" err="1"/>
              <a:t>vertrouwen</a:t>
            </a:r>
            <a:endParaRPr dirty="0"/>
          </a:p>
          <a:p>
            <a:r>
              <a:rPr dirty="0"/>
              <a:t>op </a:t>
            </a:r>
            <a:r>
              <a:rPr dirty="0" err="1"/>
              <a:t>elkaar</a:t>
            </a:r>
            <a:r>
              <a:rPr dirty="0"/>
              <a:t> </a:t>
            </a:r>
            <a:r>
              <a:rPr dirty="0" err="1"/>
              <a:t>bouwen</a:t>
            </a:r>
            <a:endParaRPr dirty="0"/>
          </a:p>
          <a:p>
            <a:endParaRPr dirty="0"/>
          </a:p>
          <a:p>
            <a:r>
              <a:rPr dirty="0"/>
              <a:t>wat </a:t>
            </a:r>
            <a:r>
              <a:rPr dirty="0" err="1"/>
              <a:t>als</a:t>
            </a:r>
            <a:r>
              <a:rPr dirty="0"/>
              <a:t> </a:t>
            </a:r>
            <a:r>
              <a:rPr dirty="0" err="1"/>
              <a:t>iemand</a:t>
            </a:r>
            <a:r>
              <a:rPr dirty="0"/>
              <a:t> van de </a:t>
            </a:r>
            <a:r>
              <a:rPr dirty="0" err="1"/>
              <a:t>afspraak</a:t>
            </a:r>
            <a:r>
              <a:rPr dirty="0"/>
              <a:t> </a:t>
            </a:r>
            <a:r>
              <a:rPr dirty="0" err="1"/>
              <a:t>af</a:t>
            </a:r>
            <a:r>
              <a:rPr dirty="0"/>
              <a:t> </a:t>
            </a:r>
            <a:r>
              <a:rPr dirty="0" err="1"/>
              <a:t>wil</a:t>
            </a:r>
            <a:r>
              <a:rPr dirty="0"/>
              <a:t>?</a:t>
            </a:r>
          </a:p>
          <a:p>
            <a:r>
              <a:rPr dirty="0"/>
              <a:t>wat doe je dan?</a:t>
            </a:r>
          </a:p>
          <a:p>
            <a:r>
              <a:rPr dirty="0"/>
              <a:t>je </a:t>
            </a:r>
            <a:r>
              <a:rPr dirty="0" err="1"/>
              <a:t>hebt</a:t>
            </a:r>
            <a:r>
              <a:rPr dirty="0"/>
              <a:t> </a:t>
            </a:r>
            <a:r>
              <a:rPr dirty="0" err="1"/>
              <a:t>niets</a:t>
            </a:r>
            <a:r>
              <a:rPr dirty="0"/>
              <a:t> om op </a:t>
            </a:r>
            <a:r>
              <a:rPr dirty="0" err="1"/>
              <a:t>terug</a:t>
            </a:r>
            <a:r>
              <a:rPr dirty="0"/>
              <a:t> </a:t>
            </a:r>
            <a:r>
              <a:rPr dirty="0" err="1"/>
              <a:t>te</a:t>
            </a:r>
            <a:r>
              <a:rPr dirty="0"/>
              <a:t> </a:t>
            </a:r>
            <a:r>
              <a:rPr dirty="0" err="1"/>
              <a:t>vallen</a:t>
            </a:r>
            <a:endParaRPr dirty="0"/>
          </a:p>
          <a:p>
            <a:r>
              <a:rPr dirty="0"/>
              <a:t>het is </a:t>
            </a:r>
            <a:r>
              <a:rPr dirty="0" err="1"/>
              <a:t>jouw</a:t>
            </a:r>
            <a:r>
              <a:rPr dirty="0"/>
              <a:t> </a:t>
            </a:r>
            <a:r>
              <a:rPr dirty="0" err="1"/>
              <a:t>woord</a:t>
            </a:r>
            <a:r>
              <a:rPr dirty="0"/>
              <a:t> </a:t>
            </a:r>
            <a:r>
              <a:rPr dirty="0" err="1"/>
              <a:t>tegen</a:t>
            </a:r>
            <a:r>
              <a:rPr dirty="0"/>
              <a:t>  </a:t>
            </a:r>
            <a:r>
              <a:rPr dirty="0" err="1"/>
              <a:t>dat</a:t>
            </a:r>
            <a:r>
              <a:rPr dirty="0"/>
              <a:t> van de </a:t>
            </a:r>
            <a:r>
              <a:rPr dirty="0" err="1"/>
              <a:t>ander</a:t>
            </a:r>
            <a:r>
              <a:rPr dirty="0"/>
              <a:t>, het </a:t>
            </a:r>
            <a:r>
              <a:rPr dirty="0" err="1"/>
              <a:t>vertrouwen</a:t>
            </a:r>
            <a:r>
              <a:rPr dirty="0"/>
              <a:t> is </a:t>
            </a:r>
            <a:r>
              <a:rPr dirty="0" err="1"/>
              <a:t>gebroken</a:t>
            </a:r>
            <a:endParaRPr dirty="0"/>
          </a:p>
        </p:txBody>
      </p:sp>
    </p:spTree>
    <p:extLst>
      <p:ext uri="{BB962C8B-B14F-4D97-AF65-F5344CB8AC3E}">
        <p14:creationId xmlns:p14="http://schemas.microsoft.com/office/powerpoint/2010/main" val="205382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a:spLocks noGrp="1" noRot="1" noChangeAspect="1"/>
          </p:cNvSpPr>
          <p:nvPr>
            <p:ph type="sldImg"/>
          </p:nvPr>
        </p:nvSpPr>
        <p:spPr>
          <a:prstGeom prst="rect">
            <a:avLst/>
          </a:prstGeom>
        </p:spPr>
        <p:txBody>
          <a:bodyPr/>
          <a:lstStyle/>
          <a:p>
            <a:endParaRPr/>
          </a:p>
        </p:txBody>
      </p:sp>
      <p:sp>
        <p:nvSpPr>
          <p:cNvPr id="247" name="Shape 247"/>
          <p:cNvSpPr>
            <a:spLocks noGrp="1"/>
          </p:cNvSpPr>
          <p:nvPr>
            <p:ph type="body" sz="quarter" idx="1"/>
          </p:nvPr>
        </p:nvSpPr>
        <p:spPr>
          <a:prstGeom prst="rect">
            <a:avLst/>
          </a:prstGeom>
        </p:spPr>
        <p:txBody>
          <a:bodyPr/>
          <a:lstStyle/>
          <a:p>
            <a:r>
              <a:rPr dirty="0" err="1"/>
              <a:t>laten</a:t>
            </a:r>
            <a:r>
              <a:rPr dirty="0"/>
              <a:t> we </a:t>
            </a:r>
            <a:r>
              <a:rPr dirty="0" err="1"/>
              <a:t>eerlijk</a:t>
            </a:r>
            <a:r>
              <a:rPr dirty="0"/>
              <a:t> </a:t>
            </a:r>
            <a:r>
              <a:rPr dirty="0" err="1"/>
              <a:t>zijn</a:t>
            </a:r>
            <a:r>
              <a:rPr dirty="0"/>
              <a:t>.</a:t>
            </a:r>
          </a:p>
          <a:p>
            <a:r>
              <a:rPr dirty="0"/>
              <a:t>wat is nu </a:t>
            </a:r>
            <a:r>
              <a:rPr dirty="0" err="1"/>
              <a:t>eigenlijk</a:t>
            </a:r>
            <a:r>
              <a:rPr dirty="0"/>
              <a:t> het </a:t>
            </a:r>
            <a:r>
              <a:rPr dirty="0" err="1"/>
              <a:t>bezwaar</a:t>
            </a:r>
            <a:r>
              <a:rPr dirty="0"/>
              <a:t> van </a:t>
            </a:r>
            <a:r>
              <a:rPr dirty="0" err="1"/>
              <a:t>afspraken</a:t>
            </a:r>
            <a:r>
              <a:rPr dirty="0"/>
              <a:t> op papier </a:t>
            </a:r>
            <a:r>
              <a:rPr dirty="0" err="1"/>
              <a:t>zetten</a:t>
            </a:r>
            <a:r>
              <a:rPr dirty="0"/>
              <a:t>, </a:t>
            </a:r>
            <a:r>
              <a:rPr dirty="0" err="1"/>
              <a:t>als</a:t>
            </a:r>
            <a:r>
              <a:rPr dirty="0"/>
              <a:t> </a:t>
            </a:r>
            <a:r>
              <a:rPr dirty="0" err="1"/>
              <a:t>je</a:t>
            </a:r>
            <a:r>
              <a:rPr dirty="0"/>
              <a:t> </a:t>
            </a:r>
            <a:r>
              <a:rPr dirty="0" err="1"/>
              <a:t>elkaar</a:t>
            </a:r>
            <a:r>
              <a:rPr dirty="0"/>
              <a:t> </a:t>
            </a:r>
            <a:r>
              <a:rPr dirty="0" err="1"/>
              <a:t>toch</a:t>
            </a:r>
            <a:r>
              <a:rPr dirty="0"/>
              <a:t> </a:t>
            </a:r>
            <a:r>
              <a:rPr dirty="0" err="1"/>
              <a:t>kunt</a:t>
            </a:r>
            <a:r>
              <a:rPr dirty="0"/>
              <a:t> </a:t>
            </a:r>
            <a:r>
              <a:rPr dirty="0" err="1"/>
              <a:t>vertrouwen</a:t>
            </a:r>
            <a:endParaRPr dirty="0"/>
          </a:p>
          <a:p>
            <a:r>
              <a:rPr dirty="0" err="1"/>
              <a:t>ofwel</a:t>
            </a:r>
            <a:r>
              <a:rPr dirty="0"/>
              <a:t> </a:t>
            </a:r>
            <a:r>
              <a:rPr dirty="0" err="1"/>
              <a:t>juist</a:t>
            </a:r>
            <a:r>
              <a:rPr dirty="0"/>
              <a:t> </a:t>
            </a:r>
            <a:r>
              <a:rPr dirty="0" err="1"/>
              <a:t>wel</a:t>
            </a:r>
            <a:r>
              <a:rPr dirty="0"/>
              <a:t> op papier </a:t>
            </a:r>
            <a:r>
              <a:rPr dirty="0" err="1"/>
              <a:t>zetten</a:t>
            </a:r>
            <a:r>
              <a:rPr dirty="0"/>
              <a:t>.</a:t>
            </a:r>
          </a:p>
          <a:p>
            <a:r>
              <a:rPr dirty="0" err="1"/>
              <a:t>als</a:t>
            </a:r>
            <a:r>
              <a:rPr dirty="0"/>
              <a:t> </a:t>
            </a:r>
            <a:r>
              <a:rPr dirty="0" err="1"/>
              <a:t>iemand</a:t>
            </a:r>
            <a:r>
              <a:rPr dirty="0"/>
              <a:t> </a:t>
            </a:r>
            <a:r>
              <a:rPr dirty="0" err="1"/>
              <a:t>perse</a:t>
            </a:r>
            <a:r>
              <a:rPr dirty="0"/>
              <a:t> </a:t>
            </a:r>
            <a:r>
              <a:rPr dirty="0" err="1"/>
              <a:t>niet</a:t>
            </a:r>
            <a:r>
              <a:rPr dirty="0"/>
              <a:t> </a:t>
            </a:r>
            <a:r>
              <a:rPr dirty="0" err="1"/>
              <a:t>wil</a:t>
            </a:r>
            <a:r>
              <a:rPr dirty="0"/>
              <a:t> is </a:t>
            </a:r>
            <a:r>
              <a:rPr dirty="0" err="1"/>
              <a:t>dat</a:t>
            </a:r>
            <a:r>
              <a:rPr dirty="0"/>
              <a:t> </a:t>
            </a:r>
            <a:r>
              <a:rPr dirty="0" err="1"/>
              <a:t>eerder</a:t>
            </a:r>
            <a:r>
              <a:rPr dirty="0"/>
              <a:t> </a:t>
            </a:r>
            <a:r>
              <a:rPr dirty="0" err="1"/>
              <a:t>een</a:t>
            </a:r>
            <a:r>
              <a:rPr dirty="0"/>
              <a:t> </a:t>
            </a:r>
            <a:r>
              <a:rPr dirty="0" err="1"/>
              <a:t>reden</a:t>
            </a:r>
            <a:r>
              <a:rPr dirty="0"/>
              <a:t> om die </a:t>
            </a:r>
            <a:r>
              <a:rPr dirty="0" err="1"/>
              <a:t>persoon</a:t>
            </a:r>
            <a:r>
              <a:rPr dirty="0"/>
              <a:t> </a:t>
            </a:r>
            <a:r>
              <a:rPr dirty="0" err="1"/>
              <a:t>alsnog</a:t>
            </a:r>
            <a:r>
              <a:rPr dirty="0"/>
              <a:t> </a:t>
            </a:r>
            <a:r>
              <a:rPr dirty="0" err="1"/>
              <a:t>te</a:t>
            </a:r>
            <a:r>
              <a:rPr dirty="0"/>
              <a:t> </a:t>
            </a:r>
            <a:r>
              <a:rPr dirty="0" err="1"/>
              <a:t>wantrouwen</a:t>
            </a:r>
            <a:r>
              <a:rPr dirty="0"/>
              <a:t>. </a:t>
            </a:r>
            <a:r>
              <a:rPr dirty="0" err="1"/>
              <a:t>als</a:t>
            </a:r>
            <a:r>
              <a:rPr dirty="0"/>
              <a:t> de </a:t>
            </a:r>
            <a:r>
              <a:rPr dirty="0" err="1"/>
              <a:t>afspraken</a:t>
            </a:r>
            <a:r>
              <a:rPr dirty="0"/>
              <a:t> </a:t>
            </a:r>
            <a:r>
              <a:rPr dirty="0" err="1"/>
              <a:t>niet</a:t>
            </a:r>
            <a:r>
              <a:rPr dirty="0"/>
              <a:t> op papier </a:t>
            </a:r>
            <a:r>
              <a:rPr dirty="0" err="1"/>
              <a:t>staan</a:t>
            </a:r>
            <a:r>
              <a:rPr dirty="0"/>
              <a:t> </a:t>
            </a:r>
            <a:r>
              <a:rPr dirty="0" err="1"/>
              <a:t>zijn</a:t>
            </a:r>
            <a:r>
              <a:rPr dirty="0"/>
              <a:t> </a:t>
            </a:r>
            <a:r>
              <a:rPr dirty="0" err="1"/>
              <a:t>ze</a:t>
            </a:r>
            <a:r>
              <a:rPr dirty="0"/>
              <a:t> </a:t>
            </a:r>
            <a:r>
              <a:rPr dirty="0" err="1"/>
              <a:t>immers</a:t>
            </a:r>
            <a:r>
              <a:rPr dirty="0"/>
              <a:t> </a:t>
            </a:r>
            <a:r>
              <a:rPr dirty="0" err="1"/>
              <a:t>makkelijk</a:t>
            </a:r>
            <a:r>
              <a:rPr dirty="0"/>
              <a:t> </a:t>
            </a:r>
            <a:r>
              <a:rPr dirty="0" err="1"/>
              <a:t>te</a:t>
            </a:r>
            <a:r>
              <a:rPr dirty="0"/>
              <a:t> </a:t>
            </a:r>
            <a:r>
              <a:rPr dirty="0" err="1"/>
              <a:t>breken</a:t>
            </a:r>
            <a:r>
              <a:rPr dirty="0"/>
              <a:t>.</a:t>
            </a:r>
          </a:p>
          <a:p>
            <a:endParaRPr dirty="0"/>
          </a:p>
          <a:p>
            <a:r>
              <a:rPr dirty="0" err="1"/>
              <a:t>overeenkomst</a:t>
            </a:r>
            <a:r>
              <a:rPr dirty="0"/>
              <a:t>=</a:t>
            </a:r>
            <a:r>
              <a:rPr dirty="0" err="1"/>
              <a:t>vormvrij</a:t>
            </a:r>
            <a:r>
              <a:rPr dirty="0"/>
              <a:t> </a:t>
            </a:r>
            <a:r>
              <a:rPr dirty="0" err="1"/>
              <a:t>zet</a:t>
            </a:r>
            <a:r>
              <a:rPr dirty="0"/>
              <a:t> </a:t>
            </a:r>
            <a:r>
              <a:rPr dirty="0" err="1"/>
              <a:t>wel</a:t>
            </a:r>
            <a:r>
              <a:rPr dirty="0"/>
              <a:t> op papier!</a:t>
            </a:r>
          </a:p>
          <a:p>
            <a:r>
              <a:rPr dirty="0" err="1"/>
              <a:t>Dit</a:t>
            </a:r>
            <a:r>
              <a:rPr dirty="0"/>
              <a:t> </a:t>
            </a:r>
            <a:r>
              <a:rPr dirty="0" err="1"/>
              <a:t>kan</a:t>
            </a:r>
            <a:r>
              <a:rPr dirty="0"/>
              <a:t> via de e-mail; pdf; </a:t>
            </a:r>
            <a:r>
              <a:rPr dirty="0" err="1"/>
              <a:t>whatsapp</a:t>
            </a:r>
            <a:r>
              <a:rPr dirty="0"/>
              <a:t>; </a:t>
            </a:r>
            <a:r>
              <a:rPr dirty="0" err="1"/>
              <a:t>dm</a:t>
            </a:r>
            <a:r>
              <a:rPr dirty="0"/>
              <a:t> </a:t>
            </a:r>
          </a:p>
          <a:p>
            <a:r>
              <a:rPr dirty="0"/>
              <a:t>het </a:t>
            </a:r>
            <a:r>
              <a:rPr dirty="0" err="1"/>
              <a:t>sterkste</a:t>
            </a:r>
            <a:r>
              <a:rPr dirty="0"/>
              <a:t> is </a:t>
            </a:r>
            <a:r>
              <a:rPr dirty="0" err="1"/>
              <a:t>natuurlijk</a:t>
            </a:r>
            <a:r>
              <a:rPr dirty="0"/>
              <a:t> </a:t>
            </a:r>
            <a:r>
              <a:rPr dirty="0" err="1"/>
              <a:t>een</a:t>
            </a:r>
            <a:r>
              <a:rPr dirty="0"/>
              <a:t> </a:t>
            </a:r>
            <a:r>
              <a:rPr dirty="0" err="1"/>
              <a:t>overeenkomst</a:t>
            </a:r>
            <a:r>
              <a:rPr dirty="0"/>
              <a:t> op papier met </a:t>
            </a:r>
            <a:r>
              <a:rPr dirty="0" err="1"/>
              <a:t>een</a:t>
            </a:r>
            <a:r>
              <a:rPr dirty="0"/>
              <a:t> </a:t>
            </a:r>
            <a:r>
              <a:rPr dirty="0" err="1"/>
              <a:t>echte</a:t>
            </a:r>
            <a:r>
              <a:rPr dirty="0"/>
              <a:t> </a:t>
            </a:r>
            <a:r>
              <a:rPr dirty="0" err="1"/>
              <a:t>handtekening</a:t>
            </a:r>
            <a:r>
              <a:rPr dirty="0"/>
              <a:t>.</a:t>
            </a:r>
          </a:p>
        </p:txBody>
      </p:sp>
    </p:spTree>
    <p:extLst>
      <p:ext uri="{BB962C8B-B14F-4D97-AF65-F5344CB8AC3E}">
        <p14:creationId xmlns:p14="http://schemas.microsoft.com/office/powerpoint/2010/main" val="2604630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noRot="1" noChangeAspect="1"/>
          </p:cNvSpPr>
          <p:nvPr>
            <p:ph type="sldImg"/>
          </p:nvPr>
        </p:nvSpPr>
        <p:spPr>
          <a:prstGeom prst="rect">
            <a:avLst/>
          </a:prstGeom>
        </p:spPr>
        <p:txBody>
          <a:bodyPr/>
          <a:lstStyle/>
          <a:p>
            <a:endParaRPr/>
          </a:p>
        </p:txBody>
      </p:sp>
      <p:sp>
        <p:nvSpPr>
          <p:cNvPr id="253" name="Shape 253"/>
          <p:cNvSpPr>
            <a:spLocks noGrp="1"/>
          </p:cNvSpPr>
          <p:nvPr>
            <p:ph type="body" sz="quarter" idx="1"/>
          </p:nvPr>
        </p:nvSpPr>
        <p:spPr>
          <a:prstGeom prst="rect">
            <a:avLst/>
          </a:prstGeom>
        </p:spPr>
        <p:txBody>
          <a:bodyPr/>
          <a:lstStyle/>
          <a:p>
            <a:r>
              <a:t>let wel op dat de afspraken niet in verschillende appjes en al helemaal niet via verschillende kanalen zijn gemaakt</a:t>
            </a:r>
          </a:p>
          <a:p>
            <a:r>
              <a:t>zorg altijd dat er een laatste e-mail, app of document is verzonden waar alle afspraken nog eens op een rij worden gezet. </a:t>
            </a:r>
          </a:p>
          <a:p>
            <a:r>
              <a:t>als het goed is, is dat een herhaling van wat er eerder al is afgesproken.</a:t>
            </a:r>
          </a:p>
          <a:p>
            <a:endParaRPr/>
          </a:p>
          <a:p>
            <a:r>
              <a:t>goede mogelijkheid om te controleren</a:t>
            </a:r>
          </a:p>
          <a:p>
            <a:r>
              <a:t>en makkelijker om terug te vinden wat de afspraken ook alweer waren.</a:t>
            </a:r>
          </a:p>
          <a:p>
            <a:endParaRPr/>
          </a:p>
          <a:p>
            <a:endParaRPr/>
          </a:p>
          <a:p>
            <a:r>
              <a:t>nb wil de andere partij niets op papier zetten, vraag je dan af hoe oprecht de andere partij is.</a:t>
            </a:r>
          </a:p>
        </p:txBody>
      </p:sp>
    </p:spTree>
    <p:extLst>
      <p:ext uri="{BB962C8B-B14F-4D97-AF65-F5344CB8AC3E}">
        <p14:creationId xmlns:p14="http://schemas.microsoft.com/office/powerpoint/2010/main" val="556663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Een mislukte zakelijke relatie betekent meestal een conflict met kosten.</a:t>
            </a:r>
          </a:p>
          <a:p>
            <a:r>
              <a:rPr lang="nl-NL" sz="1200" b="0" i="1" kern="1200" dirty="0">
                <a:solidFill>
                  <a:schemeClr val="tx1"/>
                </a:solidFill>
                <a:effectLst/>
                <a:latin typeface="+mn-lt"/>
                <a:ea typeface="+mn-ea"/>
                <a:cs typeface="+mn-cs"/>
              </a:rPr>
              <a:t>Direct</a:t>
            </a:r>
            <a:r>
              <a:rPr lang="nl-NL" sz="1200" b="0" i="0" kern="1200" dirty="0">
                <a:solidFill>
                  <a:schemeClr val="tx1"/>
                </a:solidFill>
                <a:effectLst/>
                <a:latin typeface="+mn-lt"/>
                <a:ea typeface="+mn-ea"/>
                <a:cs typeface="+mn-cs"/>
              </a:rPr>
              <a:t>: de kosten van professionals om mee te helpen het conflict op te lossen.</a:t>
            </a:r>
          </a:p>
          <a:p>
            <a:r>
              <a:rPr lang="nl-NL" sz="1200" b="0" i="1" kern="1200" dirty="0">
                <a:solidFill>
                  <a:schemeClr val="tx1"/>
                </a:solidFill>
                <a:effectLst/>
                <a:latin typeface="+mn-lt"/>
                <a:ea typeface="+mn-ea"/>
                <a:cs typeface="+mn-cs"/>
              </a:rPr>
              <a:t>Productiviteit</a:t>
            </a:r>
            <a:r>
              <a:rPr lang="nl-NL" sz="1200" b="0" i="0" kern="1200" dirty="0">
                <a:solidFill>
                  <a:schemeClr val="tx1"/>
                </a:solidFill>
                <a:effectLst/>
                <a:latin typeface="+mn-lt"/>
                <a:ea typeface="+mn-ea"/>
                <a:cs typeface="+mn-cs"/>
              </a:rPr>
              <a:t>: verloren tijd door werk of verminderde capaciteit.</a:t>
            </a:r>
          </a:p>
          <a:p>
            <a:r>
              <a:rPr lang="nl-NL" sz="1200" b="0" i="1" kern="1200" dirty="0">
                <a:solidFill>
                  <a:schemeClr val="tx1"/>
                </a:solidFill>
                <a:effectLst/>
                <a:latin typeface="+mn-lt"/>
                <a:ea typeface="+mn-ea"/>
                <a:cs typeface="+mn-cs"/>
              </a:rPr>
              <a:t>Mogelijkheden</a:t>
            </a:r>
            <a:r>
              <a:rPr lang="nl-NL" sz="1200" b="0" i="0" kern="1200" dirty="0">
                <a:solidFill>
                  <a:schemeClr val="tx1"/>
                </a:solidFill>
                <a:effectLst/>
                <a:latin typeface="+mn-lt"/>
                <a:ea typeface="+mn-ea"/>
                <a:cs typeface="+mn-cs"/>
              </a:rPr>
              <a:t>: waarde die je zou kunnen creëren.</a:t>
            </a:r>
          </a:p>
          <a:p>
            <a:r>
              <a:rPr lang="nl-NL" sz="1200" b="0" i="1" kern="1200" dirty="0">
                <a:solidFill>
                  <a:schemeClr val="tx1"/>
                </a:solidFill>
                <a:effectLst/>
                <a:latin typeface="+mn-lt"/>
                <a:ea typeface="+mn-ea"/>
                <a:cs typeface="+mn-cs"/>
              </a:rPr>
              <a:t>Continuïteit</a:t>
            </a:r>
            <a:r>
              <a:rPr lang="nl-NL" sz="1200" b="0" i="0" kern="1200" dirty="0">
                <a:solidFill>
                  <a:schemeClr val="tx1"/>
                </a:solidFill>
                <a:effectLst/>
                <a:latin typeface="+mn-lt"/>
                <a:ea typeface="+mn-ea"/>
                <a:cs typeface="+mn-cs"/>
              </a:rPr>
              <a:t>: de kosten van het vervangen van gewaardeerde bijdragen.</a:t>
            </a:r>
          </a:p>
          <a:p>
            <a:r>
              <a:rPr lang="nl-NL" sz="1200" b="0" i="1" kern="1200" dirty="0">
                <a:solidFill>
                  <a:schemeClr val="tx1"/>
                </a:solidFill>
                <a:effectLst/>
                <a:latin typeface="+mn-lt"/>
                <a:ea typeface="+mn-ea"/>
                <a:cs typeface="+mn-cs"/>
              </a:rPr>
              <a:t>Emotioneel</a:t>
            </a:r>
            <a:r>
              <a:rPr lang="nl-NL" sz="1200" b="0" i="0" kern="1200" dirty="0">
                <a:solidFill>
                  <a:schemeClr val="tx1"/>
                </a:solidFill>
                <a:effectLst/>
                <a:latin typeface="+mn-lt"/>
                <a:ea typeface="+mn-ea"/>
                <a:cs typeface="+mn-cs"/>
              </a:rPr>
              <a:t>: het vreet energie en verkleint je denkruimte.</a:t>
            </a:r>
          </a:p>
          <a:p>
            <a:r>
              <a:rPr lang="nl-NL" sz="1200" b="0" i="0" kern="1200" dirty="0">
                <a:solidFill>
                  <a:schemeClr val="tx1"/>
                </a:solidFill>
                <a:effectLst/>
                <a:latin typeface="+mn-lt"/>
                <a:ea typeface="+mn-ea"/>
                <a:cs typeface="+mn-cs"/>
              </a:rPr>
              <a:t>Het begrijpen van de voorwaarden waaronder de zakelijke relatie is aangegaan betekent het begrijpen van de plichten, de rechten en de procedures voor alle betrokken partijen. Begrip leidt tot naleving en voordeel van het contract.</a:t>
            </a:r>
          </a:p>
          <a:p>
            <a:r>
              <a:rPr lang="nl-NL" dirty="0"/>
              <a:t>harte welkom bij de inleiding op het juridische deel van de minor</a:t>
            </a:r>
          </a:p>
        </p:txBody>
      </p:sp>
    </p:spTree>
    <p:extLst>
      <p:ext uri="{BB962C8B-B14F-4D97-AF65-F5344CB8AC3E}">
        <p14:creationId xmlns:p14="http://schemas.microsoft.com/office/powerpoint/2010/main" val="2895343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Begrip voorkomt conflict. Een contract, brief of dagvaarding is geen tekst van juristen voor juristen. Dus kopieer </a:t>
            </a:r>
            <a:r>
              <a:rPr lang="nl-NL" dirty="0" err="1"/>
              <a:t>bniet</a:t>
            </a:r>
            <a:r>
              <a:rPr lang="nl-NL" dirty="0"/>
              <a:t> iets dat je niet begrijpt! Niet zomaar iets gebruiken van een advocatensite.</a:t>
            </a:r>
          </a:p>
          <a:p>
            <a:endParaRPr lang="nl-NL" dirty="0"/>
          </a:p>
          <a:p>
            <a:endParaRPr lang="nl-NL" dirty="0"/>
          </a:p>
          <a:p>
            <a:r>
              <a:rPr lang="nl-NL" dirty="0"/>
              <a:t>Onleesbare juridische documenten leiden tot maatschappelijke schade.</a:t>
            </a:r>
          </a:p>
          <a:p>
            <a:r>
              <a:rPr lang="nl-NL" dirty="0"/>
              <a:t>Partijen accepteren voorwaarden waarvan ze de inhoud niet kennen.</a:t>
            </a:r>
          </a:p>
          <a:p>
            <a:endParaRPr lang="nl-NL" dirty="0"/>
          </a:p>
          <a:p>
            <a:pPr marL="0" marR="0" lvl="0" indent="0" defTabSz="457200" eaLnBrk="1" fontAlgn="auto" latinLnBrk="0" hangingPunct="1">
              <a:lnSpc>
                <a:spcPct val="100000"/>
              </a:lnSpc>
              <a:spcBef>
                <a:spcPts val="0"/>
              </a:spcBef>
              <a:spcAft>
                <a:spcPts val="0"/>
              </a:spcAft>
              <a:buClrTx/>
              <a:buSzTx/>
              <a:buFontTx/>
              <a:buNone/>
              <a:tabLst/>
              <a:defRPr/>
            </a:pPr>
            <a:r>
              <a:rPr lang="nl-NL" dirty="0"/>
              <a:t>Ofwel het document dient daadwerkelijk te begrijpen te zijn en te kunnen worden toegepast.</a:t>
            </a:r>
          </a:p>
          <a:p>
            <a:endParaRPr lang="nl-NL" dirty="0"/>
          </a:p>
          <a:p>
            <a:endParaRPr lang="nl-NL" dirty="0"/>
          </a:p>
          <a:p>
            <a:endParaRPr lang="nl-NL" dirty="0"/>
          </a:p>
        </p:txBody>
      </p:sp>
    </p:spTree>
    <p:extLst>
      <p:ext uri="{BB962C8B-B14F-4D97-AF65-F5344CB8AC3E}">
        <p14:creationId xmlns:p14="http://schemas.microsoft.com/office/powerpoint/2010/main" val="4246124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endParaRPr lang="nl-NL" sz="1200" dirty="0"/>
          </a:p>
          <a:p>
            <a:pPr marL="0" indent="0">
              <a:buNone/>
            </a:pPr>
            <a:r>
              <a:rPr lang="nl-NL" sz="1200" dirty="0"/>
              <a:t>Gebruiksvriendelijker</a:t>
            </a:r>
          </a:p>
          <a:p>
            <a:pPr marL="0" indent="0">
              <a:buNone/>
            </a:pPr>
            <a:r>
              <a:rPr lang="nl-NL" sz="1200" dirty="0"/>
              <a:t>Duidelijker</a:t>
            </a:r>
          </a:p>
          <a:p>
            <a:pPr marL="0" indent="0">
              <a:buNone/>
            </a:pPr>
            <a:r>
              <a:rPr lang="nl-NL" sz="1200" dirty="0"/>
              <a:t>Effectiever</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3806418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De vier hoofdvragen die als uitgangpunt dienen voor het opstellen van contracten.</a:t>
            </a:r>
          </a:p>
          <a:p>
            <a:pPr marL="0" marR="0" lvl="0" indent="0" defTabSz="457200" eaLnBrk="1" fontAlgn="auto" latinLnBrk="0" hangingPunct="1">
              <a:lnSpc>
                <a:spcPct val="100000"/>
              </a:lnSpc>
              <a:spcBef>
                <a:spcPts val="0"/>
              </a:spcBef>
              <a:spcAft>
                <a:spcPts val="0"/>
              </a:spcAft>
              <a:buClrTx/>
              <a:buSzTx/>
              <a:buFontTx/>
              <a:buNone/>
              <a:tabLst/>
              <a:defRPr/>
            </a:pPr>
            <a:r>
              <a:rPr lang="nl-NL" dirty="0"/>
              <a:t>Zodat het contract aansprekend, toegankelijk, begrijpelijk en praktisch bruikbaar is.</a:t>
            </a:r>
          </a:p>
          <a:p>
            <a:pPr marL="0" marR="0" lvl="0" indent="0" defTabSz="457200" eaLnBrk="1" fontAlgn="auto" latinLnBrk="0" hangingPunct="1">
              <a:lnSpc>
                <a:spcPct val="100000"/>
              </a:lnSpc>
              <a:spcBef>
                <a:spcPts val="0"/>
              </a:spcBef>
              <a:spcAft>
                <a:spcPts val="0"/>
              </a:spcAft>
              <a:buClrTx/>
              <a:buSzTx/>
              <a:buFontTx/>
              <a:buNone/>
              <a:tabLst/>
              <a:defRPr/>
            </a:pPr>
            <a:endParaRPr lang="nl-NL" dirty="0"/>
          </a:p>
          <a:p>
            <a:pPr marL="0" marR="0" lvl="0" indent="0" defTabSz="457200" eaLnBrk="1" fontAlgn="auto" latinLnBrk="0" hangingPunct="1">
              <a:lnSpc>
                <a:spcPct val="100000"/>
              </a:lnSpc>
              <a:spcBef>
                <a:spcPts val="0"/>
              </a:spcBef>
              <a:spcAft>
                <a:spcPts val="0"/>
              </a:spcAft>
              <a:buClrTx/>
              <a:buSzTx/>
              <a:buFontTx/>
              <a:buNone/>
              <a:tabLst/>
              <a:defRPr/>
            </a:pPr>
            <a:r>
              <a:rPr lang="nl-NL" dirty="0"/>
              <a:t>Dan maak je het contract samen en is het daadwerkelijk een TomTom die je samen op weg helpt naar een mooie bestemming. De route zoals in de afbeeldingen eerder tijdens deze bijeenkomst laten zien.</a:t>
            </a:r>
          </a:p>
          <a:p>
            <a:endParaRPr lang="nl-NL" dirty="0"/>
          </a:p>
        </p:txBody>
      </p:sp>
    </p:spTree>
    <p:extLst>
      <p:ext uri="{BB962C8B-B14F-4D97-AF65-F5344CB8AC3E}">
        <p14:creationId xmlns:p14="http://schemas.microsoft.com/office/powerpoint/2010/main" val="3049751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Om deze vragen goed te kunnen beantwoorden kan het 5 fasen model van </a:t>
            </a:r>
            <a:r>
              <a:rPr lang="nl-NL" dirty="0" err="1"/>
              <a:t>Plattner</a:t>
            </a:r>
            <a:r>
              <a:rPr lang="nl-NL" dirty="0"/>
              <a:t> een uitkomst bieden.</a:t>
            </a:r>
          </a:p>
          <a:p>
            <a:endParaRPr lang="nl-NL" dirty="0"/>
          </a:p>
          <a:p>
            <a:r>
              <a:rPr lang="nl-NL" dirty="0"/>
              <a:t>Tijdens de minor zal ik jullie hierbij helpen.</a:t>
            </a:r>
          </a:p>
          <a:p>
            <a:endParaRPr lang="nl-NL" dirty="0"/>
          </a:p>
          <a:p>
            <a:r>
              <a:rPr lang="nl-NL" dirty="0"/>
              <a:t>Deze stappen zullen leiden tot documenten die daadwerkelijk gelezen en gebruikt worden.</a:t>
            </a:r>
          </a:p>
          <a:p>
            <a:endParaRPr lang="nl-NL" dirty="0"/>
          </a:p>
        </p:txBody>
      </p:sp>
    </p:spTree>
    <p:extLst>
      <p:ext uri="{BB962C8B-B14F-4D97-AF65-F5344CB8AC3E}">
        <p14:creationId xmlns:p14="http://schemas.microsoft.com/office/powerpoint/2010/main" val="2188422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Look en feel van een contract zijn belangrijk.</a:t>
            </a:r>
          </a:p>
          <a:p>
            <a:r>
              <a:rPr lang="nl-NL" dirty="0"/>
              <a:t>Contracten markeren een belangrijk moment in een onderneming</a:t>
            </a:r>
          </a:p>
          <a:p>
            <a:endParaRPr lang="nl-NL" dirty="0"/>
          </a:p>
          <a:p>
            <a:r>
              <a:rPr lang="nl-NL" dirty="0"/>
              <a:t>Bv als je een belangrijke internationale samenwerking aangaat</a:t>
            </a:r>
          </a:p>
          <a:p>
            <a:r>
              <a:rPr lang="nl-NL" dirty="0"/>
              <a:t>Of als je </a:t>
            </a:r>
            <a:r>
              <a:rPr lang="nl-NL" dirty="0" err="1"/>
              <a:t>bijv</a:t>
            </a:r>
            <a:r>
              <a:rPr lang="nl-NL" dirty="0"/>
              <a:t> een grote investering binnenhaalt</a:t>
            </a:r>
          </a:p>
          <a:p>
            <a:r>
              <a:rPr lang="nl-NL" dirty="0"/>
              <a:t>Met </a:t>
            </a:r>
            <a:r>
              <a:rPr lang="nl-NL" dirty="0" err="1"/>
              <a:t>visuals</a:t>
            </a:r>
            <a:r>
              <a:rPr lang="nl-NL" dirty="0"/>
              <a:t> klinkt deze positieve ontwikkeling ook door in het contract.</a:t>
            </a:r>
          </a:p>
          <a:p>
            <a:endParaRPr lang="nl-NL" dirty="0"/>
          </a:p>
          <a:p>
            <a:r>
              <a:rPr lang="nl-NL" dirty="0"/>
              <a:t>Ofwel: als de contractspartijen niet de hele tijd naar een saai stuk vol juridisch jargon kijken, maar in plaats daarvan naar een prettig ogend document, dan houden zij het grote plaatje makkelijker in het achterhoofd.</a:t>
            </a:r>
          </a:p>
          <a:p>
            <a:r>
              <a:rPr lang="nl-NL" dirty="0"/>
              <a:t>‘we zijn hier met iets leuks bezig’ dit is niet futiel! Sentiment en lol zijn essentieel voor de dealdynamiek en uiteindelijk leidt het tot minder </a:t>
            </a:r>
            <a:r>
              <a:rPr lang="nl-NL" dirty="0" err="1"/>
              <a:t>markups</a:t>
            </a:r>
            <a:r>
              <a:rPr lang="nl-NL" dirty="0"/>
              <a:t> en feedbackloops.</a:t>
            </a:r>
          </a:p>
        </p:txBody>
      </p:sp>
    </p:spTree>
    <p:extLst>
      <p:ext uri="{BB962C8B-B14F-4D97-AF65-F5344CB8AC3E}">
        <p14:creationId xmlns:p14="http://schemas.microsoft.com/office/powerpoint/2010/main" val="3627969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Look en feel van een contract zijn belangrijk.</a:t>
            </a:r>
          </a:p>
          <a:p>
            <a:r>
              <a:rPr lang="nl-NL" dirty="0"/>
              <a:t>Contracten markeren een belangrijk moment in een onderneming</a:t>
            </a:r>
          </a:p>
          <a:p>
            <a:endParaRPr lang="nl-NL" dirty="0"/>
          </a:p>
          <a:p>
            <a:r>
              <a:rPr lang="nl-NL" dirty="0"/>
              <a:t>Bv als je een belangrijke internationale samenwerking aangaat</a:t>
            </a:r>
          </a:p>
          <a:p>
            <a:r>
              <a:rPr lang="nl-NL" dirty="0"/>
              <a:t>Of als je </a:t>
            </a:r>
            <a:r>
              <a:rPr lang="nl-NL" dirty="0" err="1"/>
              <a:t>bijv</a:t>
            </a:r>
            <a:r>
              <a:rPr lang="nl-NL" dirty="0"/>
              <a:t> een grote investering binnenhaalt</a:t>
            </a:r>
          </a:p>
          <a:p>
            <a:r>
              <a:rPr lang="nl-NL" dirty="0"/>
              <a:t>Met </a:t>
            </a:r>
            <a:r>
              <a:rPr lang="nl-NL" dirty="0" err="1"/>
              <a:t>visuals</a:t>
            </a:r>
            <a:r>
              <a:rPr lang="nl-NL" dirty="0"/>
              <a:t> klinkt deze positieve ontwikkeling ook door in het contract.</a:t>
            </a:r>
          </a:p>
          <a:p>
            <a:endParaRPr lang="nl-NL" dirty="0"/>
          </a:p>
          <a:p>
            <a:r>
              <a:rPr lang="nl-NL" dirty="0"/>
              <a:t>Ofwel: als de contractspartijen niet de hele tijd naar een saai stuk vol juridisch jargon kijken, maar in plaats daarvan naar een prettig ogend document, dan houden zij het grote plaatje makkelijker in het achterhoofd.</a:t>
            </a:r>
          </a:p>
          <a:p>
            <a:r>
              <a:rPr lang="nl-NL" dirty="0"/>
              <a:t>‘we zijn hier met iets leuks bezig’ dit is niet futiel! Sentiment en lol zijn essentieel voor de dealdynamiek en uiteindelijk leidt het tot minder </a:t>
            </a:r>
            <a:r>
              <a:rPr lang="nl-NL" dirty="0" err="1"/>
              <a:t>markups</a:t>
            </a:r>
            <a:r>
              <a:rPr lang="nl-NL" dirty="0"/>
              <a:t> en feedbackloops.</a:t>
            </a:r>
          </a:p>
        </p:txBody>
      </p:sp>
    </p:spTree>
    <p:extLst>
      <p:ext uri="{BB962C8B-B14F-4D97-AF65-F5344CB8AC3E}">
        <p14:creationId xmlns:p14="http://schemas.microsoft.com/office/powerpoint/2010/main" val="1734781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cs typeface="Calibri"/>
              </a:rPr>
              <a:t>Enige commentaar geven.</a:t>
            </a:r>
          </a:p>
          <a:p>
            <a:endParaRPr lang="nl-NL" dirty="0">
              <a:cs typeface="Calibri"/>
            </a:endParaRPr>
          </a:p>
          <a:p>
            <a:endParaRPr lang="nl-NL" dirty="0">
              <a:cs typeface="Calibri"/>
            </a:endParaRPr>
          </a:p>
          <a:p>
            <a:endParaRPr lang="nl-NL" dirty="0">
              <a:cs typeface="Calibri"/>
            </a:endParaRPr>
          </a:p>
        </p:txBody>
      </p:sp>
    </p:spTree>
    <p:extLst>
      <p:ext uri="{BB962C8B-B14F-4D97-AF65-F5344CB8AC3E}">
        <p14:creationId xmlns:p14="http://schemas.microsoft.com/office/powerpoint/2010/main" val="31462906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sz="1200" b="1" i="0" kern="1200" dirty="0">
                <a:solidFill>
                  <a:schemeClr val="tx1"/>
                </a:solidFill>
                <a:effectLst/>
                <a:latin typeface="+mn-lt"/>
                <a:ea typeface="+mn-ea"/>
                <a:cs typeface="+mn-cs"/>
              </a:rPr>
              <a:t>Hierbij de elementen van een effectief contract:</a:t>
            </a:r>
          </a:p>
          <a:p>
            <a:r>
              <a:rPr lang="nl-NL" sz="1200" b="0" i="0" kern="1200" dirty="0">
                <a:solidFill>
                  <a:schemeClr val="tx1"/>
                </a:solidFill>
                <a:effectLst/>
                <a:latin typeface="+mn-lt"/>
                <a:ea typeface="+mn-ea"/>
                <a:cs typeface="+mn-cs"/>
              </a:rPr>
              <a:t>Intentie en visie: Het grote plaatje van wat partijen gezamenlijk willen bereiken.</a:t>
            </a:r>
          </a:p>
          <a:p>
            <a:r>
              <a:rPr lang="nl-NL" sz="1200" b="0" i="0" kern="1200" dirty="0">
                <a:solidFill>
                  <a:schemeClr val="tx1"/>
                </a:solidFill>
                <a:effectLst/>
                <a:latin typeface="+mn-lt"/>
                <a:ea typeface="+mn-ea"/>
                <a:cs typeface="+mn-cs"/>
              </a:rPr>
              <a:t>Rollen: De taken, verantwoordelijkheden en inzet van iedereen duidelijk omschreven.</a:t>
            </a:r>
          </a:p>
          <a:p>
            <a:r>
              <a:rPr lang="nl-NL" sz="1200" b="0" i="0" kern="1200" dirty="0">
                <a:solidFill>
                  <a:schemeClr val="tx1"/>
                </a:solidFill>
                <a:effectLst/>
                <a:latin typeface="+mn-lt"/>
                <a:ea typeface="+mn-ea"/>
                <a:cs typeface="+mn-cs"/>
              </a:rPr>
              <a:t>Beloften: Specifieke beloften van wat iedereen zal doen, die leiden tot de gewenste resultaten (en duidelijk maken welke acties ontbreken).</a:t>
            </a:r>
          </a:p>
          <a:p>
            <a:r>
              <a:rPr lang="nl-NL" sz="1200" b="0" i="0" kern="1200" dirty="0">
                <a:solidFill>
                  <a:schemeClr val="tx1"/>
                </a:solidFill>
                <a:effectLst/>
                <a:latin typeface="+mn-lt"/>
                <a:ea typeface="+mn-ea"/>
                <a:cs typeface="+mn-cs"/>
              </a:rPr>
              <a:t>Tijd en waarde: Alle beloften hebben deadlines voor voltooiing (wanneer). Ook de duur van de overeenkomst is van belang. Waarde is een begrip van wie-wat-krijgt-voor-wat.</a:t>
            </a:r>
          </a:p>
          <a:p>
            <a:r>
              <a:rPr lang="nl-NL" sz="1200" b="0" i="0" kern="1200" dirty="0">
                <a:solidFill>
                  <a:schemeClr val="tx1"/>
                </a:solidFill>
                <a:effectLst/>
                <a:latin typeface="+mn-lt"/>
                <a:ea typeface="+mn-ea"/>
                <a:cs typeface="+mn-cs"/>
              </a:rPr>
              <a:t>Meting van tevredenheid: Om onenigheid te voorkomen, moet het bewijs dat iedereen zijn of haar doelstellingen heeft bereikt duidelijk, direct en meetbaar zijn.</a:t>
            </a:r>
          </a:p>
          <a:p>
            <a:r>
              <a:rPr lang="nl-NL" sz="1200" b="0" i="0" kern="1200" dirty="0">
                <a:solidFill>
                  <a:schemeClr val="tx1"/>
                </a:solidFill>
                <a:effectLst/>
                <a:latin typeface="+mn-lt"/>
                <a:ea typeface="+mn-ea"/>
                <a:cs typeface="+mn-cs"/>
              </a:rPr>
              <a:t>Zorgen, risico’s en angsten: Het bespreken van angsten en risico’s biedt de mogelijkheid om te anticiperen op en te voorkomen dat sommige van de uitdagingen, die zich tijdens de samenwerking kunnen voordoen, worden voorkomen.</a:t>
            </a:r>
          </a:p>
          <a:p>
            <a:r>
              <a:rPr lang="nl-NL" sz="1200" b="0" i="0" kern="1200" dirty="0">
                <a:solidFill>
                  <a:schemeClr val="tx1"/>
                </a:solidFill>
                <a:effectLst/>
                <a:latin typeface="+mn-lt"/>
                <a:ea typeface="+mn-ea"/>
                <a:cs typeface="+mn-cs"/>
              </a:rPr>
              <a:t>Heronderhandeling/ontbinding: Anticiperen op veranderende omstandigheden. Geef iedereen een exit-strategie die ze met waardigheid kunnen volgen.</a:t>
            </a:r>
          </a:p>
          <a:p>
            <a:r>
              <a:rPr lang="nl-NL" sz="1200" b="0" i="0" kern="1200" dirty="0">
                <a:solidFill>
                  <a:schemeClr val="tx1"/>
                </a:solidFill>
                <a:effectLst/>
                <a:latin typeface="+mn-lt"/>
                <a:ea typeface="+mn-ea"/>
                <a:cs typeface="+mn-cs"/>
              </a:rPr>
              <a:t>Gevolgen: Twee soorten: wanneer iemand een belofte verbreekt (1) en gevolgen voor iedereen (2) (zelfs mensen die geen deel uitmaken van de overeenkomst) als de samenwerking haar doel niet bereikt.</a:t>
            </a:r>
          </a:p>
          <a:p>
            <a:r>
              <a:rPr lang="nl-NL" sz="1200" b="0" i="0" kern="1200" dirty="0">
                <a:solidFill>
                  <a:schemeClr val="tx1"/>
                </a:solidFill>
                <a:effectLst/>
                <a:latin typeface="+mn-lt"/>
                <a:ea typeface="+mn-ea"/>
                <a:cs typeface="+mn-cs"/>
              </a:rPr>
              <a:t>Conflictoplossing: Akkoord gaan om een oplossingsgerichte houding aan te nemen, wat zal het proces zijn dat leidt tot een nieuwe overeenkomst?</a:t>
            </a:r>
          </a:p>
          <a:p>
            <a:r>
              <a:rPr lang="nl-NL" sz="1200" b="0" i="0" kern="1200" dirty="0">
                <a:solidFill>
                  <a:schemeClr val="tx1"/>
                </a:solidFill>
                <a:effectLst/>
                <a:latin typeface="+mn-lt"/>
                <a:ea typeface="+mn-ea"/>
                <a:cs typeface="+mn-cs"/>
              </a:rPr>
              <a:t>Overeenkomst? </a:t>
            </a:r>
            <a:r>
              <a:rPr lang="nl-NL" sz="1200" b="0" i="1" kern="1200" dirty="0">
                <a:solidFill>
                  <a:schemeClr val="tx1"/>
                </a:solidFill>
                <a:effectLst/>
                <a:latin typeface="+mn-lt"/>
                <a:ea typeface="+mn-ea"/>
                <a:cs typeface="+mn-cs"/>
              </a:rPr>
              <a:t>Is er na het bespreken van de eerste negen elementen vertrouwen om verder te gaan?</a:t>
            </a:r>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Bovenstaande elementen zijn in het volgende model </a:t>
            </a:r>
            <a:r>
              <a:rPr lang="nl-NL" sz="1200" b="0" i="0" kern="1200" dirty="0" err="1">
                <a:solidFill>
                  <a:schemeClr val="tx1"/>
                </a:solidFill>
                <a:effectLst/>
                <a:latin typeface="+mn-lt"/>
                <a:ea typeface="+mn-ea"/>
                <a:cs typeface="+mn-cs"/>
              </a:rPr>
              <a:t>Contracts</a:t>
            </a:r>
            <a:r>
              <a:rPr lang="nl-NL" sz="1200" b="0" i="0" kern="1200" dirty="0">
                <a:solidFill>
                  <a:schemeClr val="tx1"/>
                </a:solidFill>
                <a:effectLst/>
                <a:latin typeface="+mn-lt"/>
                <a:ea typeface="+mn-ea"/>
                <a:cs typeface="+mn-cs"/>
              </a:rPr>
              <a:t> </a:t>
            </a:r>
            <a:r>
              <a:rPr lang="nl-NL" sz="1200" b="0" i="0" kern="1200" dirty="0" err="1">
                <a:solidFill>
                  <a:schemeClr val="tx1"/>
                </a:solidFill>
                <a:effectLst/>
                <a:latin typeface="+mn-lt"/>
                <a:ea typeface="+mn-ea"/>
                <a:cs typeface="+mn-cs"/>
              </a:rPr>
              <a:t>for</a:t>
            </a:r>
            <a:r>
              <a:rPr lang="nl-NL" sz="1200" b="0" i="0" kern="1200" dirty="0">
                <a:solidFill>
                  <a:schemeClr val="tx1"/>
                </a:solidFill>
                <a:effectLst/>
                <a:latin typeface="+mn-lt"/>
                <a:ea typeface="+mn-ea"/>
                <a:cs typeface="+mn-cs"/>
              </a:rPr>
              <a:t> </a:t>
            </a:r>
            <a:r>
              <a:rPr lang="nl-NL" sz="1200" b="0" i="0" kern="1200" dirty="0" err="1">
                <a:solidFill>
                  <a:schemeClr val="tx1"/>
                </a:solidFill>
                <a:effectLst/>
                <a:latin typeface="+mn-lt"/>
                <a:ea typeface="+mn-ea"/>
                <a:cs typeface="+mn-cs"/>
              </a:rPr>
              <a:t>Results</a:t>
            </a:r>
            <a:r>
              <a:rPr lang="nl-NL" sz="1200" b="0" i="0" kern="1200" dirty="0">
                <a:solidFill>
                  <a:schemeClr val="tx1"/>
                </a:solidFill>
                <a:effectLst/>
                <a:latin typeface="+mn-lt"/>
                <a:ea typeface="+mn-ea"/>
                <a:cs typeface="+mn-cs"/>
              </a:rPr>
              <a:t> (4 pagina’s) geplaatst. De routekaart om tot een mooi contract te komen. En vergeet niet dat het een organisch document is, evalueer met enige regelmaat en pas aan waar nodig.</a:t>
            </a:r>
          </a:p>
        </p:txBody>
      </p:sp>
    </p:spTree>
    <p:extLst>
      <p:ext uri="{BB962C8B-B14F-4D97-AF65-F5344CB8AC3E}">
        <p14:creationId xmlns:p14="http://schemas.microsoft.com/office/powerpoint/2010/main" val="4036772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focussen op wat je wilt dat er gebeurt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0" i="0" dirty="0">
                <a:solidFill>
                  <a:srgbClr val="000000"/>
                </a:solidFill>
                <a:effectLst/>
                <a:latin typeface="Arial" panose="020B0604020202020204" pitchFamily="34" charset="0"/>
              </a:rPr>
              <a:t>Wederzijdse doelstellingen.</a:t>
            </a:r>
          </a:p>
          <a:p>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21</a:t>
            </a:fld>
            <a:endParaRPr lang="nl-NL"/>
          </a:p>
        </p:txBody>
      </p:sp>
    </p:spTree>
    <p:extLst>
      <p:ext uri="{BB962C8B-B14F-4D97-AF65-F5344CB8AC3E}">
        <p14:creationId xmlns:p14="http://schemas.microsoft.com/office/powerpoint/2010/main" val="799787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Ervoor zorgen dat iemand verantwoordelijk is voor alle kritieke taken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i="0"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i="0" dirty="0">
              <a:solidFill>
                <a:srgbClr val="000000"/>
              </a:solidFill>
              <a:effectLst/>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22</a:t>
            </a:fld>
            <a:endParaRPr lang="nl-NL"/>
          </a:p>
        </p:txBody>
      </p:sp>
    </p:spTree>
    <p:extLst>
      <p:ext uri="{BB962C8B-B14F-4D97-AF65-F5344CB8AC3E}">
        <p14:creationId xmlns:p14="http://schemas.microsoft.com/office/powerpoint/2010/main" val="14098357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bijdrage; je van ganser harte inzetten om jouw deel te doen dat vereist is voor succes, niet uit dwang maar uit geloof in de missie van het project</a:t>
            </a:r>
          </a:p>
          <a:p>
            <a:pPr algn="l"/>
            <a:r>
              <a:rPr lang="nl-NL" b="0" i="0" dirty="0">
                <a:solidFill>
                  <a:srgbClr val="000000"/>
                </a:solidFill>
                <a:effectLst/>
                <a:latin typeface="Arial" panose="020B0604020202020204" pitchFamily="34" charset="0"/>
              </a:rPr>
              <a:t>Wie gaat wat concreet doen? Beschouw dit als een projectmanagementplan. Dit is ook een ijkpunt: als iedereen doet wat hij of zij belooft, ga je dan de gewenste resultaten behalen? Elke belofte moet de discipline hebben van een 'tegen wanneer', want zonder een datum is verbintenis een illusie.</a:t>
            </a:r>
          </a:p>
          <a:p>
            <a:pPr algn="l"/>
            <a:br>
              <a:rPr lang="nl-NL" b="0" i="0" dirty="0">
                <a:solidFill>
                  <a:srgbClr val="000000"/>
                </a:solidFill>
                <a:effectLst/>
                <a:latin typeface="Arial" panose="020B0604020202020204" pitchFamily="34" charset="0"/>
              </a:rPr>
            </a:br>
            <a:endParaRPr lang="nl-NL" b="0" i="0" dirty="0">
              <a:solidFill>
                <a:srgbClr val="000000"/>
              </a:solidFill>
              <a:effectLst/>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23</a:t>
            </a:fld>
            <a:endParaRPr lang="nl-NL"/>
          </a:p>
        </p:txBody>
      </p:sp>
    </p:spTree>
    <p:extLst>
      <p:ext uri="{BB962C8B-B14F-4D97-AF65-F5344CB8AC3E}">
        <p14:creationId xmlns:p14="http://schemas.microsoft.com/office/powerpoint/2010/main" val="3369047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bijdrage; je van ganser harte inzetten om jouw deel te doen dat vereist is voor succes, niet uit dwang maar uit geloof in de missie van het project</a:t>
            </a:r>
          </a:p>
          <a:p>
            <a:pPr algn="l"/>
            <a:r>
              <a:rPr lang="nl-NL" b="0" i="0" dirty="0">
                <a:solidFill>
                  <a:srgbClr val="000000"/>
                </a:solidFill>
                <a:effectLst/>
                <a:latin typeface="Arial" panose="020B0604020202020204" pitchFamily="34" charset="0"/>
              </a:rPr>
              <a:t>Geef duidelijk aan "wanneer" en hoe lang de beloften zullen worden nagekomen. Iedereen moet ervan overtuigd zijn dat wat ze van het project krijgen, waard is wat ze erin stoppen. Als iemand </a:t>
            </a:r>
            <a:r>
              <a:rPr lang="nl-NL" b="0" i="0" dirty="0" err="1">
                <a:solidFill>
                  <a:srgbClr val="000000"/>
                </a:solidFill>
                <a:effectLst/>
                <a:latin typeface="Arial" panose="020B0604020202020204" pitchFamily="34" charset="0"/>
              </a:rPr>
              <a:t>ondergecompenseerd</a:t>
            </a:r>
            <a:r>
              <a:rPr lang="nl-NL" b="0" i="0" dirty="0">
                <a:solidFill>
                  <a:srgbClr val="000000"/>
                </a:solidFill>
                <a:effectLst/>
                <a:latin typeface="Arial" panose="020B0604020202020204" pitchFamily="34" charset="0"/>
              </a:rPr>
              <a:t> wordt, zullen ze boos zijn. Wrokkige deelnemers produceren geen resultaten die boven verwachting zijn, maar mensen die zich inzetten voor een visie wel.</a:t>
            </a:r>
          </a:p>
          <a:p>
            <a:pPr algn="l"/>
            <a:br>
              <a:rPr lang="nl-NL" b="0" i="0" dirty="0">
                <a:solidFill>
                  <a:srgbClr val="000000"/>
                </a:solidFill>
                <a:effectLst/>
                <a:latin typeface="Arial" panose="020B0604020202020204" pitchFamily="34" charset="0"/>
              </a:rPr>
            </a:br>
            <a:r>
              <a:rPr lang="nl-NL" b="0" i="0" dirty="0">
                <a:solidFill>
                  <a:srgbClr val="000000"/>
                </a:solidFill>
                <a:effectLst/>
                <a:latin typeface="Arial" panose="020B0604020202020204" pitchFamily="34" charset="0"/>
              </a:rPr>
              <a:t>welke beloften moet je doen om de overeenkomst na te komen?</a:t>
            </a:r>
          </a:p>
          <a:p>
            <a:pPr algn="l"/>
            <a:r>
              <a:rPr lang="nl-NL" b="0" i="0" dirty="0">
                <a:solidFill>
                  <a:srgbClr val="000000"/>
                </a:solidFill>
                <a:effectLst/>
                <a:latin typeface="Arial" panose="020B0604020202020204" pitchFamily="34" charset="0"/>
              </a:rPr>
              <a:t>Wat zijn de details van de deal?</a:t>
            </a:r>
          </a:p>
          <a:p>
            <a:pPr algn="l"/>
            <a:r>
              <a:rPr lang="nl-NL" b="0" i="0" dirty="0">
                <a:solidFill>
                  <a:srgbClr val="000000"/>
                </a:solidFill>
                <a:effectLst/>
                <a:latin typeface="Arial" panose="020B0604020202020204" pitchFamily="34" charset="0"/>
              </a:rPr>
              <a:t>Zijn er wettelijke voorwaarden voor dit soort overeenkomsten?</a:t>
            </a:r>
          </a:p>
          <a:p>
            <a:pPr algn="l"/>
            <a:endParaRPr lang="nl-NL" b="0" i="0" dirty="0">
              <a:solidFill>
                <a:srgbClr val="000000"/>
              </a:solidFill>
              <a:effectLst/>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24</a:t>
            </a:fld>
            <a:endParaRPr lang="nl-NL"/>
          </a:p>
        </p:txBody>
      </p:sp>
    </p:spTree>
    <p:extLst>
      <p:ext uri="{BB962C8B-B14F-4D97-AF65-F5344CB8AC3E}">
        <p14:creationId xmlns:p14="http://schemas.microsoft.com/office/powerpoint/2010/main" val="973847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doelen die inspireren en duidelijk en meetbaar aangeven wat er wordt verwacht</a:t>
            </a:r>
          </a:p>
          <a:p>
            <a:r>
              <a:rPr lang="nl-NL" dirty="0"/>
              <a:t>Prestatiemetingen</a:t>
            </a:r>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25</a:t>
            </a:fld>
            <a:endParaRPr lang="nl-NL"/>
          </a:p>
        </p:txBody>
      </p:sp>
    </p:spTree>
    <p:extLst>
      <p:ext uri="{BB962C8B-B14F-4D97-AF65-F5344CB8AC3E}">
        <p14:creationId xmlns:p14="http://schemas.microsoft.com/office/powerpoint/2010/main" val="6765634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0" i="0" dirty="0">
                <a:solidFill>
                  <a:srgbClr val="000000"/>
                </a:solidFill>
                <a:effectLst/>
                <a:latin typeface="Arial" panose="020B0604020202020204" pitchFamily="34" charset="0"/>
              </a:rPr>
              <a:t>Je adresseert zorgen en angsten om het iedereen zo comfortabel mogelijk te maken om vooruit te komen. Dit is een manier om te reageren op interne </a:t>
            </a:r>
            <a:r>
              <a:rPr lang="nl-NL" b="0" i="0" dirty="0" err="1">
                <a:solidFill>
                  <a:srgbClr val="000000"/>
                </a:solidFill>
                <a:effectLst/>
                <a:latin typeface="Arial" panose="020B0604020202020204" pitchFamily="34" charset="0"/>
              </a:rPr>
              <a:t>chatter</a:t>
            </a:r>
            <a:r>
              <a:rPr lang="nl-NL" b="0" i="0" dirty="0">
                <a:solidFill>
                  <a:srgbClr val="000000"/>
                </a:solidFill>
                <a:effectLst/>
                <a:latin typeface="Arial" panose="020B0604020202020204" pitchFamily="34" charset="0"/>
              </a:rPr>
              <a:t> die volledige deelname zou kunnen belemmeren. Het verstevigt het partnerschap door aan te pakken wat er in de hoofden van mensen blijft hangen. Het stelt mensen in staat om risico's duidelijk te identificeren en ervoor te kiezen om toch door te gaan. Elke persoon moet bereid zijn om de deal van de ander aan te nemen.</a:t>
            </a:r>
          </a:p>
          <a:p>
            <a:pPr algn="l"/>
            <a:br>
              <a:rPr lang="nl-NL" b="0" i="0" dirty="0">
                <a:solidFill>
                  <a:srgbClr val="000000"/>
                </a:solidFill>
                <a:effectLst/>
                <a:latin typeface="Arial" panose="020B0604020202020204" pitchFamily="34" charset="0"/>
              </a:rPr>
            </a:br>
            <a:endParaRPr lang="nl-NL" b="0" i="0" dirty="0">
              <a:solidFill>
                <a:srgbClr val="000000"/>
              </a:solidFill>
              <a:effectLst/>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26</a:t>
            </a:fld>
            <a:endParaRPr lang="nl-NL"/>
          </a:p>
        </p:txBody>
      </p:sp>
    </p:spTree>
    <p:extLst>
      <p:ext uri="{BB962C8B-B14F-4D97-AF65-F5344CB8AC3E}">
        <p14:creationId xmlns:p14="http://schemas.microsoft.com/office/powerpoint/2010/main" val="34712521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Hoe kunnen we dit laten werken als er onverwachte veranderingen plaatsvinden?</a:t>
            </a:r>
          </a:p>
          <a:p>
            <a:r>
              <a:rPr lang="nl-NL" b="0" i="0" dirty="0">
                <a:solidFill>
                  <a:srgbClr val="000000"/>
                </a:solidFill>
                <a:effectLst/>
                <a:latin typeface="Arial" panose="020B0604020202020204" pitchFamily="34" charset="0"/>
              </a:rPr>
              <a:t>Een verbintenis tot heronderhandeling vereist voortdurend leren en in de mentaliteit blijven om een ​​wederzijds probleem op te lossen om de gewenste resultaten te krijgen, ook al zijn er dingen gebeurd die niemand had verwacht (één ding waar je zeker van kunt zijn!).</a:t>
            </a:r>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27</a:t>
            </a:fld>
            <a:endParaRPr lang="nl-NL"/>
          </a:p>
        </p:txBody>
      </p:sp>
    </p:spTree>
    <p:extLst>
      <p:ext uri="{BB962C8B-B14F-4D97-AF65-F5344CB8AC3E}">
        <p14:creationId xmlns:p14="http://schemas.microsoft.com/office/powerpoint/2010/main" val="3125293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0" i="0" dirty="0">
                <a:solidFill>
                  <a:srgbClr val="000000"/>
                </a:solidFill>
                <a:effectLst/>
                <a:latin typeface="Arial" panose="020B0604020202020204" pitchFamily="34" charset="0"/>
              </a:rPr>
              <a:t>Het is belangrijk om mensen bewust te houden van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Wat herinnert iedereen aan het belang van beloften en falen?</a:t>
            </a:r>
          </a:p>
          <a:p>
            <a:r>
              <a:rPr lang="nl-NL" b="0" i="0" dirty="0">
                <a:solidFill>
                  <a:srgbClr val="000000"/>
                </a:solidFill>
                <a:effectLst/>
                <a:latin typeface="Arial" panose="020B0604020202020204" pitchFamily="34" charset="0"/>
              </a:rPr>
              <a:t>de beloften die ze hebben gedaan en zich te concentreren op het nakomen van wat ze hebben beloofd.</a:t>
            </a:r>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28</a:t>
            </a:fld>
            <a:endParaRPr lang="nl-NL"/>
          </a:p>
        </p:txBody>
      </p:sp>
    </p:spTree>
    <p:extLst>
      <p:ext uri="{BB962C8B-B14F-4D97-AF65-F5344CB8AC3E}">
        <p14:creationId xmlns:p14="http://schemas.microsoft.com/office/powerpoint/2010/main" val="3912841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solidFill>
                  <a:srgbClr val="000000"/>
                </a:solidFill>
                <a:effectLst/>
                <a:latin typeface="Arial" panose="020B0604020202020204" pitchFamily="34" charset="0"/>
              </a:rPr>
              <a:t>Resultaten:</a:t>
            </a:r>
            <a:r>
              <a:rPr lang="nl-NL" b="0" i="0" dirty="0">
                <a:solidFill>
                  <a:srgbClr val="000000"/>
                </a:solidFill>
                <a:effectLst/>
                <a:latin typeface="Arial" panose="020B0604020202020204" pitchFamily="34" charset="0"/>
              </a:rPr>
              <a:t> Wat brengt ons snel weer op het goede spoor?</a:t>
            </a:r>
          </a:p>
          <a:p>
            <a:r>
              <a:rPr lang="nl-NL" b="0" i="0" dirty="0">
                <a:solidFill>
                  <a:srgbClr val="000000"/>
                </a:solidFill>
                <a:effectLst/>
                <a:latin typeface="Arial" panose="020B0604020202020204" pitchFamily="34" charset="0"/>
              </a:rPr>
              <a:t>Het is belangrijk om conflicten te omarmen zoals te verwachten en het te zien als een kans voor creativiteit in de manier waarop we omgaan met specifieke zaken die we niet hadden verwacht. Het is erg belangrijk om de omvang van de transactiekosten van een conflict te begrijpen. Het is belangrijk om te beseffen dat in veel situaties het aanwakkeren en voortduren van conflicten onderdeel zijn van een gekozen bedrijfsstrategie. Het is van cruciaal belang om dit vroeg te begrijpen, zodat u uw energie niet verspilt.</a:t>
            </a:r>
          </a:p>
          <a:p>
            <a:r>
              <a:rPr lang="nl-NL" b="0" i="0" dirty="0">
                <a:solidFill>
                  <a:srgbClr val="000000"/>
                </a:solidFill>
                <a:effectLst/>
                <a:latin typeface="Arial" panose="020B0604020202020204" pitchFamily="34" charset="0"/>
              </a:rPr>
              <a:t>No </a:t>
            </a:r>
            <a:r>
              <a:rPr lang="nl-NL" b="0" i="0" dirty="0" err="1">
                <a:solidFill>
                  <a:srgbClr val="000000"/>
                </a:solidFill>
                <a:effectLst/>
                <a:latin typeface="Arial" panose="020B0604020202020204" pitchFamily="34" charset="0"/>
              </a:rPr>
              <a:t>blame</a:t>
            </a:r>
            <a:r>
              <a:rPr lang="nl-NL" b="0" i="0" dirty="0">
                <a:solidFill>
                  <a:srgbClr val="000000"/>
                </a:solidFill>
                <a:effectLst/>
                <a:latin typeface="Arial" panose="020B0604020202020204" pitchFamily="34" charset="0"/>
              </a:rPr>
              <a:t> cultuur</a:t>
            </a:r>
          </a:p>
          <a:p>
            <a:endParaRPr lang="nl-NL" b="0" i="0" dirty="0">
              <a:solidFill>
                <a:srgbClr val="000000"/>
              </a:solidFill>
              <a:effectLst/>
              <a:latin typeface="Arial" panose="020B0604020202020204" pitchFamily="34" charset="0"/>
            </a:endParaRPr>
          </a:p>
          <a:p>
            <a:r>
              <a:rPr lang="nl-NL" b="0" i="0" dirty="0">
                <a:solidFill>
                  <a:srgbClr val="000000"/>
                </a:solidFill>
                <a:effectLst/>
                <a:latin typeface="Arial" panose="020B0604020202020204" pitchFamily="34" charset="0"/>
              </a:rPr>
              <a:t>Verandering gebeurt:</a:t>
            </a:r>
          </a:p>
          <a:p>
            <a:pPr marL="171450" indent="-171450">
              <a:buFontTx/>
              <a:buChar char="-"/>
            </a:pPr>
            <a:r>
              <a:rPr lang="nl-NL" b="0" i="0" dirty="0">
                <a:solidFill>
                  <a:srgbClr val="000000"/>
                </a:solidFill>
                <a:effectLst/>
                <a:latin typeface="Arial" panose="020B0604020202020204" pitchFamily="34" charset="0"/>
              </a:rPr>
              <a:t>Hoe ga je samen onenigheid aan?</a:t>
            </a:r>
          </a:p>
          <a:p>
            <a:pPr marL="171450" indent="-171450">
              <a:buFontTx/>
              <a:buChar char="-"/>
            </a:pPr>
            <a:r>
              <a:rPr lang="nl-NL" b="0" i="0" dirty="0">
                <a:solidFill>
                  <a:srgbClr val="000000"/>
                </a:solidFill>
                <a:effectLst/>
                <a:latin typeface="Arial" panose="020B0604020202020204" pitchFamily="34" charset="0"/>
              </a:rPr>
              <a:t>Wat is jullie plan om met elkaar te communiceren?</a:t>
            </a:r>
          </a:p>
          <a:p>
            <a:pPr marL="171450" indent="-171450">
              <a:buFontTx/>
              <a:buChar char="-"/>
            </a:pPr>
            <a:r>
              <a:rPr lang="nl-NL" b="0" i="0" dirty="0">
                <a:solidFill>
                  <a:srgbClr val="000000"/>
                </a:solidFill>
                <a:effectLst/>
                <a:latin typeface="Arial" panose="020B0604020202020204" pitchFamily="34" charset="0"/>
              </a:rPr>
              <a:t>Wat als je dingen niet kunt oplossen in een gesprek?</a:t>
            </a:r>
          </a:p>
          <a:p>
            <a:pPr marL="171450" indent="-171450">
              <a:buFontTx/>
              <a:buChar char="-"/>
            </a:pPr>
            <a:r>
              <a:rPr lang="nl-NL" b="0" i="0" dirty="0">
                <a:solidFill>
                  <a:srgbClr val="000000"/>
                </a:solidFill>
                <a:effectLst/>
                <a:latin typeface="Arial" panose="020B0604020202020204" pitchFamily="34" charset="0"/>
              </a:rPr>
              <a:t>Wie zal je dan om hulp vragen?</a:t>
            </a:r>
          </a:p>
          <a:p>
            <a:pPr marL="171450" indent="-171450">
              <a:buFontTx/>
              <a:buChar char="-"/>
            </a:pPr>
            <a:endParaRPr lang="nl-NL" b="0" i="0" dirty="0">
              <a:solidFill>
                <a:srgbClr val="000000"/>
              </a:solidFill>
              <a:effectLst/>
              <a:latin typeface="Arial" panose="020B0604020202020204" pitchFamily="34" charset="0"/>
            </a:endParaRPr>
          </a:p>
          <a:p>
            <a:pPr marL="171450" indent="-171450">
              <a:buFontTx/>
              <a:buChar char="-"/>
            </a:pPr>
            <a:endParaRPr lang="nl-NL" b="0" i="0" dirty="0">
              <a:solidFill>
                <a:srgbClr val="000000"/>
              </a:solidFill>
              <a:effectLst/>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29</a:t>
            </a:fld>
            <a:endParaRPr lang="nl-NL"/>
          </a:p>
        </p:txBody>
      </p:sp>
    </p:spTree>
    <p:extLst>
      <p:ext uri="{BB962C8B-B14F-4D97-AF65-F5344CB8AC3E}">
        <p14:creationId xmlns:p14="http://schemas.microsoft.com/office/powerpoint/2010/main" val="4011404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Look en feel van een contract zijn belangrijk.</a:t>
            </a:r>
          </a:p>
          <a:p>
            <a:r>
              <a:rPr lang="nl-NL" dirty="0"/>
              <a:t>Contracten markeren een belangrijk moment in een onderneming</a:t>
            </a:r>
          </a:p>
          <a:p>
            <a:endParaRPr lang="nl-NL" dirty="0"/>
          </a:p>
          <a:p>
            <a:r>
              <a:rPr lang="nl-NL" dirty="0"/>
              <a:t>Bv als je een belangrijke internationale samenwerking aangaat</a:t>
            </a:r>
          </a:p>
          <a:p>
            <a:r>
              <a:rPr lang="nl-NL" dirty="0"/>
              <a:t>Of als je </a:t>
            </a:r>
            <a:r>
              <a:rPr lang="nl-NL" dirty="0" err="1"/>
              <a:t>bijv</a:t>
            </a:r>
            <a:r>
              <a:rPr lang="nl-NL" dirty="0"/>
              <a:t> een grote investering binnenhaalt</a:t>
            </a:r>
          </a:p>
          <a:p>
            <a:r>
              <a:rPr lang="nl-NL" dirty="0"/>
              <a:t>Met </a:t>
            </a:r>
            <a:r>
              <a:rPr lang="nl-NL" dirty="0" err="1"/>
              <a:t>visuals</a:t>
            </a:r>
            <a:r>
              <a:rPr lang="nl-NL" dirty="0"/>
              <a:t> klinkt deze positieve ontwikkeling ook door in het contract.</a:t>
            </a:r>
          </a:p>
          <a:p>
            <a:endParaRPr lang="nl-NL" dirty="0"/>
          </a:p>
          <a:p>
            <a:r>
              <a:rPr lang="nl-NL" dirty="0"/>
              <a:t>Ofwel: als de contractspartijen niet de hele tijd naar een saai stuk vol juridisch jargon kijken, maar in plaats daarvan naar een prettig ogend document, dan houden zij het grote plaatje makkelijker in het achterhoofd.</a:t>
            </a:r>
          </a:p>
          <a:p>
            <a:r>
              <a:rPr lang="nl-NL" dirty="0"/>
              <a:t>‘we zijn hier met iets leuks bezig’ dit is niet futiel! Sentiment en lol zijn essentieel voor de dealdynamiek en uiteindelijk leidt het tot minder </a:t>
            </a:r>
            <a:r>
              <a:rPr lang="nl-NL" dirty="0" err="1"/>
              <a:t>markups</a:t>
            </a:r>
            <a:r>
              <a:rPr lang="nl-NL" dirty="0"/>
              <a:t> en feedbackloops.</a:t>
            </a:r>
          </a:p>
        </p:txBody>
      </p:sp>
    </p:spTree>
    <p:extLst>
      <p:ext uri="{BB962C8B-B14F-4D97-AF65-F5344CB8AC3E}">
        <p14:creationId xmlns:p14="http://schemas.microsoft.com/office/powerpoint/2010/main" val="11823708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lgn="l">
              <a:buNone/>
            </a:pPr>
            <a:r>
              <a:rPr lang="nl-NL" b="0" i="1" dirty="0">
                <a:solidFill>
                  <a:srgbClr val="000000"/>
                </a:solidFill>
                <a:effectLst/>
                <a:latin typeface="Arial" panose="020B0604020202020204" pitchFamily="34" charset="0"/>
              </a:rPr>
              <a:t>Om een ​​echte overeenstemming over resultaten te hebben, moet je ook een vergadering van de harten hebben.</a:t>
            </a:r>
            <a:br>
              <a:rPr lang="nl-NL" dirty="0"/>
            </a:br>
            <a:r>
              <a:rPr lang="nl-NL" b="0" i="0" dirty="0">
                <a:solidFill>
                  <a:srgbClr val="000000"/>
                </a:solidFill>
                <a:effectLst/>
                <a:latin typeface="Arial" panose="020B0604020202020204" pitchFamily="34" charset="0"/>
              </a:rPr>
              <a:t>Heb ik</a:t>
            </a:r>
            <a:r>
              <a:rPr lang="nl-NL" b="0" i="1" dirty="0">
                <a:solidFill>
                  <a:srgbClr val="000000"/>
                </a:solidFill>
                <a:effectLst/>
                <a:latin typeface="Arial" panose="020B0604020202020204" pitchFamily="34" charset="0"/>
              </a:rPr>
              <a:t> voldoende vertrouwen</a:t>
            </a:r>
            <a:r>
              <a:rPr lang="nl-NL" b="0" i="0" dirty="0">
                <a:solidFill>
                  <a:srgbClr val="000000"/>
                </a:solidFill>
                <a:effectLst/>
                <a:latin typeface="Arial" panose="020B0604020202020204" pitchFamily="34" charset="0"/>
              </a:rPr>
              <a:t> om in een open, doorlopende samenwerking te zijn?</a:t>
            </a:r>
          </a:p>
          <a:p>
            <a:r>
              <a:rPr lang="nl-NL" dirty="0"/>
              <a:t>Is er sprake van toewijding?</a:t>
            </a:r>
          </a:p>
          <a:p>
            <a:br>
              <a:rPr lang="nl-NL" dirty="0"/>
            </a:br>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51DA82E0-3E2F-5D49-A68A-A8C6E0A85971}" type="slidenum">
              <a:rPr lang="nl-NL" smtClean="0"/>
              <a:t>30</a:t>
            </a:fld>
            <a:endParaRPr lang="nl-NL"/>
          </a:p>
        </p:txBody>
      </p:sp>
    </p:spTree>
    <p:extLst>
      <p:ext uri="{BB962C8B-B14F-4D97-AF65-F5344CB8AC3E}">
        <p14:creationId xmlns:p14="http://schemas.microsoft.com/office/powerpoint/2010/main" val="2135730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noRot="1" noChangeAspect="1"/>
          </p:cNvSpPr>
          <p:nvPr>
            <p:ph type="sldImg"/>
          </p:nvPr>
        </p:nvSpPr>
        <p:spPr>
          <a:prstGeom prst="rect">
            <a:avLst/>
          </a:prstGeom>
        </p:spPr>
        <p:txBody>
          <a:bodyPr/>
          <a:lstStyle/>
          <a:p>
            <a:endParaRPr/>
          </a:p>
        </p:txBody>
      </p:sp>
      <p:sp>
        <p:nvSpPr>
          <p:cNvPr id="235" name="Shape 235"/>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368774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40101208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noRot="1" noChangeAspect="1"/>
          </p:cNvSpPr>
          <p:nvPr>
            <p:ph type="sldImg"/>
          </p:nvPr>
        </p:nvSpPr>
        <p:spPr>
          <a:prstGeom prst="rect">
            <a:avLst/>
          </a:prstGeom>
        </p:spPr>
        <p:txBody>
          <a:bodyPr/>
          <a:lstStyle/>
          <a:p>
            <a:endParaRPr/>
          </a:p>
        </p:txBody>
      </p:sp>
      <p:sp>
        <p:nvSpPr>
          <p:cNvPr id="235" name="Shape 235"/>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171429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Zoals bij alle goede relaties is duidelijke communicatie en begrip tussen de partijen essentieel om de relatie te laten slagen. In tegenstelling tot onze persoonlijke relaties, als er een zakelijke relatie mislukt kunnen we ze niet zomaar ontvrienden op Facebook of stoppen met het volgen van hun Instagram-account.</a:t>
            </a:r>
          </a:p>
          <a:p>
            <a:endParaRPr lang="nl-NL" dirty="0"/>
          </a:p>
        </p:txBody>
      </p:sp>
    </p:spTree>
    <p:extLst>
      <p:ext uri="{BB962C8B-B14F-4D97-AF65-F5344CB8AC3E}">
        <p14:creationId xmlns:p14="http://schemas.microsoft.com/office/powerpoint/2010/main" val="1714204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Als je een overeenkomst sluit, ontstaan er ene of meer verbintenissen (verplichtingen/afspraken) die moeten worden nagekomen. De wil van de partijen vormt de basis van de overeenkomst.</a:t>
            </a:r>
            <a:endParaRPr lang="en-US" dirty="0"/>
          </a:p>
          <a:p>
            <a:endParaRPr lang="nl-NL" dirty="0">
              <a:cs typeface="Calibri"/>
            </a:endParaRPr>
          </a:p>
          <a:p>
            <a:r>
              <a:rPr lang="nl-NL" dirty="0">
                <a:cs typeface="Calibri"/>
              </a:rPr>
              <a:t>Hebben jullie je stakeholders in kaart gebracht? - Nu doen! Wat voor 'n contracten horen daarbij? Ga eens neuzen op interactieve rechtsmodellen: bib.hva.nl</a:t>
            </a:r>
          </a:p>
          <a:p>
            <a:endParaRPr lang="en-US" dirty="0">
              <a:cs typeface="Calibri"/>
            </a:endParaRPr>
          </a:p>
        </p:txBody>
      </p:sp>
      <p:sp>
        <p:nvSpPr>
          <p:cNvPr id="4" name="Slide Number Placeholder 3"/>
          <p:cNvSpPr>
            <a:spLocks noGrp="1"/>
          </p:cNvSpPr>
          <p:nvPr>
            <p:ph type="sldNum" sz="quarter" idx="5"/>
          </p:nvPr>
        </p:nvSpPr>
        <p:spPr/>
        <p:txBody>
          <a:bodyPr/>
          <a:lstStyle/>
          <a:p>
            <a:fld id="{51DA82E0-3E2F-5D49-A68A-A8C6E0A85971}" type="slidenum">
              <a:rPr lang="nl-NL" smtClean="0"/>
              <a:t>5</a:t>
            </a:fld>
            <a:endParaRPr lang="nl-NL"/>
          </a:p>
        </p:txBody>
      </p:sp>
    </p:spTree>
    <p:extLst>
      <p:ext uri="{BB962C8B-B14F-4D97-AF65-F5344CB8AC3E}">
        <p14:creationId xmlns:p14="http://schemas.microsoft.com/office/powerpoint/2010/main" val="842934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Zakelijke relaties gaan over het omgaan met anderen. Het is belangrijk om elkaar te begrijpen. Naast de </a:t>
            </a:r>
            <a:r>
              <a:rPr lang="nl-NL" dirty="0" err="1"/>
              <a:t>transactionele</a:t>
            </a:r>
            <a:r>
              <a:rPr lang="nl-NL" dirty="0"/>
              <a:t> activiteit zoals het opschrijven en ondertekenen is het belangrijkste eigenlijk het beheer van de relatie gedurende de levenscyclus van het contract. Het contract is dan de tool voor het managen van de relatie.</a:t>
            </a:r>
          </a:p>
          <a:p>
            <a:r>
              <a:rPr lang="nl-NL" dirty="0"/>
              <a:t>Uiteindelijk gaat het om het ontwikkelen van meer vertrouwende en wederzijds ondersteunende relaties.</a:t>
            </a:r>
          </a:p>
        </p:txBody>
      </p:sp>
    </p:spTree>
    <p:extLst>
      <p:ext uri="{BB962C8B-B14F-4D97-AF65-F5344CB8AC3E}">
        <p14:creationId xmlns:p14="http://schemas.microsoft.com/office/powerpoint/2010/main" val="1013930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noRot="1" noChangeAspect="1"/>
          </p:cNvSpPr>
          <p:nvPr>
            <p:ph type="sldImg"/>
          </p:nvPr>
        </p:nvSpPr>
        <p:spPr>
          <a:prstGeom prst="rect">
            <a:avLst/>
          </a:prstGeom>
        </p:spPr>
        <p:txBody>
          <a:bodyPr/>
          <a:lstStyle/>
          <a:p>
            <a:endParaRPr/>
          </a:p>
        </p:txBody>
      </p:sp>
      <p:sp>
        <p:nvSpPr>
          <p:cNvPr id="223" name="Shape 223"/>
          <p:cNvSpPr>
            <a:spLocks noGrp="1"/>
          </p:cNvSpPr>
          <p:nvPr>
            <p:ph type="body" sz="quarter" idx="1"/>
          </p:nvPr>
        </p:nvSpPr>
        <p:spPr>
          <a:prstGeom prst="rect">
            <a:avLst/>
          </a:prstGeom>
        </p:spPr>
        <p:txBody>
          <a:bodyPr/>
          <a:lstStyle/>
          <a:p>
            <a:r>
              <a:t>gebruik je intuïtie</a:t>
            </a:r>
          </a:p>
          <a:p>
            <a:r>
              <a:t>als het niet goed voelt, begin er dan gewoon niet aan.</a:t>
            </a:r>
          </a:p>
          <a:p>
            <a:r>
              <a:t>ondanks vertrouwen kunnen er bijvoorbeeld misverstanden ontstaan of het vertrouwen kan verdwijnen na een ruzie.</a:t>
            </a:r>
          </a:p>
        </p:txBody>
      </p:sp>
    </p:spTree>
    <p:extLst>
      <p:ext uri="{BB962C8B-B14F-4D97-AF65-F5344CB8AC3E}">
        <p14:creationId xmlns:p14="http://schemas.microsoft.com/office/powerpoint/2010/main" val="1855962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r>
              <a:t>de vraag of een overeenkomst tot stand is gekomen is afhankelijk van wat partijen over en weer hebben verklaard en in de gegeven omstandigheden redelijkerwijs uit elkaars verklaringen hebben mogen afleiden.</a:t>
            </a:r>
          </a:p>
        </p:txBody>
      </p:sp>
    </p:spTree>
    <p:extLst>
      <p:ext uri="{BB962C8B-B14F-4D97-AF65-F5344CB8AC3E}">
        <p14:creationId xmlns:p14="http://schemas.microsoft.com/office/powerpoint/2010/main" val="3975871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noRot="1" noChangeAspect="1"/>
          </p:cNvSpPr>
          <p:nvPr>
            <p:ph type="sldImg"/>
          </p:nvPr>
        </p:nvSpPr>
        <p:spPr>
          <a:prstGeom prst="rect">
            <a:avLst/>
          </a:prstGeom>
        </p:spPr>
        <p:txBody>
          <a:bodyPr/>
          <a:lstStyle/>
          <a:p>
            <a:endParaRPr/>
          </a:p>
        </p:txBody>
      </p:sp>
      <p:sp>
        <p:nvSpPr>
          <p:cNvPr id="235" name="Shape 235"/>
          <p:cNvSpPr>
            <a:spLocks noGrp="1"/>
          </p:cNvSpPr>
          <p:nvPr>
            <p:ph type="body" sz="quarter" idx="1"/>
          </p:nvPr>
        </p:nvSpPr>
        <p:spPr>
          <a:prstGeom prst="rect">
            <a:avLst/>
          </a:prstGeom>
        </p:spPr>
        <p:txBody>
          <a:bodyPr/>
          <a:lstStyle/>
          <a:p>
            <a:r>
              <a:rPr dirty="0" err="1"/>
              <a:t>een</a:t>
            </a:r>
            <a:r>
              <a:rPr dirty="0"/>
              <a:t> </a:t>
            </a:r>
            <a:r>
              <a:rPr dirty="0" err="1"/>
              <a:t>mondelinge</a:t>
            </a:r>
            <a:r>
              <a:rPr dirty="0"/>
              <a:t> </a:t>
            </a:r>
            <a:r>
              <a:rPr dirty="0" err="1"/>
              <a:t>overeenkomst</a:t>
            </a:r>
            <a:r>
              <a:rPr dirty="0"/>
              <a:t> is </a:t>
            </a:r>
            <a:r>
              <a:rPr dirty="0" err="1"/>
              <a:t>toch</a:t>
            </a:r>
            <a:r>
              <a:rPr dirty="0"/>
              <a:t> </a:t>
            </a:r>
            <a:r>
              <a:rPr dirty="0" err="1"/>
              <a:t>ook</a:t>
            </a:r>
            <a:r>
              <a:rPr dirty="0"/>
              <a:t> </a:t>
            </a:r>
            <a:r>
              <a:rPr dirty="0" err="1"/>
              <a:t>rechtsgeldig</a:t>
            </a:r>
            <a:r>
              <a:rPr dirty="0"/>
              <a:t>.</a:t>
            </a:r>
          </a:p>
          <a:p>
            <a:r>
              <a:rPr dirty="0"/>
              <a:t>het </a:t>
            </a:r>
            <a:r>
              <a:rPr dirty="0" err="1"/>
              <a:t>sluiten</a:t>
            </a:r>
            <a:r>
              <a:rPr dirty="0"/>
              <a:t> van </a:t>
            </a:r>
            <a:r>
              <a:rPr dirty="0" err="1"/>
              <a:t>een</a:t>
            </a:r>
            <a:r>
              <a:rPr dirty="0"/>
              <a:t> </a:t>
            </a:r>
            <a:r>
              <a:rPr dirty="0" err="1"/>
              <a:t>overeenkomst</a:t>
            </a:r>
            <a:r>
              <a:rPr dirty="0"/>
              <a:t> is </a:t>
            </a:r>
            <a:r>
              <a:rPr dirty="0" err="1"/>
              <a:t>vormvrij</a:t>
            </a:r>
            <a:r>
              <a:rPr dirty="0"/>
              <a:t>, </a:t>
            </a:r>
            <a:r>
              <a:rPr dirty="0" err="1"/>
              <a:t>ofwel</a:t>
            </a:r>
            <a:r>
              <a:rPr dirty="0"/>
              <a:t> </a:t>
            </a:r>
            <a:r>
              <a:rPr dirty="0" err="1"/>
              <a:t>je</a:t>
            </a:r>
            <a:r>
              <a:rPr dirty="0"/>
              <a:t> mag </a:t>
            </a:r>
            <a:r>
              <a:rPr dirty="0" err="1"/>
              <a:t>zelf</a:t>
            </a:r>
            <a:r>
              <a:rPr dirty="0"/>
              <a:t> </a:t>
            </a:r>
            <a:r>
              <a:rPr dirty="0" err="1"/>
              <a:t>beslissen</a:t>
            </a:r>
            <a:r>
              <a:rPr dirty="0"/>
              <a:t> op </a:t>
            </a:r>
            <a:r>
              <a:rPr dirty="0" err="1"/>
              <a:t>welke</a:t>
            </a:r>
            <a:r>
              <a:rPr dirty="0"/>
              <a:t> </a:t>
            </a:r>
            <a:r>
              <a:rPr dirty="0" err="1"/>
              <a:t>manier</a:t>
            </a:r>
            <a:r>
              <a:rPr dirty="0"/>
              <a:t> </a:t>
            </a:r>
            <a:r>
              <a:rPr dirty="0" err="1"/>
              <a:t>je</a:t>
            </a:r>
            <a:r>
              <a:rPr dirty="0"/>
              <a:t> </a:t>
            </a:r>
            <a:r>
              <a:rPr dirty="0" err="1"/>
              <a:t>dat</a:t>
            </a:r>
            <a:r>
              <a:rPr dirty="0"/>
              <a:t> </a:t>
            </a:r>
            <a:r>
              <a:rPr dirty="0" err="1"/>
              <a:t>doet</a:t>
            </a:r>
            <a:r>
              <a:rPr dirty="0"/>
              <a:t>.</a:t>
            </a:r>
          </a:p>
          <a:p>
            <a:r>
              <a:rPr dirty="0" err="1"/>
              <a:t>mondeling</a:t>
            </a:r>
            <a:r>
              <a:rPr dirty="0"/>
              <a:t> is </a:t>
            </a:r>
            <a:r>
              <a:rPr dirty="0" err="1"/>
              <a:t>toch</a:t>
            </a:r>
            <a:r>
              <a:rPr dirty="0"/>
              <a:t> </a:t>
            </a:r>
            <a:r>
              <a:rPr dirty="0" err="1"/>
              <a:t>ook</a:t>
            </a:r>
            <a:r>
              <a:rPr dirty="0"/>
              <a:t> </a:t>
            </a:r>
            <a:r>
              <a:rPr dirty="0" err="1"/>
              <a:t>goed</a:t>
            </a:r>
            <a:r>
              <a:rPr dirty="0"/>
              <a:t>; </a:t>
            </a:r>
          </a:p>
          <a:p>
            <a:r>
              <a:rPr dirty="0" err="1"/>
              <a:t>hoeft</a:t>
            </a:r>
            <a:r>
              <a:rPr dirty="0"/>
              <a:t> </a:t>
            </a:r>
            <a:r>
              <a:rPr dirty="0" err="1"/>
              <a:t>toch</a:t>
            </a:r>
            <a:r>
              <a:rPr dirty="0"/>
              <a:t> </a:t>
            </a:r>
            <a:r>
              <a:rPr dirty="0" err="1"/>
              <a:t>allemaal</a:t>
            </a:r>
            <a:r>
              <a:rPr dirty="0"/>
              <a:t> </a:t>
            </a:r>
            <a:r>
              <a:rPr dirty="0" err="1"/>
              <a:t>niet</a:t>
            </a:r>
            <a:r>
              <a:rPr dirty="0"/>
              <a:t> zo </a:t>
            </a:r>
            <a:r>
              <a:rPr dirty="0" err="1"/>
              <a:t>formeel</a:t>
            </a:r>
            <a:endParaRPr dirty="0"/>
          </a:p>
        </p:txBody>
      </p:sp>
    </p:spTree>
    <p:extLst>
      <p:ext uri="{BB962C8B-B14F-4D97-AF65-F5344CB8AC3E}">
        <p14:creationId xmlns:p14="http://schemas.microsoft.com/office/powerpoint/2010/main" val="257550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E6A876-B022-9748-A88C-EF987B5B681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4B9126C-DD54-8540-AC0F-15A3A2CFF5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3EFA2ED-4F8E-9E4D-924C-5BC39F7EEFFB}"/>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5" name="Tijdelijke aanduiding voor voettekst 4">
            <a:extLst>
              <a:ext uri="{FF2B5EF4-FFF2-40B4-BE49-F238E27FC236}">
                <a16:creationId xmlns:a16="http://schemas.microsoft.com/office/drawing/2014/main" id="{2B6E38FD-6ACD-E440-86E7-A6334AF6D0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61CD49-1AA8-2F4D-AD68-8B6C9F68A85F}"/>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283197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D45002-4E81-8E4C-B9B0-8725E8DB715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839D994-EF0F-2548-A6E9-A489D07E84A1}"/>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A524E8E2-FACA-1A40-98FD-C478A66AD561}"/>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5" name="Tijdelijke aanduiding voor voettekst 4">
            <a:extLst>
              <a:ext uri="{FF2B5EF4-FFF2-40B4-BE49-F238E27FC236}">
                <a16:creationId xmlns:a16="http://schemas.microsoft.com/office/drawing/2014/main" id="{25468626-A049-4C4A-86DB-5F0C234A09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66FFAE4-749B-DD42-AAA5-FDE6D7BECF2E}"/>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101571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E2DD54C-8F48-644A-9779-8FD53062161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01A4E9D-617C-5749-ABAE-56CC1248DBC8}"/>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CF968AA2-BA23-784A-9570-79B33F37A64F}"/>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5" name="Tijdelijke aanduiding voor voettekst 4">
            <a:extLst>
              <a:ext uri="{FF2B5EF4-FFF2-40B4-BE49-F238E27FC236}">
                <a16:creationId xmlns:a16="http://schemas.microsoft.com/office/drawing/2014/main" id="{64FE2C07-A840-B540-8AC0-22B97005BF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1FFAE41-62AF-C646-BC3A-E6E64B5D18E0}"/>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208449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853DFB-3346-4340-B182-CD39362173A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E7AE74D-80DA-DF43-BD7E-2153E52FF4D9}"/>
              </a:ext>
            </a:extLst>
          </p:cNvPr>
          <p:cNvSpPr>
            <a:spLocks noGrp="1"/>
          </p:cNvSpPr>
          <p:nvPr>
            <p:ph idx="1"/>
          </p:nvPr>
        </p:nvSpPr>
        <p:spPr/>
        <p:txBody>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3430533D-F58E-314C-A5BC-4574437ABAB0}"/>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5" name="Tijdelijke aanduiding voor voettekst 4">
            <a:extLst>
              <a:ext uri="{FF2B5EF4-FFF2-40B4-BE49-F238E27FC236}">
                <a16:creationId xmlns:a16="http://schemas.microsoft.com/office/drawing/2014/main" id="{596EA711-6274-B243-A1A0-354CF509458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0F024FD-8BF8-B343-912A-ADC64285A300}"/>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16976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69F009-58FB-9342-8EA9-8796110340F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9EA85BA-C50D-9846-8163-D8B36CCBF0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2FDDFEF7-76C3-EB4C-A279-FEACCE4225D9}"/>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5" name="Tijdelijke aanduiding voor voettekst 4">
            <a:extLst>
              <a:ext uri="{FF2B5EF4-FFF2-40B4-BE49-F238E27FC236}">
                <a16:creationId xmlns:a16="http://schemas.microsoft.com/office/drawing/2014/main" id="{122E94D8-F7AD-1148-8AF2-8B6A85E6A0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22243-464D-A748-A5F0-9690926C0D6A}"/>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18460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E12CA8-2120-3444-8C14-08AA31B8489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EBFDD4D-ED46-6148-A95E-0B93CDB65FF4}"/>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1F660E98-B2B0-474E-8143-0B3FF2B5A0A3}"/>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F0B0B697-3E41-4040-A404-4340F8CEE8DB}"/>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6" name="Tijdelijke aanduiding voor voettekst 5">
            <a:extLst>
              <a:ext uri="{FF2B5EF4-FFF2-40B4-BE49-F238E27FC236}">
                <a16:creationId xmlns:a16="http://schemas.microsoft.com/office/drawing/2014/main" id="{4E53C2AC-C44B-C44E-9B27-9BF7AB2EB89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489E9FD-A3E8-3E42-836E-4516DAAA2904}"/>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2734269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EB19AD-AC44-4F46-A90C-699103B2316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B5BF99E-2ECF-964E-84C4-B6FBC41A4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7E8B78C3-6C53-CB43-8C0C-0C054146D76B}"/>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id="{C7CE7175-B26D-AB4E-9634-F34FC43675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id="{3804FF3D-58D8-A14C-BB5E-4B2436A363CC}"/>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id="{13B393F4-D8FD-EB4A-B5DC-66A6EE4E82BF}"/>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8" name="Tijdelijke aanduiding voor voettekst 7">
            <a:extLst>
              <a:ext uri="{FF2B5EF4-FFF2-40B4-BE49-F238E27FC236}">
                <a16:creationId xmlns:a16="http://schemas.microsoft.com/office/drawing/2014/main" id="{0B139897-77E0-E44F-BFDC-4C6C2090E1E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881FAAF-C633-FA4C-8D7C-58EC8042B884}"/>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353593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41526-E146-2C4A-BBFF-1DE966B00C1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6FE3017-0F10-0541-B826-EBF2F55FEECB}"/>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4" name="Tijdelijke aanduiding voor voettekst 3">
            <a:extLst>
              <a:ext uri="{FF2B5EF4-FFF2-40B4-BE49-F238E27FC236}">
                <a16:creationId xmlns:a16="http://schemas.microsoft.com/office/drawing/2014/main" id="{5358A0C4-37C5-4945-8502-B8C3FA23A7F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F4AB8E5-FBAC-6943-BA5C-24B5556D8C2B}"/>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20863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02D02AA-FB61-3042-9FCF-5BE494A21E28}"/>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3" name="Tijdelijke aanduiding voor voettekst 2">
            <a:extLst>
              <a:ext uri="{FF2B5EF4-FFF2-40B4-BE49-F238E27FC236}">
                <a16:creationId xmlns:a16="http://schemas.microsoft.com/office/drawing/2014/main" id="{94057649-076A-BA46-845D-ED5C9B67F7F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8C5CC00-7E25-7045-A6FB-9F61D4E8E704}"/>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369622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137602-CC33-5D4E-8C75-9E1A47263D2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4D2311B-E0A3-6C47-9B11-7744D75DE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id="{AE6E1E4D-E35C-E947-95EA-217227182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F301A12E-ED73-294C-B6CE-D5632A64B70C}"/>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6" name="Tijdelijke aanduiding voor voettekst 5">
            <a:extLst>
              <a:ext uri="{FF2B5EF4-FFF2-40B4-BE49-F238E27FC236}">
                <a16:creationId xmlns:a16="http://schemas.microsoft.com/office/drawing/2014/main" id="{E56CEB5B-49D9-374C-8303-CC6262DFEB9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A3D2B6C-2796-014A-B9B5-2415FC20FBA1}"/>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412968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361C5D-8FCB-3442-86C7-14EA53C68E7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543D608-26FA-ED40-B83D-802BEF527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4EA25DF-5370-214E-8384-3597AD98B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CC43C6AA-7D2E-804D-ABA6-34725C511C94}"/>
              </a:ext>
            </a:extLst>
          </p:cNvPr>
          <p:cNvSpPr>
            <a:spLocks noGrp="1"/>
          </p:cNvSpPr>
          <p:nvPr>
            <p:ph type="dt" sz="half" idx="10"/>
          </p:nvPr>
        </p:nvSpPr>
        <p:spPr/>
        <p:txBody>
          <a:bodyPr/>
          <a:lstStyle/>
          <a:p>
            <a:fld id="{93AF93F4-7A6D-514D-A276-286C0F70EE57}" type="datetimeFigureOut">
              <a:rPr lang="nl-NL" smtClean="0"/>
              <a:t>6-10-2024</a:t>
            </a:fld>
            <a:endParaRPr lang="nl-NL"/>
          </a:p>
        </p:txBody>
      </p:sp>
      <p:sp>
        <p:nvSpPr>
          <p:cNvPr id="6" name="Tijdelijke aanduiding voor voettekst 5">
            <a:extLst>
              <a:ext uri="{FF2B5EF4-FFF2-40B4-BE49-F238E27FC236}">
                <a16:creationId xmlns:a16="http://schemas.microsoft.com/office/drawing/2014/main" id="{BCB2487A-8815-6D46-8DDA-8E5168C4460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19D54C3-B76C-9B45-B3E7-2C42C1B13CE9}"/>
              </a:ext>
            </a:extLst>
          </p:cNvPr>
          <p:cNvSpPr>
            <a:spLocks noGrp="1"/>
          </p:cNvSpPr>
          <p:nvPr>
            <p:ph type="sldNum" sz="quarter" idx="12"/>
          </p:nvPr>
        </p:nvSpPr>
        <p:spPr/>
        <p:txBody>
          <a:bodyPr/>
          <a:lstStyle/>
          <a:p>
            <a:fld id="{3656F97F-244D-AD43-86BD-92FA732DFE77}" type="slidenum">
              <a:rPr lang="nl-NL" smtClean="0"/>
              <a:t>‹nr.›</a:t>
            </a:fld>
            <a:endParaRPr lang="nl-NL"/>
          </a:p>
        </p:txBody>
      </p:sp>
    </p:spTree>
    <p:extLst>
      <p:ext uri="{BB962C8B-B14F-4D97-AF65-F5344CB8AC3E}">
        <p14:creationId xmlns:p14="http://schemas.microsoft.com/office/powerpoint/2010/main" val="251477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A610AAC-656D-A843-93D0-941895EFFA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5D15B29-F991-E944-B671-FD541E3714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81F5FADB-203C-AA47-8CBE-55879BA880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F93F4-7A6D-514D-A276-286C0F70EE57}" type="datetimeFigureOut">
              <a:rPr lang="nl-NL" smtClean="0"/>
              <a:t>6-10-2024</a:t>
            </a:fld>
            <a:endParaRPr lang="nl-NL"/>
          </a:p>
        </p:txBody>
      </p:sp>
      <p:sp>
        <p:nvSpPr>
          <p:cNvPr id="5" name="Tijdelijke aanduiding voor voettekst 4">
            <a:extLst>
              <a:ext uri="{FF2B5EF4-FFF2-40B4-BE49-F238E27FC236}">
                <a16:creationId xmlns:a16="http://schemas.microsoft.com/office/drawing/2014/main" id="{77FD056D-CF10-FA4B-BCF2-E0DD9A5C4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39C305B-1997-104A-8EB0-34A5560F1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6F97F-244D-AD43-86BD-92FA732DFE77}" type="slidenum">
              <a:rPr lang="nl-NL" smtClean="0"/>
              <a:t>‹nr.›</a:t>
            </a:fld>
            <a:endParaRPr lang="nl-NL"/>
          </a:p>
        </p:txBody>
      </p:sp>
    </p:spTree>
    <p:extLst>
      <p:ext uri="{BB962C8B-B14F-4D97-AF65-F5344CB8AC3E}">
        <p14:creationId xmlns:p14="http://schemas.microsoft.com/office/powerpoint/2010/main" val="3833376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53F3F-47C3-B24C-98F5-088711282BEC}"/>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2486CB89-BD69-4744-BB2F-265BCCF15821}"/>
              </a:ext>
            </a:extLst>
          </p:cNvPr>
          <p:cNvSpPr>
            <a:spLocks noGrp="1"/>
          </p:cNvSpPr>
          <p:nvPr>
            <p:ph type="body" idx="1"/>
          </p:nvPr>
        </p:nvSpPr>
        <p:spPr/>
        <p:txBody>
          <a:bodyPr/>
          <a:lstStyle/>
          <a:p>
            <a:endParaRPr lang="nl-NL"/>
          </a:p>
        </p:txBody>
      </p:sp>
      <p:pic>
        <p:nvPicPr>
          <p:cNvPr id="5" name="Afbeelding 4">
            <a:extLst>
              <a:ext uri="{FF2B5EF4-FFF2-40B4-BE49-F238E27FC236}">
                <a16:creationId xmlns:a16="http://schemas.microsoft.com/office/drawing/2014/main" id="{614CF207-C20D-194D-8037-5892AA6E16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67273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DD7031-1B59-0F4F-B97D-44FE00F363ED}"/>
              </a:ext>
            </a:extLst>
          </p:cNvPr>
          <p:cNvSpPr>
            <a:spLocks noGrp="1"/>
          </p:cNvSpPr>
          <p:nvPr>
            <p:ph type="title"/>
          </p:nvPr>
        </p:nvSpPr>
        <p:spPr/>
        <p:txBody>
          <a:bodyPr/>
          <a:lstStyle/>
          <a:p>
            <a:endParaRPr lang="nl-NL"/>
          </a:p>
        </p:txBody>
      </p:sp>
      <p:sp>
        <p:nvSpPr>
          <p:cNvPr id="238" name="Shape 144"/>
          <p:cNvSpPr txBox="1">
            <a:spLocks noGrp="1"/>
          </p:cNvSpPr>
          <p:nvPr>
            <p:ph idx="1"/>
          </p:nvPr>
        </p:nvSpPr>
        <p:spPr>
          <a:prstGeom prst="rect">
            <a:avLst/>
          </a:prstGeom>
        </p:spPr>
        <p:txBody>
          <a:bodyPr/>
          <a:lstStyle>
            <a:lvl1pPr>
              <a:buClr>
                <a:srgbClr val="CD6337"/>
              </a:buClr>
              <a:buFontTx/>
              <a:buChar char="▪"/>
              <a:defRPr sz="1800">
                <a:solidFill>
                  <a:srgbClr val="606268"/>
                </a:solidFill>
                <a:latin typeface="Open Sans"/>
                <a:ea typeface="Open Sans"/>
                <a:cs typeface="Open Sans"/>
                <a:sym typeface="Open Sans"/>
              </a:defRPr>
            </a:lvl1pPr>
          </a:lstStyle>
          <a:p>
            <a:r>
              <a:t>Echter zeg jij eigenlijk precies wat je bedoelt?</a:t>
            </a:r>
          </a:p>
        </p:txBody>
      </p:sp>
      <p:pic>
        <p:nvPicPr>
          <p:cNvPr id="239"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277556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214E05-ECA6-3E43-AE9B-D44037CF0DF2}"/>
              </a:ext>
            </a:extLst>
          </p:cNvPr>
          <p:cNvSpPr>
            <a:spLocks noGrp="1"/>
          </p:cNvSpPr>
          <p:nvPr>
            <p:ph type="title"/>
          </p:nvPr>
        </p:nvSpPr>
        <p:spPr/>
        <p:txBody>
          <a:bodyPr/>
          <a:lstStyle/>
          <a:p>
            <a:endParaRPr lang="nl-NL"/>
          </a:p>
        </p:txBody>
      </p:sp>
      <p:sp>
        <p:nvSpPr>
          <p:cNvPr id="244" name="Shape 150"/>
          <p:cNvSpPr txBox="1">
            <a:spLocks noGrp="1"/>
          </p:cNvSpPr>
          <p:nvPr>
            <p:ph idx="1"/>
          </p:nvPr>
        </p:nvSpPr>
        <p:spPr>
          <a:prstGeom prst="rect">
            <a:avLst/>
          </a:prstGeom>
        </p:spPr>
        <p:txBody>
          <a:bodyPr/>
          <a:lstStyle/>
          <a:p>
            <a:pPr>
              <a:buClr>
                <a:srgbClr val="CD6337"/>
              </a:buClr>
              <a:buFontTx/>
              <a:buChar char="▪"/>
              <a:defRPr sz="1800">
                <a:solidFill>
                  <a:srgbClr val="606268"/>
                </a:solidFill>
                <a:latin typeface="Open Sans"/>
                <a:ea typeface="Open Sans"/>
                <a:cs typeface="Open Sans"/>
                <a:sym typeface="Open Sans"/>
              </a:defRPr>
            </a:pPr>
            <a:r>
              <a:t>Zet afspraken op papier!</a:t>
            </a:r>
          </a:p>
          <a:p>
            <a:pPr>
              <a:buClr>
                <a:srgbClr val="CD6337"/>
              </a:buClr>
              <a:buFontTx/>
              <a:buChar char="▪"/>
              <a:defRPr sz="1800">
                <a:solidFill>
                  <a:srgbClr val="606268"/>
                </a:solidFill>
                <a:latin typeface="Open Sans"/>
                <a:ea typeface="Open Sans"/>
                <a:cs typeface="Open Sans"/>
                <a:sym typeface="Open Sans"/>
              </a:defRPr>
            </a:pPr>
            <a:endParaRPr/>
          </a:p>
          <a:p>
            <a:pPr>
              <a:buClr>
                <a:srgbClr val="CD6337"/>
              </a:buClr>
              <a:buFontTx/>
              <a:buChar char="▪"/>
              <a:defRPr sz="1800">
                <a:solidFill>
                  <a:srgbClr val="606268"/>
                </a:solidFill>
                <a:latin typeface="Open Sans"/>
                <a:ea typeface="Open Sans"/>
                <a:cs typeface="Open Sans"/>
                <a:sym typeface="Open Sans"/>
              </a:defRPr>
            </a:pPr>
            <a:endParaRPr/>
          </a:p>
          <a:p>
            <a:pPr marL="2285943" lvl="3" indent="-457189">
              <a:buClr>
                <a:srgbClr val="CD6337"/>
              </a:buClr>
              <a:buFontTx/>
              <a:buChar char="▪"/>
              <a:defRPr sz="1800">
                <a:solidFill>
                  <a:srgbClr val="606268"/>
                </a:solidFill>
                <a:latin typeface="Open Sans"/>
                <a:ea typeface="Open Sans"/>
                <a:cs typeface="Open Sans"/>
                <a:sym typeface="Open Sans"/>
              </a:defRPr>
            </a:pPr>
            <a:r>
              <a:t>via e-mail</a:t>
            </a:r>
          </a:p>
          <a:p>
            <a:pPr marL="2285943" lvl="3" indent="-457189">
              <a:buClr>
                <a:srgbClr val="CD6337"/>
              </a:buClr>
              <a:buFontTx/>
              <a:buChar char="▪"/>
              <a:defRPr sz="1800">
                <a:solidFill>
                  <a:srgbClr val="606268"/>
                </a:solidFill>
                <a:latin typeface="Open Sans"/>
                <a:ea typeface="Open Sans"/>
                <a:cs typeface="Open Sans"/>
                <a:sym typeface="Open Sans"/>
              </a:defRPr>
            </a:pPr>
            <a:r>
              <a:t>pdf</a:t>
            </a:r>
          </a:p>
          <a:p>
            <a:pPr marL="2285943" lvl="3" indent="-457189">
              <a:buClr>
                <a:srgbClr val="CD6337"/>
              </a:buClr>
              <a:buFontTx/>
              <a:buChar char="▪"/>
              <a:defRPr sz="1800">
                <a:solidFill>
                  <a:srgbClr val="606268"/>
                </a:solidFill>
                <a:latin typeface="Open Sans"/>
                <a:ea typeface="Open Sans"/>
                <a:cs typeface="Open Sans"/>
                <a:sym typeface="Open Sans"/>
              </a:defRPr>
            </a:pPr>
            <a:r>
              <a:t>whatsapp</a:t>
            </a:r>
          </a:p>
          <a:p>
            <a:pPr marL="2285943" lvl="3" indent="-457189">
              <a:buClr>
                <a:srgbClr val="CD6337"/>
              </a:buClr>
              <a:buFontTx/>
              <a:buChar char="▪"/>
              <a:defRPr sz="1800">
                <a:solidFill>
                  <a:srgbClr val="606268"/>
                </a:solidFill>
                <a:latin typeface="Open Sans"/>
                <a:ea typeface="Open Sans"/>
                <a:cs typeface="Open Sans"/>
                <a:sym typeface="Open Sans"/>
              </a:defRPr>
            </a:pPr>
            <a:r>
              <a:t>DM</a:t>
            </a:r>
          </a:p>
        </p:txBody>
      </p:sp>
      <p:pic>
        <p:nvPicPr>
          <p:cNvPr id="245"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397717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61FEF-AC3D-8341-8132-43D9DE111800}"/>
              </a:ext>
            </a:extLst>
          </p:cNvPr>
          <p:cNvSpPr>
            <a:spLocks noGrp="1"/>
          </p:cNvSpPr>
          <p:nvPr>
            <p:ph type="title"/>
          </p:nvPr>
        </p:nvSpPr>
        <p:spPr/>
        <p:txBody>
          <a:bodyPr/>
          <a:lstStyle/>
          <a:p>
            <a:endParaRPr lang="nl-NL"/>
          </a:p>
        </p:txBody>
      </p:sp>
      <p:sp>
        <p:nvSpPr>
          <p:cNvPr id="250" name="Shape 156"/>
          <p:cNvSpPr txBox="1">
            <a:spLocks noGrp="1"/>
          </p:cNvSpPr>
          <p:nvPr>
            <p:ph idx="1"/>
          </p:nvPr>
        </p:nvSpPr>
        <p:spPr>
          <a:prstGeom prst="rect">
            <a:avLst/>
          </a:prstGeom>
        </p:spPr>
        <p:txBody>
          <a:bodyPr/>
          <a:lstStyle/>
          <a:p>
            <a:pPr>
              <a:buClr>
                <a:srgbClr val="CD6337"/>
              </a:buClr>
              <a:buFontTx/>
              <a:buChar char="▪"/>
              <a:defRPr sz="1800">
                <a:solidFill>
                  <a:srgbClr val="606268"/>
                </a:solidFill>
                <a:latin typeface="Open Sans"/>
                <a:ea typeface="Open Sans"/>
                <a:cs typeface="Open Sans"/>
                <a:sym typeface="Open Sans"/>
              </a:defRPr>
            </a:pPr>
            <a:r>
              <a:t>Tips</a:t>
            </a:r>
          </a:p>
          <a:p>
            <a:pPr>
              <a:buClr>
                <a:srgbClr val="CD6337"/>
              </a:buClr>
              <a:buFontTx/>
              <a:buChar char="▪"/>
              <a:defRPr sz="1800">
                <a:solidFill>
                  <a:srgbClr val="606268"/>
                </a:solidFill>
                <a:latin typeface="Open Sans"/>
                <a:ea typeface="Open Sans"/>
                <a:cs typeface="Open Sans"/>
                <a:sym typeface="Open Sans"/>
              </a:defRPr>
            </a:pPr>
            <a:endParaRPr/>
          </a:p>
          <a:p>
            <a:pPr marL="2895528" lvl="4" indent="-457189">
              <a:buClr>
                <a:srgbClr val="CD6337"/>
              </a:buClr>
              <a:buFontTx/>
              <a:buChar char="▪"/>
              <a:defRPr sz="1800">
                <a:solidFill>
                  <a:srgbClr val="606268"/>
                </a:solidFill>
                <a:latin typeface="Open Sans"/>
                <a:ea typeface="Open Sans"/>
                <a:cs typeface="Open Sans"/>
                <a:sym typeface="Open Sans"/>
              </a:defRPr>
            </a:pPr>
            <a:r>
              <a:t>spreek allereerst alle verwachtingen uit</a:t>
            </a:r>
          </a:p>
          <a:p>
            <a:pPr marL="2895528" lvl="4" indent="-457189">
              <a:buClr>
                <a:srgbClr val="CD6337"/>
              </a:buClr>
              <a:buFontTx/>
              <a:buChar char="▪"/>
              <a:defRPr sz="1800">
                <a:solidFill>
                  <a:srgbClr val="606268"/>
                </a:solidFill>
                <a:latin typeface="Open Sans"/>
                <a:ea typeface="Open Sans"/>
                <a:cs typeface="Open Sans"/>
                <a:sym typeface="Open Sans"/>
              </a:defRPr>
            </a:pPr>
            <a:r>
              <a:t>toets bij de andere partij of je hem goed begrepen hebt</a:t>
            </a:r>
          </a:p>
          <a:p>
            <a:pPr marL="2895528" lvl="4" indent="-457189">
              <a:buClr>
                <a:srgbClr val="CD6337"/>
              </a:buClr>
              <a:buFontTx/>
              <a:buChar char="▪"/>
              <a:defRPr sz="1800">
                <a:solidFill>
                  <a:srgbClr val="606268"/>
                </a:solidFill>
                <a:latin typeface="Open Sans"/>
                <a:ea typeface="Open Sans"/>
                <a:cs typeface="Open Sans"/>
                <a:sym typeface="Open Sans"/>
              </a:defRPr>
            </a:pPr>
            <a:r>
              <a:t>vervolgens zet je de afspraken op schrift.</a:t>
            </a:r>
          </a:p>
        </p:txBody>
      </p:sp>
      <p:pic>
        <p:nvPicPr>
          <p:cNvPr id="251"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1530380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606268"/>
                </a:solidFill>
                <a:latin typeface="Open Sans"/>
                <a:cs typeface="Open Sans"/>
              </a:rPr>
              <a:t>Mislukte zakelijke relatie</a:t>
            </a:r>
          </a:p>
        </p:txBody>
      </p:sp>
      <p:sp>
        <p:nvSpPr>
          <p:cNvPr id="3" name="Tijdelijke aanduiding voor tekst 2"/>
          <p:cNvSpPr>
            <a:spLocks noGrp="1"/>
          </p:cNvSpPr>
          <p:nvPr>
            <p:ph idx="1"/>
          </p:nvPr>
        </p:nvSpPr>
        <p:spPr/>
        <p:txBody>
          <a:bodyPr>
            <a:normAutofit/>
          </a:bodyPr>
          <a:lstStyle/>
          <a:p>
            <a:pPr>
              <a:buClr>
                <a:srgbClr val="CD6337"/>
              </a:buClr>
              <a:buFont typeface="Wingdings" charset="2"/>
              <a:buChar char="§"/>
            </a:pPr>
            <a:endParaRPr lang="nl-NL" sz="2400" dirty="0">
              <a:solidFill>
                <a:srgbClr val="606268"/>
              </a:solidFill>
              <a:latin typeface="Open Sans"/>
              <a:cs typeface="Open Sans"/>
            </a:endParaRPr>
          </a:p>
          <a:p>
            <a:pPr marL="0" indent="0">
              <a:buClr>
                <a:srgbClr val="CD6337"/>
              </a:buClr>
              <a:buNone/>
            </a:pPr>
            <a:endParaRPr lang="nl-NL" sz="2400" dirty="0">
              <a:solidFill>
                <a:srgbClr val="606268"/>
              </a:solidFill>
              <a:latin typeface="Open Sans"/>
              <a:cs typeface="Open Sans"/>
            </a:endParaRPr>
          </a:p>
          <a:p>
            <a:pPr>
              <a:buClr>
                <a:srgbClr val="CD6337"/>
              </a:buClr>
              <a:buFont typeface="Wingdings" charset="2"/>
              <a:buChar char="§"/>
            </a:pPr>
            <a:endParaRPr lang="nl-NL" sz="2400" dirty="0">
              <a:solidFill>
                <a:srgbClr val="606268"/>
              </a:solidFill>
              <a:latin typeface="Open Sans"/>
              <a:cs typeface="Open Sans"/>
            </a:endParaRPr>
          </a:p>
          <a:p>
            <a:pPr>
              <a:buClr>
                <a:srgbClr val="CD6337"/>
              </a:buClr>
              <a:buFont typeface="Wingdings" charset="2"/>
              <a:buChar char="§"/>
            </a:pPr>
            <a:r>
              <a:rPr lang="nl-NL" sz="2400" dirty="0">
                <a:solidFill>
                  <a:srgbClr val="606268"/>
                </a:solidFill>
                <a:latin typeface="Open Sans"/>
                <a:cs typeface="Open Sans"/>
              </a:rPr>
              <a:t>Direct</a:t>
            </a:r>
          </a:p>
          <a:p>
            <a:pPr>
              <a:buClr>
                <a:srgbClr val="CD6337"/>
              </a:buClr>
              <a:buFont typeface="Wingdings" charset="2"/>
              <a:buChar char="§"/>
            </a:pPr>
            <a:r>
              <a:rPr lang="nl-NL" sz="2400" dirty="0">
                <a:solidFill>
                  <a:srgbClr val="606268"/>
                </a:solidFill>
                <a:latin typeface="Open Sans"/>
                <a:cs typeface="Open Sans"/>
              </a:rPr>
              <a:t>Productiviteit</a:t>
            </a:r>
          </a:p>
          <a:p>
            <a:pPr>
              <a:buClr>
                <a:srgbClr val="CD6337"/>
              </a:buClr>
              <a:buFont typeface="Wingdings" charset="2"/>
              <a:buChar char="§"/>
            </a:pPr>
            <a:r>
              <a:rPr lang="nl-NL" sz="2400" dirty="0">
                <a:solidFill>
                  <a:srgbClr val="606268"/>
                </a:solidFill>
                <a:latin typeface="Open Sans"/>
                <a:cs typeface="Open Sans"/>
              </a:rPr>
              <a:t>Mogelijkheden</a:t>
            </a:r>
          </a:p>
          <a:p>
            <a:pPr>
              <a:buClr>
                <a:srgbClr val="CD6337"/>
              </a:buClr>
              <a:buFont typeface="Wingdings" charset="2"/>
              <a:buChar char="§"/>
            </a:pPr>
            <a:r>
              <a:rPr lang="nl-NL" sz="2400" dirty="0" err="1">
                <a:solidFill>
                  <a:srgbClr val="606268"/>
                </a:solidFill>
                <a:latin typeface="Open Sans"/>
                <a:cs typeface="Open Sans"/>
              </a:rPr>
              <a:t>Continuiteit</a:t>
            </a:r>
            <a:endParaRPr lang="nl-NL" sz="2400" dirty="0">
              <a:solidFill>
                <a:srgbClr val="606268"/>
              </a:solidFill>
              <a:latin typeface="Open Sans"/>
              <a:cs typeface="Open Sans"/>
            </a:endParaRPr>
          </a:p>
          <a:p>
            <a:pPr>
              <a:buClr>
                <a:srgbClr val="CD6337"/>
              </a:buClr>
              <a:buFont typeface="Wingdings" charset="2"/>
              <a:buChar char="§"/>
            </a:pPr>
            <a:r>
              <a:rPr lang="nl-NL" sz="2400" dirty="0">
                <a:solidFill>
                  <a:srgbClr val="606268"/>
                </a:solidFill>
                <a:latin typeface="Open Sans"/>
                <a:cs typeface="Open Sans"/>
              </a:rPr>
              <a:t>Emotioneel</a:t>
            </a:r>
          </a:p>
          <a:p>
            <a:pPr>
              <a:buClr>
                <a:srgbClr val="CD6337"/>
              </a:buClr>
              <a:buFont typeface="Wingdings" charset="2"/>
              <a:buChar char="§"/>
            </a:pPr>
            <a:endParaRPr lang="nl-NL" sz="2400" dirty="0">
              <a:solidFill>
                <a:srgbClr val="606268"/>
              </a:solidFill>
              <a:latin typeface="Open Sans"/>
              <a:cs typeface="Open Sans"/>
            </a:endParaRPr>
          </a:p>
        </p:txBody>
      </p:sp>
      <p:pic>
        <p:nvPicPr>
          <p:cNvPr id="4" name="Afbeelding 3" descr="mini logo.png"/>
          <p:cNvPicPr>
            <a:picLocks noChangeAspect="1"/>
          </p:cNvPicPr>
          <p:nvPr/>
        </p:nvPicPr>
        <p:blipFill>
          <a:blip r:embed="rId3"/>
          <a:stretch>
            <a:fillRect/>
          </a:stretch>
        </p:blipFill>
        <p:spPr>
          <a:xfrm>
            <a:off x="11222400" y="5766164"/>
            <a:ext cx="720000" cy="720000"/>
          </a:xfrm>
          <a:prstGeom prst="rect">
            <a:avLst/>
          </a:prstGeom>
        </p:spPr>
      </p:pic>
    </p:spTree>
    <p:extLst>
      <p:ext uri="{BB962C8B-B14F-4D97-AF65-F5344CB8AC3E}">
        <p14:creationId xmlns:p14="http://schemas.microsoft.com/office/powerpoint/2010/main" val="2562024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11F3CE2-4105-0D4D-B22F-DBDDBC2F8437}"/>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00467DCF-8A2E-9A4D-A4AB-1713422DF0ED}"/>
              </a:ext>
            </a:extLst>
          </p:cNvPr>
          <p:cNvSpPr>
            <a:spLocks noGrp="1"/>
          </p:cNvSpPr>
          <p:nvPr>
            <p:ph idx="1"/>
          </p:nvPr>
        </p:nvSpPr>
        <p:spPr/>
        <p:txBody>
          <a:bodyPr>
            <a:normAutofit fontScale="92500" lnSpcReduction="20000"/>
          </a:bodyPr>
          <a:lstStyle/>
          <a:p>
            <a:pPr marL="0" indent="0" algn="ctr">
              <a:buNone/>
            </a:pPr>
            <a:r>
              <a:rPr lang="nl-NL" sz="3733" dirty="0"/>
              <a:t>Een contract moet voor iedereen begrijpelijk zijn!</a:t>
            </a:r>
          </a:p>
          <a:p>
            <a:pPr marL="0" indent="0" algn="ctr">
              <a:buNone/>
            </a:pPr>
            <a:endParaRPr lang="nl-NL" sz="3733" dirty="0"/>
          </a:p>
          <a:p>
            <a:pPr marL="0" indent="0" algn="ctr">
              <a:buNone/>
            </a:pPr>
            <a:endParaRPr lang="nl-NL" sz="3733" dirty="0"/>
          </a:p>
          <a:p>
            <a:pPr marL="0" indent="0" algn="ctr">
              <a:buNone/>
            </a:pPr>
            <a:endParaRPr lang="nl-NL" sz="3733" dirty="0"/>
          </a:p>
          <a:p>
            <a:pPr marL="0" indent="0" algn="ctr">
              <a:buNone/>
            </a:pPr>
            <a:endParaRPr lang="nl-NL" sz="3733" dirty="0"/>
          </a:p>
          <a:p>
            <a:pPr marL="0" indent="0" algn="ctr">
              <a:buNone/>
            </a:pPr>
            <a:endParaRPr lang="nl-NL" sz="3733" dirty="0"/>
          </a:p>
          <a:p>
            <a:pPr marL="0" indent="0" algn="ctr">
              <a:buNone/>
            </a:pPr>
            <a:endParaRPr lang="nl-NL" sz="3733" dirty="0"/>
          </a:p>
          <a:p>
            <a:pPr marL="0" indent="0" algn="ctr">
              <a:buNone/>
            </a:pPr>
            <a:r>
              <a:rPr lang="nl-NL" sz="3733" dirty="0"/>
              <a:t>Een goed contract is een gebruiksvriendelijk contract!</a:t>
            </a:r>
          </a:p>
          <a:p>
            <a:pPr marL="0" indent="0">
              <a:buNone/>
            </a:pPr>
            <a:endParaRPr lang="nl-NL" sz="3733" dirty="0"/>
          </a:p>
        </p:txBody>
      </p:sp>
      <p:pic>
        <p:nvPicPr>
          <p:cNvPr id="5" name="Afbeelding 4">
            <a:extLst>
              <a:ext uri="{FF2B5EF4-FFF2-40B4-BE49-F238E27FC236}">
                <a16:creationId xmlns:a16="http://schemas.microsoft.com/office/drawing/2014/main" id="{E0278460-4EA2-0244-89FA-F1232B0DCF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1857" y="2612572"/>
            <a:ext cx="1992086" cy="1861458"/>
          </a:xfrm>
          <a:prstGeom prst="rect">
            <a:avLst/>
          </a:prstGeom>
        </p:spPr>
      </p:pic>
      <p:pic>
        <p:nvPicPr>
          <p:cNvPr id="6" name="image1.png" descr="image1.png">
            <a:extLst>
              <a:ext uri="{FF2B5EF4-FFF2-40B4-BE49-F238E27FC236}">
                <a16:creationId xmlns:a16="http://schemas.microsoft.com/office/drawing/2014/main" id="{5F9A0C75-27F5-E4D8-A2A6-4579747AFB22}"/>
              </a:ext>
            </a:extLst>
          </p:cNvPr>
          <p:cNvPicPr>
            <a:picLocks noChangeAspect="1"/>
          </p:cNvPicPr>
          <p:nvPr/>
        </p:nvPicPr>
        <p:blipFill>
          <a:blip r:embed="rId4"/>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3416171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2C0E155-80DF-E24D-8111-6ECBA21E69B0}"/>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D810BCA0-F40D-6042-8E48-673E7E6548F5}"/>
              </a:ext>
            </a:extLst>
          </p:cNvPr>
          <p:cNvSpPr>
            <a:spLocks noGrp="1"/>
          </p:cNvSpPr>
          <p:nvPr>
            <p:ph idx="1"/>
          </p:nvPr>
        </p:nvSpPr>
        <p:spPr/>
        <p:txBody>
          <a:bodyPr>
            <a:normAutofit/>
          </a:bodyPr>
          <a:lstStyle/>
          <a:p>
            <a:pPr marL="0" indent="0" algn="ctr">
              <a:buNone/>
            </a:pPr>
            <a:endParaRPr lang="nl-NL" sz="5867" dirty="0"/>
          </a:p>
          <a:p>
            <a:pPr marL="0" indent="0" algn="ctr">
              <a:buNone/>
            </a:pPr>
            <a:r>
              <a:rPr lang="nl-NL" sz="5867" dirty="0"/>
              <a:t>User </a:t>
            </a:r>
            <a:r>
              <a:rPr lang="nl-NL" sz="5867" dirty="0" err="1"/>
              <a:t>centric</a:t>
            </a:r>
            <a:r>
              <a:rPr lang="nl-NL" sz="5867" dirty="0"/>
              <a:t> </a:t>
            </a:r>
            <a:r>
              <a:rPr lang="nl-NL" sz="5867" dirty="0" err="1"/>
              <a:t>contracting</a:t>
            </a:r>
            <a:endParaRPr lang="nl-NL" sz="5867" dirty="0"/>
          </a:p>
          <a:p>
            <a:pPr marL="0" indent="0" algn="ctr">
              <a:buNone/>
            </a:pPr>
            <a:endParaRPr lang="nl-NL" sz="5867" dirty="0"/>
          </a:p>
          <a:p>
            <a:pPr marL="0" indent="0" algn="ctr">
              <a:buNone/>
            </a:pPr>
            <a:endParaRPr lang="nl-NL" sz="3733" dirty="0"/>
          </a:p>
        </p:txBody>
      </p:sp>
      <p:pic>
        <p:nvPicPr>
          <p:cNvPr id="2" name="image1.png" descr="image1.png">
            <a:extLst>
              <a:ext uri="{FF2B5EF4-FFF2-40B4-BE49-F238E27FC236}">
                <a16:creationId xmlns:a16="http://schemas.microsoft.com/office/drawing/2014/main" id="{C5D8791F-C55A-606F-21FD-BAC94DE5DBC3}"/>
              </a:ext>
            </a:extLst>
          </p:cNvPr>
          <p:cNvPicPr>
            <a:picLocks noChangeAspect="1"/>
          </p:cNvPicPr>
          <p:nvPr/>
        </p:nvPicPr>
        <p:blipFill>
          <a:blip r:embed="rId3"/>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2246159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44DD48C-E01C-0448-9AD7-F1D282EE18EF}"/>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7995AE34-7A60-514F-8961-9349AC9E6F0B}"/>
              </a:ext>
            </a:extLst>
          </p:cNvPr>
          <p:cNvSpPr>
            <a:spLocks noGrp="1"/>
          </p:cNvSpPr>
          <p:nvPr>
            <p:ph idx="1"/>
          </p:nvPr>
        </p:nvSpPr>
        <p:spPr/>
        <p:txBody>
          <a:bodyPr/>
          <a:lstStyle/>
          <a:p>
            <a:endParaRPr lang="nl-NL" dirty="0"/>
          </a:p>
          <a:p>
            <a:r>
              <a:rPr lang="nl-NL" dirty="0"/>
              <a:t>Voor wie is de informatie bestemd?</a:t>
            </a:r>
          </a:p>
          <a:p>
            <a:r>
              <a:rPr lang="nl-NL" dirty="0"/>
              <a:t>Wat moeten de partijen weten?</a:t>
            </a:r>
          </a:p>
          <a:p>
            <a:r>
              <a:rPr lang="nl-NL" dirty="0"/>
              <a:t>Wat willen de partijen bereiken?</a:t>
            </a:r>
          </a:p>
          <a:p>
            <a:r>
              <a:rPr lang="nl-NL" dirty="0"/>
              <a:t>Wat is de context van de boodschap?</a:t>
            </a:r>
          </a:p>
        </p:txBody>
      </p:sp>
      <p:pic>
        <p:nvPicPr>
          <p:cNvPr id="2" name="image1.png" descr="image1.png">
            <a:extLst>
              <a:ext uri="{FF2B5EF4-FFF2-40B4-BE49-F238E27FC236}">
                <a16:creationId xmlns:a16="http://schemas.microsoft.com/office/drawing/2014/main" id="{69533665-815D-8D62-300D-C0E922FCA629}"/>
              </a:ext>
            </a:extLst>
          </p:cNvPr>
          <p:cNvPicPr>
            <a:picLocks noChangeAspect="1"/>
          </p:cNvPicPr>
          <p:nvPr/>
        </p:nvPicPr>
        <p:blipFill>
          <a:blip r:embed="rId3"/>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325334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0335CE7-2987-1149-A076-1DF63A173915}"/>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8A7D8AFA-E8C9-8640-9419-8B87C2483BF4}"/>
              </a:ext>
            </a:extLst>
          </p:cNvPr>
          <p:cNvSpPr>
            <a:spLocks noGrp="1"/>
          </p:cNvSpPr>
          <p:nvPr>
            <p:ph idx="1"/>
          </p:nvPr>
        </p:nvSpPr>
        <p:spPr/>
        <p:txBody>
          <a:bodyPr>
            <a:normAutofit/>
          </a:bodyPr>
          <a:lstStyle/>
          <a:p>
            <a:r>
              <a:rPr lang="nl-NL" dirty="0"/>
              <a:t>We passen het 5 fase model van </a:t>
            </a:r>
            <a:r>
              <a:rPr lang="nl-NL" dirty="0" err="1"/>
              <a:t>Plattner</a:t>
            </a:r>
            <a:r>
              <a:rPr lang="nl-NL" dirty="0"/>
              <a:t> toe op het maken van de contracten:</a:t>
            </a:r>
          </a:p>
          <a:p>
            <a:pPr marL="685783" indent="-685783">
              <a:buAutoNum type="arabicPeriod"/>
            </a:pPr>
            <a:r>
              <a:rPr lang="nl-NL" dirty="0"/>
              <a:t>Heb empathie</a:t>
            </a:r>
          </a:p>
          <a:p>
            <a:pPr marL="685783" indent="-685783">
              <a:buAutoNum type="arabicPeriod"/>
            </a:pPr>
            <a:r>
              <a:rPr lang="nl-NL" dirty="0"/>
              <a:t>Definieer het probleem</a:t>
            </a:r>
          </a:p>
          <a:p>
            <a:pPr marL="685783" indent="-685783">
              <a:buAutoNum type="arabicPeriod"/>
            </a:pPr>
            <a:r>
              <a:rPr lang="nl-NL" dirty="0"/>
              <a:t>Genereer ideeën</a:t>
            </a:r>
          </a:p>
          <a:p>
            <a:pPr marL="685783" indent="-685783">
              <a:buAutoNum type="arabicPeriod"/>
            </a:pPr>
            <a:r>
              <a:rPr lang="nl-NL" dirty="0"/>
              <a:t>Maak een prototype</a:t>
            </a:r>
          </a:p>
          <a:p>
            <a:pPr marL="685783" indent="-685783">
              <a:buAutoNum type="arabicPeriod"/>
            </a:pPr>
            <a:r>
              <a:rPr lang="nl-NL" dirty="0"/>
              <a:t>Test de oplossing</a:t>
            </a:r>
          </a:p>
          <a:p>
            <a:pPr marL="0" indent="0">
              <a:buNone/>
            </a:pPr>
            <a:r>
              <a:rPr lang="nl-NL" dirty="0"/>
              <a:t>Laat deze fases elkaar overlappen!</a:t>
            </a:r>
          </a:p>
          <a:p>
            <a:pPr marL="0" indent="0">
              <a:buNone/>
            </a:pPr>
            <a:endParaRPr lang="nl-NL" dirty="0"/>
          </a:p>
          <a:p>
            <a:pPr marL="685783" indent="-685783">
              <a:buAutoNum type="arabicPeriod"/>
            </a:pPr>
            <a:endParaRPr lang="nl-NL" dirty="0"/>
          </a:p>
        </p:txBody>
      </p:sp>
      <p:pic>
        <p:nvPicPr>
          <p:cNvPr id="2" name="image1.png" descr="image1.png">
            <a:extLst>
              <a:ext uri="{FF2B5EF4-FFF2-40B4-BE49-F238E27FC236}">
                <a16:creationId xmlns:a16="http://schemas.microsoft.com/office/drawing/2014/main" id="{EB5E09C6-EA23-6019-4D72-FF7066922011}"/>
              </a:ext>
            </a:extLst>
          </p:cNvPr>
          <p:cNvPicPr>
            <a:picLocks noChangeAspect="1"/>
          </p:cNvPicPr>
          <p:nvPr/>
        </p:nvPicPr>
        <p:blipFill>
          <a:blip r:embed="rId3"/>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4069264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2A2B2-EF38-944F-8FFB-2A97406C49F8}"/>
              </a:ext>
            </a:extLst>
          </p:cNvPr>
          <p:cNvSpPr>
            <a:spLocks noGrp="1"/>
          </p:cNvSpPr>
          <p:nvPr>
            <p:ph type="title"/>
          </p:nvPr>
        </p:nvSpPr>
        <p:spPr/>
        <p:txBody>
          <a:bodyPr/>
          <a:lstStyle/>
          <a:p>
            <a:r>
              <a:rPr lang="nl-NL" dirty="0"/>
              <a:t>Aantrekkelijk</a:t>
            </a:r>
          </a:p>
        </p:txBody>
      </p:sp>
      <p:sp>
        <p:nvSpPr>
          <p:cNvPr id="3" name="Tijdelijke aanduiding voor tekst 2">
            <a:extLst>
              <a:ext uri="{FF2B5EF4-FFF2-40B4-BE49-F238E27FC236}">
                <a16:creationId xmlns:a16="http://schemas.microsoft.com/office/drawing/2014/main" id="{68328D8E-017D-5C49-8928-073D64518215}"/>
              </a:ext>
            </a:extLst>
          </p:cNvPr>
          <p:cNvSpPr>
            <a:spLocks noGrp="1"/>
          </p:cNvSpPr>
          <p:nvPr>
            <p:ph idx="1"/>
          </p:nvPr>
        </p:nvSpPr>
        <p:spPr/>
        <p:txBody>
          <a:bodyPr/>
          <a:lstStyle/>
          <a:p>
            <a:r>
              <a:rPr lang="nl-NL" dirty="0"/>
              <a:t>Look en feel</a:t>
            </a:r>
          </a:p>
        </p:txBody>
      </p:sp>
      <p:pic>
        <p:nvPicPr>
          <p:cNvPr id="4" name="image1.png" descr="image1.png">
            <a:extLst>
              <a:ext uri="{FF2B5EF4-FFF2-40B4-BE49-F238E27FC236}">
                <a16:creationId xmlns:a16="http://schemas.microsoft.com/office/drawing/2014/main" id="{801CB49C-CD1F-286F-07CB-E8FD3318486E}"/>
              </a:ext>
            </a:extLst>
          </p:cNvPr>
          <p:cNvPicPr>
            <a:picLocks noChangeAspect="1"/>
          </p:cNvPicPr>
          <p:nvPr/>
        </p:nvPicPr>
        <p:blipFill>
          <a:blip r:embed="rId3"/>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3222767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2A2B2-EF38-944F-8FFB-2A97406C49F8}"/>
              </a:ext>
            </a:extLst>
          </p:cNvPr>
          <p:cNvSpPr>
            <a:spLocks noGrp="1"/>
          </p:cNvSpPr>
          <p:nvPr>
            <p:ph type="title"/>
          </p:nvPr>
        </p:nvSpPr>
        <p:spPr/>
        <p:txBody>
          <a:bodyPr>
            <a:normAutofit fontScale="90000"/>
          </a:bodyPr>
          <a:lstStyle/>
          <a:p>
            <a:br>
              <a:rPr lang="nl-NL" dirty="0"/>
            </a:br>
            <a:br>
              <a:rPr lang="nl-NL" dirty="0"/>
            </a:br>
            <a:br>
              <a:rPr lang="nl-NL" dirty="0"/>
            </a:br>
            <a:br>
              <a:rPr lang="nl-NL" dirty="0"/>
            </a:br>
            <a:br>
              <a:rPr lang="nl-NL" dirty="0"/>
            </a:br>
            <a:r>
              <a:rPr lang="nl-NL" dirty="0"/>
              <a:t>Route die jullie afleggen</a:t>
            </a:r>
          </a:p>
        </p:txBody>
      </p:sp>
      <p:sp>
        <p:nvSpPr>
          <p:cNvPr id="3" name="Tijdelijke aanduiding voor tekst 2">
            <a:extLst>
              <a:ext uri="{FF2B5EF4-FFF2-40B4-BE49-F238E27FC236}">
                <a16:creationId xmlns:a16="http://schemas.microsoft.com/office/drawing/2014/main" id="{68328D8E-017D-5C49-8928-073D64518215}"/>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p:txBody>
      </p:sp>
      <p:pic>
        <p:nvPicPr>
          <p:cNvPr id="4" name="image1.png" descr="image1.png">
            <a:extLst>
              <a:ext uri="{FF2B5EF4-FFF2-40B4-BE49-F238E27FC236}">
                <a16:creationId xmlns:a16="http://schemas.microsoft.com/office/drawing/2014/main" id="{801CB49C-CD1F-286F-07CB-E8FD3318486E}"/>
              </a:ext>
            </a:extLst>
          </p:cNvPr>
          <p:cNvPicPr>
            <a:picLocks noChangeAspect="1"/>
          </p:cNvPicPr>
          <p:nvPr/>
        </p:nvPicPr>
        <p:blipFill>
          <a:blip r:embed="rId3"/>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118206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2A2B2-EF38-944F-8FFB-2A97406C49F8}"/>
              </a:ext>
            </a:extLst>
          </p:cNvPr>
          <p:cNvSpPr>
            <a:spLocks noGrp="1"/>
          </p:cNvSpPr>
          <p:nvPr>
            <p:ph type="title"/>
          </p:nvPr>
        </p:nvSpPr>
        <p:spPr/>
        <p:txBody>
          <a:bodyPr/>
          <a:lstStyle/>
          <a:p>
            <a:endParaRPr lang="nl-NL" dirty="0"/>
          </a:p>
        </p:txBody>
      </p:sp>
      <p:sp>
        <p:nvSpPr>
          <p:cNvPr id="3" name="Tijdelijke aanduiding voor tekst 2">
            <a:extLst>
              <a:ext uri="{FF2B5EF4-FFF2-40B4-BE49-F238E27FC236}">
                <a16:creationId xmlns:a16="http://schemas.microsoft.com/office/drawing/2014/main" id="{68328D8E-017D-5C49-8928-073D64518215}"/>
              </a:ext>
            </a:extLst>
          </p:cNvPr>
          <p:cNvSpPr>
            <a:spLocks noGrp="1"/>
          </p:cNvSpPr>
          <p:nvPr>
            <p:ph idx="1"/>
          </p:nvPr>
        </p:nvSpPr>
        <p:spPr/>
        <p:txBody>
          <a:bodyPr/>
          <a:lstStyle/>
          <a:p>
            <a:r>
              <a:rPr lang="nl-NL" dirty="0"/>
              <a:t>Inleiding</a:t>
            </a:r>
          </a:p>
          <a:p>
            <a:r>
              <a:rPr lang="nl-NL" dirty="0"/>
              <a:t>Route</a:t>
            </a:r>
          </a:p>
          <a:p>
            <a:r>
              <a:rPr lang="nl-NL" dirty="0"/>
              <a:t>Onderdelen, met de laatste slide als uitsmijter!</a:t>
            </a:r>
          </a:p>
        </p:txBody>
      </p:sp>
      <p:pic>
        <p:nvPicPr>
          <p:cNvPr id="4" name="image1.png" descr="image1.png">
            <a:extLst>
              <a:ext uri="{FF2B5EF4-FFF2-40B4-BE49-F238E27FC236}">
                <a16:creationId xmlns:a16="http://schemas.microsoft.com/office/drawing/2014/main" id="{801CB49C-CD1F-286F-07CB-E8FD3318486E}"/>
              </a:ext>
            </a:extLst>
          </p:cNvPr>
          <p:cNvPicPr>
            <a:picLocks noChangeAspect="1"/>
          </p:cNvPicPr>
          <p:nvPr/>
        </p:nvPicPr>
        <p:blipFill>
          <a:blip r:embed="rId3"/>
          <a:stretch>
            <a:fillRect/>
          </a:stretch>
        </p:blipFill>
        <p:spPr>
          <a:xfrm>
            <a:off x="11468251" y="6046431"/>
            <a:ext cx="720004" cy="720004"/>
          </a:xfrm>
          <a:prstGeom prst="rect">
            <a:avLst/>
          </a:prstGeom>
          <a:ln w="12700">
            <a:miter lim="400000"/>
          </a:ln>
        </p:spPr>
      </p:pic>
      <p:pic>
        <p:nvPicPr>
          <p:cNvPr id="5" name="Picture 5">
            <a:extLst>
              <a:ext uri="{FF2B5EF4-FFF2-40B4-BE49-F238E27FC236}">
                <a16:creationId xmlns:a16="http://schemas.microsoft.com/office/drawing/2014/main" id="{0A97F217-2B77-9D24-08BF-0C3D67F10122}"/>
              </a:ext>
            </a:extLst>
          </p:cNvPr>
          <p:cNvPicPr>
            <a:picLocks noChangeAspect="1"/>
          </p:cNvPicPr>
          <p:nvPr/>
        </p:nvPicPr>
        <p:blipFill>
          <a:blip r:embed="rId4"/>
          <a:stretch>
            <a:fillRect/>
          </a:stretch>
        </p:blipFill>
        <p:spPr>
          <a:xfrm>
            <a:off x="842514" y="104098"/>
            <a:ext cx="10521349" cy="6649805"/>
          </a:xfrm>
          <a:prstGeom prst="rect">
            <a:avLst/>
          </a:prstGeom>
        </p:spPr>
      </p:pic>
    </p:spTree>
    <p:extLst>
      <p:ext uri="{BB962C8B-B14F-4D97-AF65-F5344CB8AC3E}">
        <p14:creationId xmlns:p14="http://schemas.microsoft.com/office/powerpoint/2010/main" val="1873761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606268"/>
                </a:solidFill>
                <a:latin typeface="Open Sans"/>
                <a:cs typeface="Open Sans"/>
              </a:rPr>
              <a:t>Elementen van een zakelijke relatie</a:t>
            </a:r>
          </a:p>
        </p:txBody>
      </p:sp>
      <p:sp>
        <p:nvSpPr>
          <p:cNvPr id="3" name="Tijdelijke aanduiding voor tekst 2"/>
          <p:cNvSpPr>
            <a:spLocks noGrp="1"/>
          </p:cNvSpPr>
          <p:nvPr>
            <p:ph idx="1"/>
          </p:nvPr>
        </p:nvSpPr>
        <p:spPr/>
        <p:txBody>
          <a:bodyPr>
            <a:normAutofit fontScale="77500" lnSpcReduction="20000"/>
          </a:bodyPr>
          <a:lstStyle/>
          <a:p>
            <a:pPr>
              <a:buClr>
                <a:srgbClr val="CD6337"/>
              </a:buClr>
              <a:buFont typeface="Wingdings" charset="2"/>
              <a:buChar char="§"/>
            </a:pPr>
            <a:endParaRPr lang="nl-NL" sz="2400" dirty="0">
              <a:solidFill>
                <a:srgbClr val="606268"/>
              </a:solidFill>
              <a:latin typeface="Open Sans"/>
              <a:cs typeface="Open Sans"/>
            </a:endParaRPr>
          </a:p>
          <a:p>
            <a:pPr marL="0" indent="0">
              <a:buClr>
                <a:srgbClr val="CD6337"/>
              </a:buClr>
              <a:buNone/>
            </a:pPr>
            <a:endParaRPr lang="nl-NL" sz="2400" dirty="0">
              <a:solidFill>
                <a:srgbClr val="606268"/>
              </a:solidFill>
              <a:latin typeface="Open Sans"/>
              <a:cs typeface="Open Sans"/>
            </a:endParaRPr>
          </a:p>
          <a:p>
            <a:pPr>
              <a:buClr>
                <a:srgbClr val="CD6337"/>
              </a:buClr>
              <a:buFont typeface="Wingdings" charset="2"/>
              <a:buChar char="§"/>
            </a:pPr>
            <a:endParaRPr lang="nl-NL" sz="2400" dirty="0">
              <a:solidFill>
                <a:srgbClr val="606268"/>
              </a:solidFill>
              <a:latin typeface="Open Sans"/>
              <a:cs typeface="Open Sans"/>
            </a:endParaRPr>
          </a:p>
          <a:p>
            <a:pPr>
              <a:buClr>
                <a:srgbClr val="CD6337"/>
              </a:buClr>
              <a:buFont typeface="Wingdings" charset="2"/>
              <a:buChar char="§"/>
            </a:pPr>
            <a:r>
              <a:rPr lang="nl-NL" sz="2400" dirty="0">
                <a:solidFill>
                  <a:srgbClr val="606268"/>
                </a:solidFill>
                <a:latin typeface="Open Sans"/>
                <a:cs typeface="Open Sans"/>
              </a:rPr>
              <a:t>Intentie en visie</a:t>
            </a:r>
          </a:p>
          <a:p>
            <a:pPr>
              <a:buClr>
                <a:srgbClr val="CD6337"/>
              </a:buClr>
              <a:buFont typeface="Wingdings" charset="2"/>
              <a:buChar char="§"/>
            </a:pPr>
            <a:r>
              <a:rPr lang="nl-NL" sz="2400" dirty="0">
                <a:solidFill>
                  <a:srgbClr val="606268"/>
                </a:solidFill>
                <a:latin typeface="Open Sans"/>
                <a:cs typeface="Open Sans"/>
              </a:rPr>
              <a:t>Rollen</a:t>
            </a:r>
          </a:p>
          <a:p>
            <a:pPr>
              <a:buClr>
                <a:srgbClr val="CD6337"/>
              </a:buClr>
              <a:buFont typeface="Wingdings" charset="2"/>
              <a:buChar char="§"/>
            </a:pPr>
            <a:r>
              <a:rPr lang="nl-NL" sz="2400" dirty="0">
                <a:solidFill>
                  <a:srgbClr val="606268"/>
                </a:solidFill>
                <a:latin typeface="Open Sans"/>
                <a:cs typeface="Open Sans"/>
              </a:rPr>
              <a:t>Beloften</a:t>
            </a:r>
          </a:p>
          <a:p>
            <a:pPr>
              <a:buClr>
                <a:srgbClr val="CD6337"/>
              </a:buClr>
              <a:buFont typeface="Wingdings" charset="2"/>
              <a:buChar char="§"/>
            </a:pPr>
            <a:r>
              <a:rPr lang="nl-NL" sz="2400" dirty="0">
                <a:solidFill>
                  <a:srgbClr val="606268"/>
                </a:solidFill>
                <a:latin typeface="Open Sans"/>
                <a:cs typeface="Open Sans"/>
              </a:rPr>
              <a:t>Tijd en waarde</a:t>
            </a:r>
          </a:p>
          <a:p>
            <a:pPr>
              <a:buClr>
                <a:srgbClr val="CD6337"/>
              </a:buClr>
              <a:buFont typeface="Wingdings" charset="2"/>
              <a:buChar char="§"/>
            </a:pPr>
            <a:r>
              <a:rPr lang="nl-NL" sz="2400" dirty="0">
                <a:solidFill>
                  <a:srgbClr val="606268"/>
                </a:solidFill>
                <a:latin typeface="Open Sans"/>
                <a:cs typeface="Open Sans"/>
              </a:rPr>
              <a:t>Meting van tevredenheid</a:t>
            </a:r>
          </a:p>
          <a:p>
            <a:pPr>
              <a:buClr>
                <a:srgbClr val="CD6337"/>
              </a:buClr>
              <a:buFont typeface="Wingdings" charset="2"/>
              <a:buChar char="§"/>
            </a:pPr>
            <a:r>
              <a:rPr lang="nl-NL" sz="2400" dirty="0">
                <a:solidFill>
                  <a:srgbClr val="606268"/>
                </a:solidFill>
                <a:latin typeface="Open Sans"/>
                <a:cs typeface="Open Sans"/>
              </a:rPr>
              <a:t>Zorgen, risico’s en angsten</a:t>
            </a:r>
          </a:p>
          <a:p>
            <a:pPr>
              <a:buClr>
                <a:srgbClr val="CD6337"/>
              </a:buClr>
              <a:buFont typeface="Wingdings" charset="2"/>
              <a:buChar char="§"/>
            </a:pPr>
            <a:r>
              <a:rPr lang="nl-NL" sz="2400" dirty="0">
                <a:solidFill>
                  <a:srgbClr val="606268"/>
                </a:solidFill>
                <a:latin typeface="Open Sans"/>
                <a:cs typeface="Open Sans"/>
              </a:rPr>
              <a:t>Heronderhandeling/ontbinding</a:t>
            </a:r>
          </a:p>
          <a:p>
            <a:pPr>
              <a:buClr>
                <a:srgbClr val="CD6337"/>
              </a:buClr>
              <a:buFont typeface="Wingdings" charset="2"/>
              <a:buChar char="§"/>
            </a:pPr>
            <a:r>
              <a:rPr lang="nl-NL" sz="2400" dirty="0">
                <a:solidFill>
                  <a:srgbClr val="606268"/>
                </a:solidFill>
                <a:latin typeface="Open Sans"/>
                <a:cs typeface="Open Sans"/>
              </a:rPr>
              <a:t>Gevolgen</a:t>
            </a:r>
          </a:p>
          <a:p>
            <a:pPr>
              <a:buClr>
                <a:srgbClr val="CD6337"/>
              </a:buClr>
              <a:buFont typeface="Wingdings" charset="2"/>
              <a:buChar char="§"/>
            </a:pPr>
            <a:r>
              <a:rPr lang="nl-NL" sz="2400" dirty="0">
                <a:solidFill>
                  <a:srgbClr val="606268"/>
                </a:solidFill>
                <a:latin typeface="Open Sans"/>
                <a:cs typeface="Open Sans"/>
              </a:rPr>
              <a:t>Conflictoplossing</a:t>
            </a:r>
          </a:p>
          <a:p>
            <a:pPr>
              <a:buClr>
                <a:srgbClr val="CD6337"/>
              </a:buClr>
              <a:buFont typeface="Wingdings" charset="2"/>
              <a:buChar char="§"/>
            </a:pPr>
            <a:r>
              <a:rPr lang="nl-NL" sz="2400" dirty="0">
                <a:solidFill>
                  <a:srgbClr val="606268"/>
                </a:solidFill>
                <a:latin typeface="Open Sans"/>
                <a:cs typeface="Open Sans"/>
              </a:rPr>
              <a:t>Is er na het bespreken van deze negen elementen vertrouwen om met elkaar verder te gaan?</a:t>
            </a:r>
          </a:p>
        </p:txBody>
      </p:sp>
      <p:pic>
        <p:nvPicPr>
          <p:cNvPr id="4" name="Afbeelding 3" descr="mini logo.png"/>
          <p:cNvPicPr>
            <a:picLocks noChangeAspect="1"/>
          </p:cNvPicPr>
          <p:nvPr/>
        </p:nvPicPr>
        <p:blipFill>
          <a:blip r:embed="rId3"/>
          <a:stretch>
            <a:fillRect/>
          </a:stretch>
        </p:blipFill>
        <p:spPr>
          <a:xfrm>
            <a:off x="11222400" y="5766164"/>
            <a:ext cx="720000" cy="720000"/>
          </a:xfrm>
          <a:prstGeom prst="rect">
            <a:avLst/>
          </a:prstGeom>
        </p:spPr>
      </p:pic>
    </p:spTree>
    <p:extLst>
      <p:ext uri="{BB962C8B-B14F-4D97-AF65-F5344CB8AC3E}">
        <p14:creationId xmlns:p14="http://schemas.microsoft.com/office/powerpoint/2010/main" val="1973357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421C9-37AC-CA82-276E-DDD71D6AF887}"/>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21405695-A025-AC5E-BEE2-EC8F41BB1E3B}"/>
              </a:ext>
            </a:extLst>
          </p:cNvPr>
          <p:cNvSpPr>
            <a:spLocks noGrp="1"/>
          </p:cNvSpPr>
          <p:nvPr>
            <p:ph idx="1"/>
          </p:nvPr>
        </p:nvSpPr>
        <p:spPr/>
        <p:txBody>
          <a:bodyPr/>
          <a:lstStyle/>
          <a:p>
            <a:pPr marL="0" indent="0" algn="l">
              <a:buNone/>
            </a:pPr>
            <a:r>
              <a:rPr lang="nl-NL" b="1" i="1" dirty="0">
                <a:solidFill>
                  <a:srgbClr val="000000"/>
                </a:solidFill>
                <a:effectLst/>
                <a:latin typeface="Arial" panose="020B0604020202020204" pitchFamily="34" charset="0"/>
              </a:rPr>
              <a:t>Intentie en visie:</a:t>
            </a:r>
            <a:r>
              <a:rPr lang="nl-NL" b="0" i="0" dirty="0">
                <a:solidFill>
                  <a:srgbClr val="000000"/>
                </a:solidFill>
                <a:effectLst/>
                <a:latin typeface="Arial" panose="020B0604020202020204" pitchFamily="34" charset="0"/>
              </a:rPr>
              <a:t> Dit is het grote plaatje van wat je samen wilt bereiken. De eerste stap is het delen van een groot beeld van wat jullie samen doen als context voor de details. Hoe duidelijker en specifieker de meetbare details van de gewenste resultaten, hoe groter de kans dat je ze zult bereiken.</a:t>
            </a:r>
          </a:p>
          <a:p>
            <a:pPr marL="0" indent="0">
              <a:buNone/>
            </a:pPr>
            <a:br>
              <a:rPr lang="nl-NL" dirty="0"/>
            </a:br>
            <a:endParaRPr lang="nl-NL" dirty="0"/>
          </a:p>
        </p:txBody>
      </p:sp>
      <p:sp>
        <p:nvSpPr>
          <p:cNvPr id="4" name="Tijdelijke aanduiding voor dianummer 3">
            <a:extLst>
              <a:ext uri="{FF2B5EF4-FFF2-40B4-BE49-F238E27FC236}">
                <a16:creationId xmlns:a16="http://schemas.microsoft.com/office/drawing/2014/main" id="{82020F45-FF8A-6218-1338-64E382DE701B}"/>
              </a:ext>
            </a:extLst>
          </p:cNvPr>
          <p:cNvSpPr>
            <a:spLocks noGrp="1"/>
          </p:cNvSpPr>
          <p:nvPr>
            <p:ph type="sldNum" sz="quarter" idx="12"/>
          </p:nvPr>
        </p:nvSpPr>
        <p:spPr/>
        <p:txBody>
          <a:bodyPr/>
          <a:lstStyle/>
          <a:p>
            <a:fld id="{3656F97F-244D-AD43-86BD-92FA732DFE77}" type="slidenum">
              <a:rPr lang="nl-NL" smtClean="0"/>
              <a:t>21</a:t>
            </a:fld>
            <a:endParaRPr lang="nl-NL"/>
          </a:p>
        </p:txBody>
      </p:sp>
      <p:pic>
        <p:nvPicPr>
          <p:cNvPr id="5" name="Afbeelding 4" descr="mini logo.png">
            <a:extLst>
              <a:ext uri="{FF2B5EF4-FFF2-40B4-BE49-F238E27FC236}">
                <a16:creationId xmlns:a16="http://schemas.microsoft.com/office/drawing/2014/main" id="{0D4F4648-5509-8035-A0FE-E17E06AB1CCA}"/>
              </a:ext>
            </a:extLst>
          </p:cNvPr>
          <p:cNvPicPr>
            <a:picLocks noChangeAspect="1"/>
          </p:cNvPicPr>
          <p:nvPr/>
        </p:nvPicPr>
        <p:blipFill>
          <a:blip r:embed="rId3"/>
          <a:stretch>
            <a:fillRect/>
          </a:stretch>
        </p:blipFill>
        <p:spPr>
          <a:xfrm>
            <a:off x="10993800" y="5546657"/>
            <a:ext cx="720000" cy="720000"/>
          </a:xfrm>
          <a:prstGeom prst="rect">
            <a:avLst/>
          </a:prstGeom>
        </p:spPr>
      </p:pic>
    </p:spTree>
    <p:extLst>
      <p:ext uri="{BB962C8B-B14F-4D97-AF65-F5344CB8AC3E}">
        <p14:creationId xmlns:p14="http://schemas.microsoft.com/office/powerpoint/2010/main" val="2384710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850CF2-A938-23D7-DE5C-866CB2ADF812}"/>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AAC0A9E-0A0B-51B1-F6AD-978D68FCCDBC}"/>
              </a:ext>
            </a:extLst>
          </p:cNvPr>
          <p:cNvSpPr>
            <a:spLocks noGrp="1"/>
          </p:cNvSpPr>
          <p:nvPr>
            <p:ph idx="1"/>
          </p:nvPr>
        </p:nvSpPr>
        <p:spPr/>
        <p:txBody>
          <a:bodyPr/>
          <a:lstStyle/>
          <a:p>
            <a:pPr marL="0" indent="0">
              <a:buNone/>
            </a:pPr>
            <a:r>
              <a:rPr lang="nl-NL" b="1" i="1" dirty="0">
                <a:solidFill>
                  <a:srgbClr val="000000"/>
                </a:solidFill>
                <a:effectLst/>
                <a:latin typeface="Arial" panose="020B0604020202020204" pitchFamily="34" charset="0"/>
              </a:rPr>
              <a:t>Rollen:</a:t>
            </a:r>
            <a:r>
              <a:rPr lang="nl-NL" b="0" i="0" dirty="0">
                <a:solidFill>
                  <a:srgbClr val="000000"/>
                </a:solidFill>
                <a:effectLst/>
                <a:latin typeface="Arial" panose="020B0604020202020204" pitchFamily="34" charset="0"/>
              </a:rPr>
              <a:t> De taken, verantwoordelijkheden en inzet van iedereen moeten duidelijk worden gedefinieerd. Iedereen die nodig is om de gewenste resultaten te bereiken, moet deel uitmaken van de overeenkomst.</a:t>
            </a:r>
            <a:endParaRPr lang="nl-NL" dirty="0"/>
          </a:p>
        </p:txBody>
      </p:sp>
      <p:sp>
        <p:nvSpPr>
          <p:cNvPr id="4" name="Tijdelijke aanduiding voor dianummer 3">
            <a:extLst>
              <a:ext uri="{FF2B5EF4-FFF2-40B4-BE49-F238E27FC236}">
                <a16:creationId xmlns:a16="http://schemas.microsoft.com/office/drawing/2014/main" id="{8D7B0FD4-40AF-FD5D-E9CA-80BF9D448434}"/>
              </a:ext>
            </a:extLst>
          </p:cNvPr>
          <p:cNvSpPr>
            <a:spLocks noGrp="1"/>
          </p:cNvSpPr>
          <p:nvPr>
            <p:ph type="sldNum" sz="quarter" idx="12"/>
          </p:nvPr>
        </p:nvSpPr>
        <p:spPr/>
        <p:txBody>
          <a:bodyPr/>
          <a:lstStyle/>
          <a:p>
            <a:fld id="{3656F97F-244D-AD43-86BD-92FA732DFE77}" type="slidenum">
              <a:rPr lang="nl-NL" smtClean="0"/>
              <a:t>22</a:t>
            </a:fld>
            <a:endParaRPr lang="nl-NL"/>
          </a:p>
        </p:txBody>
      </p:sp>
      <p:pic>
        <p:nvPicPr>
          <p:cNvPr id="5" name="Afbeelding 4" descr="mini logo.png">
            <a:extLst>
              <a:ext uri="{FF2B5EF4-FFF2-40B4-BE49-F238E27FC236}">
                <a16:creationId xmlns:a16="http://schemas.microsoft.com/office/drawing/2014/main" id="{C9834C08-00F0-14ED-8FD0-623D21296EE3}"/>
              </a:ext>
            </a:extLst>
          </p:cNvPr>
          <p:cNvPicPr>
            <a:picLocks noChangeAspect="1"/>
          </p:cNvPicPr>
          <p:nvPr/>
        </p:nvPicPr>
        <p:blipFill>
          <a:blip r:embed="rId3"/>
          <a:stretch>
            <a:fillRect/>
          </a:stretch>
        </p:blipFill>
        <p:spPr>
          <a:xfrm>
            <a:off x="10993800" y="5456963"/>
            <a:ext cx="720000" cy="720000"/>
          </a:xfrm>
          <a:prstGeom prst="rect">
            <a:avLst/>
          </a:prstGeom>
        </p:spPr>
      </p:pic>
    </p:spTree>
    <p:extLst>
      <p:ext uri="{BB962C8B-B14F-4D97-AF65-F5344CB8AC3E}">
        <p14:creationId xmlns:p14="http://schemas.microsoft.com/office/powerpoint/2010/main" val="14287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69EA5C-562F-E279-59D7-0047537E524F}"/>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6EA1D825-B31D-6CA9-E05C-F7D52FE62EBA}"/>
              </a:ext>
            </a:extLst>
          </p:cNvPr>
          <p:cNvSpPr>
            <a:spLocks noGrp="1"/>
          </p:cNvSpPr>
          <p:nvPr>
            <p:ph idx="1"/>
          </p:nvPr>
        </p:nvSpPr>
        <p:spPr/>
        <p:txBody>
          <a:bodyPr/>
          <a:lstStyle/>
          <a:p>
            <a:pPr marL="0" indent="0">
              <a:buNone/>
            </a:pPr>
            <a:r>
              <a:rPr lang="nl-NL" b="1" i="1" dirty="0">
                <a:solidFill>
                  <a:srgbClr val="000000"/>
                </a:solidFill>
                <a:effectLst/>
                <a:latin typeface="Arial" panose="020B0604020202020204" pitchFamily="34" charset="0"/>
              </a:rPr>
              <a:t>Beloftes:</a:t>
            </a:r>
            <a:r>
              <a:rPr lang="nl-NL" b="0" i="0" dirty="0">
                <a:solidFill>
                  <a:srgbClr val="000000"/>
                </a:solidFill>
                <a:effectLst/>
                <a:latin typeface="Arial" panose="020B0604020202020204" pitchFamily="34" charset="0"/>
              </a:rPr>
              <a:t> In de overeenkomst staan ​​duidelijke beloften zodat iedereen weet wie wat gaat doen. Met concrete beloften kan je zien of de acties jullie tot de gewenste resultaten zullen brengen en welke acties ontbreken.</a:t>
            </a:r>
            <a:endParaRPr lang="nl-NL" dirty="0"/>
          </a:p>
        </p:txBody>
      </p:sp>
      <p:sp>
        <p:nvSpPr>
          <p:cNvPr id="4" name="Tijdelijke aanduiding voor dianummer 3">
            <a:extLst>
              <a:ext uri="{FF2B5EF4-FFF2-40B4-BE49-F238E27FC236}">
                <a16:creationId xmlns:a16="http://schemas.microsoft.com/office/drawing/2014/main" id="{47D334ED-425E-CCBC-64DD-B3D848953466}"/>
              </a:ext>
            </a:extLst>
          </p:cNvPr>
          <p:cNvSpPr>
            <a:spLocks noGrp="1"/>
          </p:cNvSpPr>
          <p:nvPr>
            <p:ph type="sldNum" sz="quarter" idx="12"/>
          </p:nvPr>
        </p:nvSpPr>
        <p:spPr/>
        <p:txBody>
          <a:bodyPr/>
          <a:lstStyle/>
          <a:p>
            <a:fld id="{3656F97F-244D-AD43-86BD-92FA732DFE77}" type="slidenum">
              <a:rPr lang="nl-NL" smtClean="0"/>
              <a:t>23</a:t>
            </a:fld>
            <a:endParaRPr lang="nl-NL"/>
          </a:p>
        </p:txBody>
      </p:sp>
      <p:pic>
        <p:nvPicPr>
          <p:cNvPr id="5" name="Afbeelding 4" descr="mini logo.png">
            <a:extLst>
              <a:ext uri="{FF2B5EF4-FFF2-40B4-BE49-F238E27FC236}">
                <a16:creationId xmlns:a16="http://schemas.microsoft.com/office/drawing/2014/main" id="{9A6E30F4-E84A-C209-EF2F-3F16F9C007C4}"/>
              </a:ext>
            </a:extLst>
          </p:cNvPr>
          <p:cNvPicPr>
            <a:picLocks noChangeAspect="1"/>
          </p:cNvPicPr>
          <p:nvPr/>
        </p:nvPicPr>
        <p:blipFill>
          <a:blip r:embed="rId3"/>
          <a:stretch>
            <a:fillRect/>
          </a:stretch>
        </p:blipFill>
        <p:spPr>
          <a:xfrm>
            <a:off x="10993800" y="5636350"/>
            <a:ext cx="720000" cy="720000"/>
          </a:xfrm>
          <a:prstGeom prst="rect">
            <a:avLst/>
          </a:prstGeom>
        </p:spPr>
      </p:pic>
    </p:spTree>
    <p:extLst>
      <p:ext uri="{BB962C8B-B14F-4D97-AF65-F5344CB8AC3E}">
        <p14:creationId xmlns:p14="http://schemas.microsoft.com/office/powerpoint/2010/main" val="2298786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7799F5-E38B-0958-EB40-FB8B68C82D4B}"/>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B7302FD3-50CC-5754-960E-8066D6F98A4A}"/>
              </a:ext>
            </a:extLst>
          </p:cNvPr>
          <p:cNvSpPr>
            <a:spLocks noGrp="1"/>
          </p:cNvSpPr>
          <p:nvPr>
            <p:ph idx="1"/>
          </p:nvPr>
        </p:nvSpPr>
        <p:spPr/>
        <p:txBody>
          <a:bodyPr/>
          <a:lstStyle/>
          <a:p>
            <a:pPr marL="0" indent="0">
              <a:buNone/>
            </a:pPr>
            <a:r>
              <a:rPr lang="nl-NL" b="1" i="1" dirty="0">
                <a:solidFill>
                  <a:srgbClr val="000000"/>
                </a:solidFill>
                <a:effectLst/>
                <a:latin typeface="Arial" panose="020B0604020202020204" pitchFamily="34" charset="0"/>
              </a:rPr>
              <a:t>Tijd en waarde:</a:t>
            </a:r>
            <a:r>
              <a:rPr lang="nl-NL" b="0" i="0" dirty="0">
                <a:solidFill>
                  <a:srgbClr val="000000"/>
                </a:solidFill>
                <a:effectLst/>
                <a:latin typeface="Arial" panose="020B0604020202020204" pitchFamily="34" charset="0"/>
              </a:rPr>
              <a:t> Alle beloften hebben deadlines voor voltooiing. </a:t>
            </a:r>
            <a:r>
              <a:rPr lang="nl-NL" dirty="0">
                <a:solidFill>
                  <a:srgbClr val="000000"/>
                </a:solidFill>
                <a:latin typeface="Arial" panose="020B0604020202020204" pitchFamily="34" charset="0"/>
              </a:rPr>
              <a:t>W</a:t>
            </a:r>
            <a:r>
              <a:rPr lang="nl-NL" b="0" i="0" dirty="0">
                <a:solidFill>
                  <a:srgbClr val="000000"/>
                </a:solidFill>
                <a:effectLst/>
                <a:latin typeface="Arial" panose="020B0604020202020204" pitchFamily="34" charset="0"/>
              </a:rPr>
              <a:t>anneer zul je dit doen en wanneer zul </a:t>
            </a:r>
            <a:r>
              <a:rPr lang="nl-NL" dirty="0">
                <a:solidFill>
                  <a:srgbClr val="000000"/>
                </a:solidFill>
                <a:latin typeface="Arial" panose="020B0604020202020204" pitchFamily="34" charset="0"/>
              </a:rPr>
              <a:t>je</a:t>
            </a:r>
            <a:r>
              <a:rPr lang="nl-NL" b="0" i="0" dirty="0">
                <a:solidFill>
                  <a:srgbClr val="000000"/>
                </a:solidFill>
                <a:effectLst/>
                <a:latin typeface="Arial" panose="020B0604020202020204" pitchFamily="34" charset="0"/>
              </a:rPr>
              <a:t> dat doen. Ook de duur van de overeenkomst is van belang. Waarde is een begrip van wie wat krijgt voor wat. Is de uitwisseling bevredigend? Is het eerlijk? Geeft het voldoende prikkels? Duidelijkheid is van cruciaal belang omdat iedereen moet anticiperen op tevredenheid, anders saboteert iemand de transactie. Onthoud dat waarde vele vormen kent, en het is essentieel om de verschillende soorten waarde te begrijpen waarmee mensen tevreden zullen zijn.</a:t>
            </a:r>
            <a:endParaRPr lang="nl-NL" dirty="0"/>
          </a:p>
        </p:txBody>
      </p:sp>
      <p:sp>
        <p:nvSpPr>
          <p:cNvPr id="4" name="Tijdelijke aanduiding voor dianummer 3">
            <a:extLst>
              <a:ext uri="{FF2B5EF4-FFF2-40B4-BE49-F238E27FC236}">
                <a16:creationId xmlns:a16="http://schemas.microsoft.com/office/drawing/2014/main" id="{9F199D57-72F9-E403-41DE-7348E5BCFA4E}"/>
              </a:ext>
            </a:extLst>
          </p:cNvPr>
          <p:cNvSpPr>
            <a:spLocks noGrp="1"/>
          </p:cNvSpPr>
          <p:nvPr>
            <p:ph type="sldNum" sz="quarter" idx="12"/>
          </p:nvPr>
        </p:nvSpPr>
        <p:spPr/>
        <p:txBody>
          <a:bodyPr/>
          <a:lstStyle/>
          <a:p>
            <a:fld id="{3656F97F-244D-AD43-86BD-92FA732DFE77}" type="slidenum">
              <a:rPr lang="nl-NL" smtClean="0"/>
              <a:t>24</a:t>
            </a:fld>
            <a:endParaRPr lang="nl-NL"/>
          </a:p>
        </p:txBody>
      </p:sp>
      <p:pic>
        <p:nvPicPr>
          <p:cNvPr id="5" name="Afbeelding 4" descr="mini logo.png">
            <a:extLst>
              <a:ext uri="{FF2B5EF4-FFF2-40B4-BE49-F238E27FC236}">
                <a16:creationId xmlns:a16="http://schemas.microsoft.com/office/drawing/2014/main" id="{B964E271-9EC2-550D-0823-68A27C2CCBB1}"/>
              </a:ext>
            </a:extLst>
          </p:cNvPr>
          <p:cNvPicPr>
            <a:picLocks noChangeAspect="1"/>
          </p:cNvPicPr>
          <p:nvPr/>
        </p:nvPicPr>
        <p:blipFill>
          <a:blip r:embed="rId3"/>
          <a:stretch>
            <a:fillRect/>
          </a:stretch>
        </p:blipFill>
        <p:spPr>
          <a:xfrm>
            <a:off x="10993800" y="5591900"/>
            <a:ext cx="720000" cy="720000"/>
          </a:xfrm>
          <a:prstGeom prst="rect">
            <a:avLst/>
          </a:prstGeom>
        </p:spPr>
      </p:pic>
    </p:spTree>
    <p:extLst>
      <p:ext uri="{BB962C8B-B14F-4D97-AF65-F5344CB8AC3E}">
        <p14:creationId xmlns:p14="http://schemas.microsoft.com/office/powerpoint/2010/main" val="2445073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0F00F-326F-0CF9-D84B-1494C2AC4A54}"/>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F7498DC7-AD29-7D6E-ABFD-8EAB543BE789}"/>
              </a:ext>
            </a:extLst>
          </p:cNvPr>
          <p:cNvSpPr>
            <a:spLocks noGrp="1"/>
          </p:cNvSpPr>
          <p:nvPr>
            <p:ph idx="1"/>
          </p:nvPr>
        </p:nvSpPr>
        <p:spPr/>
        <p:txBody>
          <a:bodyPr/>
          <a:lstStyle/>
          <a:p>
            <a:pPr marL="0" indent="0">
              <a:buNone/>
            </a:pPr>
            <a:r>
              <a:rPr lang="nl-NL" b="1" i="1" dirty="0">
                <a:solidFill>
                  <a:srgbClr val="000000"/>
                </a:solidFill>
                <a:effectLst/>
                <a:latin typeface="Arial" panose="020B0604020202020204" pitchFamily="34" charset="0"/>
              </a:rPr>
              <a:t>Metingen van tevredenheid:</a:t>
            </a:r>
            <a:r>
              <a:rPr lang="nl-NL" b="0" i="0" dirty="0">
                <a:solidFill>
                  <a:srgbClr val="000000"/>
                </a:solidFill>
                <a:effectLst/>
                <a:latin typeface="Arial" panose="020B0604020202020204" pitchFamily="34" charset="0"/>
              </a:rPr>
              <a:t> Om onenigheid te voorkomen, moet het bewijs dat iedereen zijn of haar doelstellingen heeft bereikt duidelijk, direct en meetbaar zijn. Dit element is van cruciaal belang omdat het conflicten over de ultieme vraag elimineert: heb je bereikt wat je van plan was te doen?</a:t>
            </a:r>
            <a:endParaRPr lang="nl-NL" dirty="0"/>
          </a:p>
        </p:txBody>
      </p:sp>
      <p:sp>
        <p:nvSpPr>
          <p:cNvPr id="4" name="Tijdelijke aanduiding voor dianummer 3">
            <a:extLst>
              <a:ext uri="{FF2B5EF4-FFF2-40B4-BE49-F238E27FC236}">
                <a16:creationId xmlns:a16="http://schemas.microsoft.com/office/drawing/2014/main" id="{CFCDD4B6-85F6-078B-6308-DED9D968FA36}"/>
              </a:ext>
            </a:extLst>
          </p:cNvPr>
          <p:cNvSpPr>
            <a:spLocks noGrp="1"/>
          </p:cNvSpPr>
          <p:nvPr>
            <p:ph type="sldNum" sz="quarter" idx="12"/>
          </p:nvPr>
        </p:nvSpPr>
        <p:spPr/>
        <p:txBody>
          <a:bodyPr/>
          <a:lstStyle/>
          <a:p>
            <a:fld id="{3656F97F-244D-AD43-86BD-92FA732DFE77}" type="slidenum">
              <a:rPr lang="nl-NL" smtClean="0"/>
              <a:t>25</a:t>
            </a:fld>
            <a:endParaRPr lang="nl-NL"/>
          </a:p>
        </p:txBody>
      </p:sp>
      <p:pic>
        <p:nvPicPr>
          <p:cNvPr id="5" name="Afbeelding 4" descr="mini logo.png">
            <a:extLst>
              <a:ext uri="{FF2B5EF4-FFF2-40B4-BE49-F238E27FC236}">
                <a16:creationId xmlns:a16="http://schemas.microsoft.com/office/drawing/2014/main" id="{6B031669-FC5C-7E61-0F43-E0A8BA33095D}"/>
              </a:ext>
            </a:extLst>
          </p:cNvPr>
          <p:cNvPicPr>
            <a:picLocks noChangeAspect="1"/>
          </p:cNvPicPr>
          <p:nvPr/>
        </p:nvPicPr>
        <p:blipFill>
          <a:blip r:embed="rId3"/>
          <a:stretch>
            <a:fillRect/>
          </a:stretch>
        </p:blipFill>
        <p:spPr>
          <a:xfrm>
            <a:off x="10993800" y="5456963"/>
            <a:ext cx="720000" cy="720000"/>
          </a:xfrm>
          <a:prstGeom prst="rect">
            <a:avLst/>
          </a:prstGeom>
        </p:spPr>
      </p:pic>
    </p:spTree>
    <p:extLst>
      <p:ext uri="{BB962C8B-B14F-4D97-AF65-F5344CB8AC3E}">
        <p14:creationId xmlns:p14="http://schemas.microsoft.com/office/powerpoint/2010/main" val="3228404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FFA27D-8846-D166-7C41-17D8FC1D3029}"/>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1DCD88EA-BEDC-8013-C320-538834AAD9FC}"/>
              </a:ext>
            </a:extLst>
          </p:cNvPr>
          <p:cNvSpPr>
            <a:spLocks noGrp="1"/>
          </p:cNvSpPr>
          <p:nvPr>
            <p:ph idx="1"/>
          </p:nvPr>
        </p:nvSpPr>
        <p:spPr/>
        <p:txBody>
          <a:bodyPr/>
          <a:lstStyle/>
          <a:p>
            <a:pPr marL="0" indent="0">
              <a:buNone/>
            </a:pPr>
            <a:r>
              <a:rPr lang="nl-NL" b="1" i="1" dirty="0">
                <a:solidFill>
                  <a:srgbClr val="000000"/>
                </a:solidFill>
                <a:effectLst/>
                <a:latin typeface="Arial" panose="020B0604020202020204" pitchFamily="34" charset="0"/>
              </a:rPr>
              <a:t>Zorgen, risico's en angsten:</a:t>
            </a:r>
            <a:r>
              <a:rPr lang="nl-NL" b="0" i="0" dirty="0">
                <a:solidFill>
                  <a:srgbClr val="000000"/>
                </a:solidFill>
                <a:effectLst/>
                <a:latin typeface="Arial" panose="020B0604020202020204" pitchFamily="34" charset="0"/>
              </a:rPr>
              <a:t> Door nog niet uitgesproken angsten en risico's aan de oppervlakte te brengen, kun je anticiperen op en voorkomen dat een aantal van de uitdagingen die zich tijdens de samenwerking kunnen voordoen, worden voorkomen. Deze discussie zal het partnerschap dat wordt gecreëerd verdiepen, of het zal je laten weten dat dit geen partnerschap is dat je wilt. Dit is waar je kunt zeggen wat er nog steeds "gedoe" creëert over vooruitgaan, en anderen kunnen reageren.</a:t>
            </a:r>
            <a:endParaRPr lang="nl-NL" dirty="0"/>
          </a:p>
        </p:txBody>
      </p:sp>
      <p:sp>
        <p:nvSpPr>
          <p:cNvPr id="4" name="Tijdelijke aanduiding voor dianummer 3">
            <a:extLst>
              <a:ext uri="{FF2B5EF4-FFF2-40B4-BE49-F238E27FC236}">
                <a16:creationId xmlns:a16="http://schemas.microsoft.com/office/drawing/2014/main" id="{A4337AD3-DAD1-C391-AED5-5BEF4DC31621}"/>
              </a:ext>
            </a:extLst>
          </p:cNvPr>
          <p:cNvSpPr>
            <a:spLocks noGrp="1"/>
          </p:cNvSpPr>
          <p:nvPr>
            <p:ph type="sldNum" sz="quarter" idx="12"/>
          </p:nvPr>
        </p:nvSpPr>
        <p:spPr/>
        <p:txBody>
          <a:bodyPr/>
          <a:lstStyle/>
          <a:p>
            <a:fld id="{3656F97F-244D-AD43-86BD-92FA732DFE77}" type="slidenum">
              <a:rPr lang="nl-NL" smtClean="0"/>
              <a:t>26</a:t>
            </a:fld>
            <a:endParaRPr lang="nl-NL"/>
          </a:p>
        </p:txBody>
      </p:sp>
      <p:pic>
        <p:nvPicPr>
          <p:cNvPr id="5" name="Afbeelding 4" descr="mini logo.png">
            <a:extLst>
              <a:ext uri="{FF2B5EF4-FFF2-40B4-BE49-F238E27FC236}">
                <a16:creationId xmlns:a16="http://schemas.microsoft.com/office/drawing/2014/main" id="{BEB38196-D67B-E715-9BBA-D00B5FDE8046}"/>
              </a:ext>
            </a:extLst>
          </p:cNvPr>
          <p:cNvPicPr>
            <a:picLocks noChangeAspect="1"/>
          </p:cNvPicPr>
          <p:nvPr/>
        </p:nvPicPr>
        <p:blipFill>
          <a:blip r:embed="rId3"/>
          <a:stretch>
            <a:fillRect/>
          </a:stretch>
        </p:blipFill>
        <p:spPr>
          <a:xfrm>
            <a:off x="10993800" y="5456963"/>
            <a:ext cx="720000" cy="720000"/>
          </a:xfrm>
          <a:prstGeom prst="rect">
            <a:avLst/>
          </a:prstGeom>
        </p:spPr>
      </p:pic>
    </p:spTree>
    <p:extLst>
      <p:ext uri="{BB962C8B-B14F-4D97-AF65-F5344CB8AC3E}">
        <p14:creationId xmlns:p14="http://schemas.microsoft.com/office/powerpoint/2010/main" val="4218378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3CB037-2722-D828-033B-00F668E0D3B6}"/>
              </a:ext>
            </a:extLst>
          </p:cNvPr>
          <p:cNvSpPr>
            <a:spLocks noGrp="1"/>
          </p:cNvSpPr>
          <p:nvPr>
            <p:ph type="title"/>
          </p:nvPr>
        </p:nvSpPr>
        <p:spPr>
          <a:xfrm>
            <a:off x="838200" y="18255"/>
            <a:ext cx="10515600" cy="1325563"/>
          </a:xfrm>
        </p:spPr>
        <p:txBody>
          <a:bodyPr/>
          <a:lstStyle/>
          <a:p>
            <a:endParaRPr lang="nl-NL"/>
          </a:p>
        </p:txBody>
      </p:sp>
      <p:sp>
        <p:nvSpPr>
          <p:cNvPr id="3" name="Tijdelijke aanduiding voor inhoud 2">
            <a:extLst>
              <a:ext uri="{FF2B5EF4-FFF2-40B4-BE49-F238E27FC236}">
                <a16:creationId xmlns:a16="http://schemas.microsoft.com/office/drawing/2014/main" id="{083D21D3-A734-21D0-313D-AF459E6CB1C3}"/>
              </a:ext>
            </a:extLst>
          </p:cNvPr>
          <p:cNvSpPr>
            <a:spLocks noGrp="1"/>
          </p:cNvSpPr>
          <p:nvPr>
            <p:ph idx="1"/>
          </p:nvPr>
        </p:nvSpPr>
        <p:spPr>
          <a:xfrm>
            <a:off x="838200" y="1343818"/>
            <a:ext cx="10515600" cy="4833145"/>
          </a:xfrm>
        </p:spPr>
        <p:txBody>
          <a:bodyPr>
            <a:noAutofit/>
          </a:bodyPr>
          <a:lstStyle/>
          <a:p>
            <a:pPr marL="0" indent="0" algn="l">
              <a:buNone/>
            </a:pPr>
            <a:r>
              <a:rPr lang="nl-NL" b="1" i="1" dirty="0">
                <a:solidFill>
                  <a:srgbClr val="000000"/>
                </a:solidFill>
                <a:effectLst/>
                <a:latin typeface="Arial" panose="020B0604020202020204" pitchFamily="34" charset="0"/>
              </a:rPr>
              <a:t>Heronderhandeling/ontbinding:</a:t>
            </a:r>
            <a:r>
              <a:rPr lang="nl-NL" b="0" i="0" dirty="0">
                <a:solidFill>
                  <a:srgbClr val="000000"/>
                </a:solidFill>
                <a:effectLst/>
                <a:latin typeface="Arial" panose="020B0604020202020204" pitchFamily="34" charset="0"/>
              </a:rPr>
              <a:t> Hoe optimistisch en duidelijk je ook bent, het zal noodzakelijk worden om opnieuw te onderhandelen over beloften en voorwaarden voor tevredenheid. Omstandigheden veranderen, en het is van cruciaal belang om hier in het begin op te anticiperen, zodat de relatie kan evolueren en bloeien. Het is ook van cruciaal belang om iedereen een exit-strategie te bieden die ze waardig kunnen volgen. Wie zich gevangen voelt in een relatie kan niet zijn maximale bijdrage leveren aan de onderneming. Het is essentieel om te erkennen dat de relatie veel belangrijker is dan de overeenkomst. Dingen gaan door als de functionele relaties intact zijn, niet vanwege een langdurig juridisch contract.</a:t>
            </a:r>
          </a:p>
          <a:p>
            <a:pPr marL="0" indent="0">
              <a:buNone/>
            </a:pPr>
            <a:br>
              <a:rPr lang="nl-NL" dirty="0"/>
            </a:br>
            <a:endParaRPr lang="nl-NL" dirty="0"/>
          </a:p>
        </p:txBody>
      </p:sp>
      <p:sp>
        <p:nvSpPr>
          <p:cNvPr id="4" name="Tijdelijke aanduiding voor dianummer 3">
            <a:extLst>
              <a:ext uri="{FF2B5EF4-FFF2-40B4-BE49-F238E27FC236}">
                <a16:creationId xmlns:a16="http://schemas.microsoft.com/office/drawing/2014/main" id="{F25BCEE0-57DC-3B90-B873-A8E8E85C3C69}"/>
              </a:ext>
            </a:extLst>
          </p:cNvPr>
          <p:cNvSpPr>
            <a:spLocks noGrp="1"/>
          </p:cNvSpPr>
          <p:nvPr>
            <p:ph type="sldNum" sz="quarter" idx="12"/>
          </p:nvPr>
        </p:nvSpPr>
        <p:spPr/>
        <p:txBody>
          <a:bodyPr/>
          <a:lstStyle/>
          <a:p>
            <a:fld id="{3656F97F-244D-AD43-86BD-92FA732DFE77}" type="slidenum">
              <a:rPr lang="nl-NL" smtClean="0"/>
              <a:t>27</a:t>
            </a:fld>
            <a:endParaRPr lang="nl-NL" dirty="0"/>
          </a:p>
        </p:txBody>
      </p:sp>
      <p:pic>
        <p:nvPicPr>
          <p:cNvPr id="5" name="Afbeelding 4" descr="mini logo.png">
            <a:extLst>
              <a:ext uri="{FF2B5EF4-FFF2-40B4-BE49-F238E27FC236}">
                <a16:creationId xmlns:a16="http://schemas.microsoft.com/office/drawing/2014/main" id="{3E605450-A094-E403-3822-C656E6D4A59E}"/>
              </a:ext>
            </a:extLst>
          </p:cNvPr>
          <p:cNvPicPr>
            <a:picLocks noChangeAspect="1"/>
          </p:cNvPicPr>
          <p:nvPr/>
        </p:nvPicPr>
        <p:blipFill>
          <a:blip r:embed="rId3"/>
          <a:stretch>
            <a:fillRect/>
          </a:stretch>
        </p:blipFill>
        <p:spPr>
          <a:xfrm>
            <a:off x="10993800" y="5636350"/>
            <a:ext cx="720000" cy="720000"/>
          </a:xfrm>
          <a:prstGeom prst="rect">
            <a:avLst/>
          </a:prstGeom>
        </p:spPr>
      </p:pic>
    </p:spTree>
    <p:extLst>
      <p:ext uri="{BB962C8B-B14F-4D97-AF65-F5344CB8AC3E}">
        <p14:creationId xmlns:p14="http://schemas.microsoft.com/office/powerpoint/2010/main" val="3243889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413BC7-D8FD-289A-EB7E-E800E7326F69}"/>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F5F4C483-C950-72D3-2E09-BCFFB8E1D4E8}"/>
              </a:ext>
            </a:extLst>
          </p:cNvPr>
          <p:cNvSpPr>
            <a:spLocks noGrp="1"/>
          </p:cNvSpPr>
          <p:nvPr>
            <p:ph idx="1"/>
          </p:nvPr>
        </p:nvSpPr>
        <p:spPr/>
        <p:txBody>
          <a:bodyPr/>
          <a:lstStyle/>
          <a:p>
            <a:pPr marL="0" indent="0">
              <a:buNone/>
            </a:pPr>
            <a:r>
              <a:rPr lang="nl-NL" b="1" i="1" dirty="0">
                <a:solidFill>
                  <a:srgbClr val="000000"/>
                </a:solidFill>
                <a:effectLst/>
                <a:latin typeface="Arial" panose="020B0604020202020204" pitchFamily="34" charset="0"/>
              </a:rPr>
              <a:t>Gevolgen:</a:t>
            </a:r>
            <a:r>
              <a:rPr lang="nl-NL" b="0" i="0" dirty="0">
                <a:solidFill>
                  <a:srgbClr val="000000"/>
                </a:solidFill>
                <a:effectLst/>
                <a:latin typeface="Arial" panose="020B0604020202020204" pitchFamily="34" charset="0"/>
              </a:rPr>
              <a:t> Er zijn twee soorten gevolgen. Het is belangrijk om het eens te worden over de gevolgen voor iedereen die een belofte breekt. Evenzo, zo niet belangrijker, is het essentieel om de gevolgen voor iedereen te begrijpen als de samenwerking haar doel niet bereikt.</a:t>
            </a:r>
            <a:endParaRPr lang="nl-NL" dirty="0"/>
          </a:p>
        </p:txBody>
      </p:sp>
      <p:sp>
        <p:nvSpPr>
          <p:cNvPr id="4" name="Tijdelijke aanduiding voor dianummer 3">
            <a:extLst>
              <a:ext uri="{FF2B5EF4-FFF2-40B4-BE49-F238E27FC236}">
                <a16:creationId xmlns:a16="http://schemas.microsoft.com/office/drawing/2014/main" id="{832EFBB9-369B-AF9E-04F0-EB9637721BF9}"/>
              </a:ext>
            </a:extLst>
          </p:cNvPr>
          <p:cNvSpPr>
            <a:spLocks noGrp="1"/>
          </p:cNvSpPr>
          <p:nvPr>
            <p:ph type="sldNum" sz="quarter" idx="12"/>
          </p:nvPr>
        </p:nvSpPr>
        <p:spPr/>
        <p:txBody>
          <a:bodyPr/>
          <a:lstStyle/>
          <a:p>
            <a:fld id="{3656F97F-244D-AD43-86BD-92FA732DFE77}" type="slidenum">
              <a:rPr lang="nl-NL" smtClean="0"/>
              <a:t>28</a:t>
            </a:fld>
            <a:endParaRPr lang="nl-NL"/>
          </a:p>
        </p:txBody>
      </p:sp>
      <p:pic>
        <p:nvPicPr>
          <p:cNvPr id="5" name="Afbeelding 4" descr="mini logo.png">
            <a:extLst>
              <a:ext uri="{FF2B5EF4-FFF2-40B4-BE49-F238E27FC236}">
                <a16:creationId xmlns:a16="http://schemas.microsoft.com/office/drawing/2014/main" id="{6F3292CE-C27D-F35D-021C-2220C6DE19EA}"/>
              </a:ext>
            </a:extLst>
          </p:cNvPr>
          <p:cNvPicPr>
            <a:picLocks noChangeAspect="1"/>
          </p:cNvPicPr>
          <p:nvPr/>
        </p:nvPicPr>
        <p:blipFill>
          <a:blip r:embed="rId3"/>
          <a:stretch>
            <a:fillRect/>
          </a:stretch>
        </p:blipFill>
        <p:spPr>
          <a:xfrm>
            <a:off x="10993800" y="5528704"/>
            <a:ext cx="720000" cy="783196"/>
          </a:xfrm>
          <a:prstGeom prst="rect">
            <a:avLst/>
          </a:prstGeom>
        </p:spPr>
      </p:pic>
    </p:spTree>
    <p:extLst>
      <p:ext uri="{BB962C8B-B14F-4D97-AF65-F5344CB8AC3E}">
        <p14:creationId xmlns:p14="http://schemas.microsoft.com/office/powerpoint/2010/main" val="2953857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2F64F5-07E2-0FBB-13A5-C49BC8FA135F}"/>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B434B3AF-42E4-2E6A-4D01-0BA819E4C353}"/>
              </a:ext>
            </a:extLst>
          </p:cNvPr>
          <p:cNvSpPr>
            <a:spLocks noGrp="1"/>
          </p:cNvSpPr>
          <p:nvPr>
            <p:ph idx="1"/>
          </p:nvPr>
        </p:nvSpPr>
        <p:spPr/>
        <p:txBody>
          <a:bodyPr/>
          <a:lstStyle/>
          <a:p>
            <a:pPr marL="0" indent="0">
              <a:buNone/>
            </a:pPr>
            <a:r>
              <a:rPr lang="nl-NL" b="1" i="1" dirty="0">
                <a:solidFill>
                  <a:srgbClr val="000000"/>
                </a:solidFill>
                <a:effectLst/>
                <a:latin typeface="Arial" panose="020B0604020202020204" pitchFamily="34" charset="0"/>
              </a:rPr>
              <a:t>Conflictoplossing:</a:t>
            </a:r>
            <a:r>
              <a:rPr lang="nl-NL" b="0" i="0" dirty="0">
                <a:solidFill>
                  <a:srgbClr val="000000"/>
                </a:solidFill>
                <a:effectLst/>
                <a:latin typeface="Arial" panose="020B0604020202020204" pitchFamily="34" charset="0"/>
              </a:rPr>
              <a:t> Conflicten en meningsverschillen ontstaan ​​wanneer mensen samenwerken. Als je ermee instemt om in de houding van oplossingen te stappen en een overeengekomen proces hebt dat leidt tot een nieuwe overeenkomst, wordt het oplossen van conflicten 'genormaliseerd'.</a:t>
            </a:r>
            <a:endParaRPr lang="nl-NL" dirty="0"/>
          </a:p>
        </p:txBody>
      </p:sp>
      <p:sp>
        <p:nvSpPr>
          <p:cNvPr id="4" name="Tijdelijke aanduiding voor dianummer 3">
            <a:extLst>
              <a:ext uri="{FF2B5EF4-FFF2-40B4-BE49-F238E27FC236}">
                <a16:creationId xmlns:a16="http://schemas.microsoft.com/office/drawing/2014/main" id="{65C9D4AA-8243-0947-EF60-CC2C2C19DBCC}"/>
              </a:ext>
            </a:extLst>
          </p:cNvPr>
          <p:cNvSpPr>
            <a:spLocks noGrp="1"/>
          </p:cNvSpPr>
          <p:nvPr>
            <p:ph type="sldNum" sz="quarter" idx="12"/>
          </p:nvPr>
        </p:nvSpPr>
        <p:spPr/>
        <p:txBody>
          <a:bodyPr/>
          <a:lstStyle/>
          <a:p>
            <a:fld id="{3656F97F-244D-AD43-86BD-92FA732DFE77}" type="slidenum">
              <a:rPr lang="nl-NL" smtClean="0"/>
              <a:t>29</a:t>
            </a:fld>
            <a:endParaRPr lang="nl-NL"/>
          </a:p>
        </p:txBody>
      </p:sp>
      <p:pic>
        <p:nvPicPr>
          <p:cNvPr id="5" name="Afbeelding 4" descr="mini logo.png">
            <a:extLst>
              <a:ext uri="{FF2B5EF4-FFF2-40B4-BE49-F238E27FC236}">
                <a16:creationId xmlns:a16="http://schemas.microsoft.com/office/drawing/2014/main" id="{024E7279-8484-999B-791B-E5AA1D22E5AD}"/>
              </a:ext>
            </a:extLst>
          </p:cNvPr>
          <p:cNvPicPr>
            <a:picLocks noChangeAspect="1"/>
          </p:cNvPicPr>
          <p:nvPr/>
        </p:nvPicPr>
        <p:blipFill>
          <a:blip r:embed="rId3"/>
          <a:stretch>
            <a:fillRect/>
          </a:stretch>
        </p:blipFill>
        <p:spPr>
          <a:xfrm>
            <a:off x="10993800" y="5456963"/>
            <a:ext cx="720000" cy="720000"/>
          </a:xfrm>
          <a:prstGeom prst="rect">
            <a:avLst/>
          </a:prstGeom>
        </p:spPr>
      </p:pic>
    </p:spTree>
    <p:extLst>
      <p:ext uri="{BB962C8B-B14F-4D97-AF65-F5344CB8AC3E}">
        <p14:creationId xmlns:p14="http://schemas.microsoft.com/office/powerpoint/2010/main" val="87116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2A2B2-EF38-944F-8FFB-2A97406C49F8}"/>
              </a:ext>
            </a:extLst>
          </p:cNvPr>
          <p:cNvSpPr>
            <a:spLocks noGrp="1"/>
          </p:cNvSpPr>
          <p:nvPr>
            <p:ph type="title"/>
          </p:nvPr>
        </p:nvSpPr>
        <p:spPr/>
        <p:txBody>
          <a:bodyPr/>
          <a:lstStyle/>
          <a:p>
            <a:endParaRPr lang="nl-NL" dirty="0"/>
          </a:p>
        </p:txBody>
      </p:sp>
      <p:sp>
        <p:nvSpPr>
          <p:cNvPr id="3" name="Tijdelijke aanduiding voor tekst 2">
            <a:extLst>
              <a:ext uri="{FF2B5EF4-FFF2-40B4-BE49-F238E27FC236}">
                <a16:creationId xmlns:a16="http://schemas.microsoft.com/office/drawing/2014/main" id="{68328D8E-017D-5C49-8928-073D64518215}"/>
              </a:ext>
            </a:extLst>
          </p:cNvPr>
          <p:cNvSpPr>
            <a:spLocks noGrp="1"/>
          </p:cNvSpPr>
          <p:nvPr>
            <p:ph idx="1"/>
          </p:nvPr>
        </p:nvSpPr>
        <p:spPr/>
        <p:txBody>
          <a:bodyPr/>
          <a:lstStyle/>
          <a:p>
            <a:r>
              <a:rPr lang="nl-NL" dirty="0"/>
              <a:t>Inleiding</a:t>
            </a:r>
          </a:p>
          <a:p>
            <a:r>
              <a:rPr lang="nl-NL" dirty="0"/>
              <a:t>Route</a:t>
            </a:r>
          </a:p>
          <a:p>
            <a:r>
              <a:rPr lang="nl-NL" dirty="0"/>
              <a:t>Onderdelen, met de laatste slide als uitsmijter!</a:t>
            </a:r>
          </a:p>
        </p:txBody>
      </p:sp>
      <p:pic>
        <p:nvPicPr>
          <p:cNvPr id="4" name="image1.png" descr="image1.png">
            <a:extLst>
              <a:ext uri="{FF2B5EF4-FFF2-40B4-BE49-F238E27FC236}">
                <a16:creationId xmlns:a16="http://schemas.microsoft.com/office/drawing/2014/main" id="{801CB49C-CD1F-286F-07CB-E8FD3318486E}"/>
              </a:ext>
            </a:extLst>
          </p:cNvPr>
          <p:cNvPicPr>
            <a:picLocks noChangeAspect="1"/>
          </p:cNvPicPr>
          <p:nvPr/>
        </p:nvPicPr>
        <p:blipFill>
          <a:blip r:embed="rId3"/>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1346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FC22E1-B0AD-7313-C2C8-C107D52D94D2}"/>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7ADF54C6-2698-AD08-8F9F-98DBF661633A}"/>
              </a:ext>
            </a:extLst>
          </p:cNvPr>
          <p:cNvSpPr>
            <a:spLocks noGrp="1"/>
          </p:cNvSpPr>
          <p:nvPr>
            <p:ph idx="1"/>
          </p:nvPr>
        </p:nvSpPr>
        <p:spPr/>
        <p:txBody>
          <a:bodyPr>
            <a:normAutofit/>
          </a:bodyPr>
          <a:lstStyle/>
          <a:p>
            <a:pPr marL="0" indent="0" algn="l">
              <a:buNone/>
            </a:pPr>
            <a:r>
              <a:rPr lang="nl-NL" b="0" i="0" dirty="0">
                <a:solidFill>
                  <a:srgbClr val="000000"/>
                </a:solidFill>
                <a:effectLst/>
                <a:latin typeface="Arial" panose="020B0604020202020204" pitchFamily="34" charset="0"/>
              </a:rPr>
              <a:t>Ben je klaar om je in te zetten om de toekomst te omarmen als een nieuwe kans waarvan je kunt genieten? Deze houding smeert de samenwerking. Als je eenmaal overeenstemming hebt bereikt, moet iemand (of iedereen) de verantwoordelijkheid nemen voor het beheer van het project, om ervoor te zorgen dat de overeenkomst wordt nagekomen en dat de beoogde resultaten worden behaald. </a:t>
            </a:r>
          </a:p>
        </p:txBody>
      </p:sp>
      <p:sp>
        <p:nvSpPr>
          <p:cNvPr id="4" name="Tijdelijke aanduiding voor dianummer 3">
            <a:extLst>
              <a:ext uri="{FF2B5EF4-FFF2-40B4-BE49-F238E27FC236}">
                <a16:creationId xmlns:a16="http://schemas.microsoft.com/office/drawing/2014/main" id="{795290B5-33D9-A23D-0460-AA735723FB7D}"/>
              </a:ext>
            </a:extLst>
          </p:cNvPr>
          <p:cNvSpPr>
            <a:spLocks noGrp="1"/>
          </p:cNvSpPr>
          <p:nvPr>
            <p:ph type="sldNum" sz="quarter" idx="12"/>
          </p:nvPr>
        </p:nvSpPr>
        <p:spPr/>
        <p:txBody>
          <a:bodyPr/>
          <a:lstStyle/>
          <a:p>
            <a:fld id="{3656F97F-244D-AD43-86BD-92FA732DFE77}" type="slidenum">
              <a:rPr lang="nl-NL" smtClean="0"/>
              <a:t>30</a:t>
            </a:fld>
            <a:endParaRPr lang="nl-NL"/>
          </a:p>
        </p:txBody>
      </p:sp>
      <p:pic>
        <p:nvPicPr>
          <p:cNvPr id="5" name="Afbeelding 4" descr="mini logo.png">
            <a:extLst>
              <a:ext uri="{FF2B5EF4-FFF2-40B4-BE49-F238E27FC236}">
                <a16:creationId xmlns:a16="http://schemas.microsoft.com/office/drawing/2014/main" id="{FEF9A54A-05C2-F84F-ABA6-3EE5D5855521}"/>
              </a:ext>
            </a:extLst>
          </p:cNvPr>
          <p:cNvPicPr>
            <a:picLocks noChangeAspect="1"/>
          </p:cNvPicPr>
          <p:nvPr/>
        </p:nvPicPr>
        <p:blipFill>
          <a:blip r:embed="rId3"/>
          <a:stretch>
            <a:fillRect/>
          </a:stretch>
        </p:blipFill>
        <p:spPr>
          <a:xfrm>
            <a:off x="10993800" y="5456963"/>
            <a:ext cx="720000" cy="720000"/>
          </a:xfrm>
          <a:prstGeom prst="rect">
            <a:avLst/>
          </a:prstGeom>
        </p:spPr>
      </p:pic>
    </p:spTree>
    <p:extLst>
      <p:ext uri="{BB962C8B-B14F-4D97-AF65-F5344CB8AC3E}">
        <p14:creationId xmlns:p14="http://schemas.microsoft.com/office/powerpoint/2010/main" val="3176145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137"/>
          <p:cNvSpPr txBox="1">
            <a:spLocks noGrp="1"/>
          </p:cNvSpPr>
          <p:nvPr>
            <p:ph type="title"/>
          </p:nvPr>
        </p:nvSpPr>
        <p:spPr>
          <a:prstGeom prst="rect">
            <a:avLst/>
          </a:prstGeom>
        </p:spPr>
        <p:txBody>
          <a:bodyPr/>
          <a:lstStyle>
            <a:lvl1pPr>
              <a:defRPr>
                <a:solidFill>
                  <a:srgbClr val="606268"/>
                </a:solidFill>
                <a:latin typeface="Open Sans"/>
                <a:ea typeface="Open Sans"/>
                <a:cs typeface="Open Sans"/>
                <a:sym typeface="Open Sans"/>
              </a:defRPr>
            </a:lvl1pPr>
          </a:lstStyle>
          <a:p>
            <a:br>
              <a:rPr lang="nl-NL" dirty="0"/>
            </a:br>
            <a:r>
              <a:rPr lang="nl-NL" dirty="0"/>
              <a:t>Onderdelen van de overeenkomst</a:t>
            </a:r>
            <a:endParaRPr dirty="0"/>
          </a:p>
        </p:txBody>
      </p:sp>
      <p:sp>
        <p:nvSpPr>
          <p:cNvPr id="232" name="Shape 138"/>
          <p:cNvSpPr txBox="1">
            <a:spLocks noGrp="1"/>
          </p:cNvSpPr>
          <p:nvPr>
            <p:ph idx="1"/>
          </p:nvPr>
        </p:nvSpPr>
        <p:spPr>
          <a:prstGeom prst="rect">
            <a:avLst/>
          </a:prstGeom>
        </p:spPr>
        <p:txBody>
          <a:bodyPr/>
          <a:lstStyle/>
          <a:p>
            <a:pPr>
              <a:buClr>
                <a:srgbClr val="CD6337"/>
              </a:buClr>
              <a:buFontTx/>
              <a:buChar char="▪"/>
              <a:defRPr sz="1800">
                <a:solidFill>
                  <a:srgbClr val="606268"/>
                </a:solidFill>
                <a:latin typeface="Open Sans"/>
                <a:ea typeface="Open Sans"/>
                <a:cs typeface="Open Sans"/>
                <a:sym typeface="Open Sans"/>
              </a:defRPr>
            </a:pPr>
            <a:endParaRPr dirty="0"/>
          </a:p>
        </p:txBody>
      </p:sp>
      <p:pic>
        <p:nvPicPr>
          <p:cNvPr id="233"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3557484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2A2B2-EF38-944F-8FFB-2A97406C49F8}"/>
              </a:ext>
            </a:extLst>
          </p:cNvPr>
          <p:cNvSpPr>
            <a:spLocks noGrp="1"/>
          </p:cNvSpPr>
          <p:nvPr>
            <p:ph type="title"/>
          </p:nvPr>
        </p:nvSpPr>
        <p:spPr>
          <a:xfrm>
            <a:off x="1371600" y="365125"/>
            <a:ext cx="9448800" cy="1325563"/>
          </a:xfrm>
        </p:spPr>
        <p:txBody>
          <a:bodyPr/>
          <a:lstStyle/>
          <a:p>
            <a:endParaRPr lang="nl-NL" dirty="0"/>
          </a:p>
        </p:txBody>
      </p:sp>
      <p:pic>
        <p:nvPicPr>
          <p:cNvPr id="6" name="Tijdelijke aanduiding voor inhoud 5">
            <a:extLst>
              <a:ext uri="{FF2B5EF4-FFF2-40B4-BE49-F238E27FC236}">
                <a16:creationId xmlns:a16="http://schemas.microsoft.com/office/drawing/2014/main" id="{49AF57BD-D76E-7BB1-9410-7E125291294C}"/>
              </a:ext>
            </a:extLst>
          </p:cNvPr>
          <p:cNvPicPr>
            <a:picLocks noGrp="1" noChangeAspect="1"/>
          </p:cNvPicPr>
          <p:nvPr>
            <p:ph idx="1"/>
          </p:nvPr>
        </p:nvPicPr>
        <p:blipFill>
          <a:blip r:embed="rId3"/>
          <a:stretch>
            <a:fillRect/>
          </a:stretch>
        </p:blipFill>
        <p:spPr>
          <a:xfrm>
            <a:off x="1371600" y="365125"/>
            <a:ext cx="9982200" cy="6127750"/>
          </a:xfrm>
        </p:spPr>
      </p:pic>
      <p:pic>
        <p:nvPicPr>
          <p:cNvPr id="4" name="image1.png" descr="image1.png">
            <a:extLst>
              <a:ext uri="{FF2B5EF4-FFF2-40B4-BE49-F238E27FC236}">
                <a16:creationId xmlns:a16="http://schemas.microsoft.com/office/drawing/2014/main" id="{801CB49C-CD1F-286F-07CB-E8FD3318486E}"/>
              </a:ext>
            </a:extLst>
          </p:cNvPr>
          <p:cNvPicPr>
            <a:picLocks noChangeAspect="1"/>
          </p:cNvPicPr>
          <p:nvPr/>
        </p:nvPicPr>
        <p:blipFill>
          <a:blip r:embed="rId4"/>
          <a:stretch>
            <a:fillRect/>
          </a:stretch>
        </p:blipFill>
        <p:spPr>
          <a:xfrm>
            <a:off x="10993798" y="5456959"/>
            <a:ext cx="720004" cy="720004"/>
          </a:xfrm>
          <a:prstGeom prst="rect">
            <a:avLst/>
          </a:prstGeom>
          <a:ln w="12700">
            <a:miter lim="400000"/>
          </a:ln>
        </p:spPr>
      </p:pic>
    </p:spTree>
    <p:extLst>
      <p:ext uri="{BB962C8B-B14F-4D97-AF65-F5344CB8AC3E}">
        <p14:creationId xmlns:p14="http://schemas.microsoft.com/office/powerpoint/2010/main" val="3127251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137"/>
          <p:cNvSpPr txBox="1">
            <a:spLocks noGrp="1"/>
          </p:cNvSpPr>
          <p:nvPr>
            <p:ph type="title"/>
          </p:nvPr>
        </p:nvSpPr>
        <p:spPr>
          <a:prstGeom prst="rect">
            <a:avLst/>
          </a:prstGeom>
        </p:spPr>
        <p:txBody>
          <a:bodyPr/>
          <a:lstStyle>
            <a:lvl1pPr>
              <a:defRPr>
                <a:solidFill>
                  <a:srgbClr val="606268"/>
                </a:solidFill>
                <a:latin typeface="Open Sans"/>
                <a:ea typeface="Open Sans"/>
                <a:cs typeface="Open Sans"/>
                <a:sym typeface="Open Sans"/>
              </a:defRPr>
            </a:lvl1pPr>
          </a:lstStyle>
          <a:p>
            <a:endParaRPr dirty="0"/>
          </a:p>
        </p:txBody>
      </p:sp>
      <p:sp>
        <p:nvSpPr>
          <p:cNvPr id="232" name="Shape 138"/>
          <p:cNvSpPr txBox="1">
            <a:spLocks noGrp="1"/>
          </p:cNvSpPr>
          <p:nvPr>
            <p:ph idx="1"/>
          </p:nvPr>
        </p:nvSpPr>
        <p:spPr>
          <a:prstGeom prst="rect">
            <a:avLst/>
          </a:prstGeom>
        </p:spPr>
        <p:txBody>
          <a:bodyPr/>
          <a:lstStyle/>
          <a:p>
            <a:pPr>
              <a:buClr>
                <a:srgbClr val="CD6337"/>
              </a:buClr>
              <a:buFontTx/>
              <a:buChar char="▪"/>
              <a:defRPr sz="1800">
                <a:solidFill>
                  <a:srgbClr val="606268"/>
                </a:solidFill>
                <a:latin typeface="Open Sans"/>
                <a:ea typeface="Open Sans"/>
                <a:cs typeface="Open Sans"/>
                <a:sym typeface="Open Sans"/>
              </a:defRPr>
            </a:pPr>
            <a:r>
              <a:rPr lang="nl-NL" dirty="0"/>
              <a:t>Maak duidelijke afspraken:</a:t>
            </a:r>
          </a:p>
          <a:p>
            <a:pPr lvl="1">
              <a:buClr>
                <a:srgbClr val="CD6337"/>
              </a:buClr>
              <a:buFontTx/>
              <a:buChar char="▪"/>
              <a:defRPr sz="1800">
                <a:solidFill>
                  <a:srgbClr val="606268"/>
                </a:solidFill>
                <a:latin typeface="Open Sans"/>
                <a:ea typeface="Open Sans"/>
                <a:cs typeface="Open Sans"/>
                <a:sym typeface="Open Sans"/>
              </a:defRPr>
            </a:pPr>
            <a:r>
              <a:rPr lang="nl-NL" dirty="0"/>
              <a:t>Exacte omschrijving van product/dienst (technische aspecten) </a:t>
            </a:r>
          </a:p>
          <a:p>
            <a:pPr lvl="1">
              <a:buClr>
                <a:srgbClr val="CD6337"/>
              </a:buClr>
              <a:buFontTx/>
              <a:buChar char="▪"/>
              <a:defRPr sz="1800">
                <a:solidFill>
                  <a:srgbClr val="606268"/>
                </a:solidFill>
                <a:latin typeface="Open Sans"/>
                <a:ea typeface="Open Sans"/>
                <a:cs typeface="Open Sans"/>
                <a:sym typeface="Open Sans"/>
              </a:defRPr>
            </a:pPr>
            <a:r>
              <a:rPr lang="nl-NL" dirty="0"/>
              <a:t>Tijdstip, locatie </a:t>
            </a:r>
          </a:p>
          <a:p>
            <a:pPr lvl="1">
              <a:buClr>
                <a:srgbClr val="CD6337"/>
              </a:buClr>
              <a:buFontTx/>
              <a:buChar char="▪"/>
              <a:defRPr sz="1800">
                <a:solidFill>
                  <a:srgbClr val="606268"/>
                </a:solidFill>
                <a:latin typeface="Open Sans"/>
                <a:ea typeface="Open Sans"/>
                <a:cs typeface="Open Sans"/>
                <a:sym typeface="Open Sans"/>
              </a:defRPr>
            </a:pPr>
            <a:r>
              <a:rPr lang="nl-NL" dirty="0"/>
              <a:t>Transport </a:t>
            </a:r>
          </a:p>
          <a:p>
            <a:pPr lvl="1">
              <a:buClr>
                <a:srgbClr val="CD6337"/>
              </a:buClr>
              <a:buFontTx/>
              <a:buChar char="▪"/>
              <a:defRPr sz="1800">
                <a:solidFill>
                  <a:srgbClr val="606268"/>
                </a:solidFill>
                <a:latin typeface="Open Sans"/>
                <a:ea typeface="Open Sans"/>
                <a:cs typeface="Open Sans"/>
                <a:sym typeface="Open Sans"/>
              </a:defRPr>
            </a:pPr>
            <a:r>
              <a:rPr lang="nl-NL" dirty="0"/>
              <a:t>Betaling</a:t>
            </a:r>
          </a:p>
          <a:p>
            <a:pPr lvl="2">
              <a:buClr>
                <a:srgbClr val="CD6337"/>
              </a:buClr>
              <a:buFontTx/>
              <a:buChar char="▪"/>
              <a:defRPr sz="1800">
                <a:solidFill>
                  <a:srgbClr val="606268"/>
                </a:solidFill>
                <a:latin typeface="Open Sans"/>
                <a:ea typeface="Open Sans"/>
                <a:cs typeface="Open Sans"/>
                <a:sym typeface="Open Sans"/>
              </a:defRPr>
            </a:pPr>
            <a:r>
              <a:rPr lang="nl-NL" dirty="0"/>
              <a:t>Wat als het product niet aan de afspraken voldoet?</a:t>
            </a:r>
          </a:p>
          <a:p>
            <a:pPr lvl="2">
              <a:buClr>
                <a:srgbClr val="CD6337"/>
              </a:buClr>
              <a:buFontTx/>
              <a:buChar char="▪"/>
              <a:defRPr sz="1800">
                <a:solidFill>
                  <a:srgbClr val="606268"/>
                </a:solidFill>
                <a:latin typeface="Open Sans"/>
                <a:ea typeface="Open Sans"/>
                <a:cs typeface="Open Sans"/>
                <a:sym typeface="Open Sans"/>
              </a:defRPr>
            </a:pPr>
            <a:r>
              <a:rPr lang="nl-NL" dirty="0"/>
              <a:t>Wie draait op voor bv de reputatieschade wanneer er te laat geleverd wordt?</a:t>
            </a:r>
          </a:p>
          <a:p>
            <a:pPr lvl="2">
              <a:buClr>
                <a:srgbClr val="CD6337"/>
              </a:buClr>
              <a:buFontTx/>
              <a:buChar char="▪"/>
              <a:defRPr sz="1800">
                <a:solidFill>
                  <a:srgbClr val="606268"/>
                </a:solidFill>
                <a:latin typeface="Open Sans"/>
                <a:ea typeface="Open Sans"/>
                <a:cs typeface="Open Sans"/>
                <a:sym typeface="Open Sans"/>
              </a:defRPr>
            </a:pPr>
            <a:r>
              <a:rPr lang="nl-NL" dirty="0"/>
              <a:t>Wanneer er onderweg iets misgaat met het transport, wie gaat e.e.a. oplossen</a:t>
            </a:r>
          </a:p>
          <a:p>
            <a:pPr lvl="2">
              <a:buClr>
                <a:srgbClr val="CD6337"/>
              </a:buClr>
              <a:buFontTx/>
              <a:buChar char="▪"/>
              <a:defRPr sz="1800">
                <a:solidFill>
                  <a:srgbClr val="606268"/>
                </a:solidFill>
                <a:latin typeface="Open Sans"/>
                <a:ea typeface="Open Sans"/>
                <a:cs typeface="Open Sans"/>
                <a:sym typeface="Open Sans"/>
              </a:defRPr>
            </a:pPr>
            <a:r>
              <a:rPr lang="nl-NL" dirty="0"/>
              <a:t>Te late betaling of geen betaling en nu?</a:t>
            </a:r>
          </a:p>
          <a:p>
            <a:pPr lvl="2">
              <a:buClr>
                <a:srgbClr val="CD6337"/>
              </a:buClr>
              <a:buFontTx/>
              <a:buChar char="▪"/>
              <a:defRPr sz="1800">
                <a:solidFill>
                  <a:srgbClr val="606268"/>
                </a:solidFill>
                <a:latin typeface="Open Sans"/>
                <a:ea typeface="Open Sans"/>
                <a:cs typeface="Open Sans"/>
                <a:sym typeface="Open Sans"/>
              </a:defRPr>
            </a:pPr>
            <a:endParaRPr lang="nl-NL" dirty="0"/>
          </a:p>
          <a:p>
            <a:pPr lvl="1">
              <a:buClr>
                <a:srgbClr val="CD6337"/>
              </a:buClr>
              <a:buFontTx/>
              <a:buChar char="▪"/>
              <a:defRPr sz="1800">
                <a:solidFill>
                  <a:srgbClr val="606268"/>
                </a:solidFill>
                <a:latin typeface="Open Sans"/>
                <a:ea typeface="Open Sans"/>
                <a:cs typeface="Open Sans"/>
                <a:sym typeface="Open Sans"/>
              </a:defRPr>
            </a:pPr>
            <a:r>
              <a:rPr lang="nl-NL"/>
              <a:t>Blijf alert </a:t>
            </a:r>
            <a:r>
              <a:rPr lang="nl-NL" dirty="0"/>
              <a:t>en scherp!!! </a:t>
            </a:r>
          </a:p>
          <a:p>
            <a:pPr lvl="1">
              <a:buClr>
                <a:srgbClr val="CD6337"/>
              </a:buClr>
              <a:buFontTx/>
              <a:buChar char="▪"/>
              <a:defRPr sz="1800">
                <a:solidFill>
                  <a:srgbClr val="606268"/>
                </a:solidFill>
                <a:latin typeface="Open Sans"/>
                <a:ea typeface="Open Sans"/>
                <a:cs typeface="Open Sans"/>
                <a:sym typeface="Open Sans"/>
              </a:defRPr>
            </a:pPr>
            <a:endParaRPr dirty="0"/>
          </a:p>
        </p:txBody>
      </p:sp>
      <p:pic>
        <p:nvPicPr>
          <p:cNvPr id="233"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3666361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606268"/>
                </a:solidFill>
                <a:latin typeface="Open Sans"/>
                <a:cs typeface="Open Sans"/>
              </a:rPr>
              <a:t>Zakelijke Relaties</a:t>
            </a:r>
          </a:p>
        </p:txBody>
      </p:sp>
      <p:sp>
        <p:nvSpPr>
          <p:cNvPr id="3" name="Tijdelijke aanduiding voor tekst 2"/>
          <p:cNvSpPr>
            <a:spLocks noGrp="1"/>
          </p:cNvSpPr>
          <p:nvPr>
            <p:ph idx="1"/>
          </p:nvPr>
        </p:nvSpPr>
        <p:spPr/>
        <p:txBody>
          <a:bodyPr>
            <a:normAutofit/>
          </a:bodyPr>
          <a:lstStyle/>
          <a:p>
            <a:pPr>
              <a:buClr>
                <a:srgbClr val="CD6337"/>
              </a:buClr>
              <a:buFont typeface="Wingdings" charset="2"/>
              <a:buChar char="§"/>
            </a:pPr>
            <a:endParaRPr lang="nl-NL" sz="2400" dirty="0">
              <a:solidFill>
                <a:srgbClr val="606268"/>
              </a:solidFill>
              <a:latin typeface="Open Sans"/>
              <a:cs typeface="Open Sans"/>
            </a:endParaRPr>
          </a:p>
          <a:p>
            <a:pPr marL="0" indent="0">
              <a:buClr>
                <a:srgbClr val="CD6337"/>
              </a:buClr>
              <a:buNone/>
            </a:pPr>
            <a:endParaRPr lang="nl-NL" sz="2400" dirty="0">
              <a:solidFill>
                <a:srgbClr val="606268"/>
              </a:solidFill>
              <a:latin typeface="Open Sans"/>
              <a:cs typeface="Open Sans"/>
            </a:endParaRPr>
          </a:p>
          <a:p>
            <a:pPr>
              <a:buClr>
                <a:srgbClr val="CD6337"/>
              </a:buClr>
              <a:buFont typeface="Wingdings" charset="2"/>
              <a:buChar char="§"/>
            </a:pPr>
            <a:endParaRPr lang="nl-NL" sz="2400" dirty="0">
              <a:solidFill>
                <a:srgbClr val="606268"/>
              </a:solidFill>
              <a:latin typeface="Open Sans"/>
              <a:cs typeface="Open Sans"/>
            </a:endParaRPr>
          </a:p>
          <a:p>
            <a:pPr>
              <a:buClr>
                <a:srgbClr val="CD6337"/>
              </a:buClr>
              <a:buFont typeface="Wingdings" charset="2"/>
              <a:buChar char="§"/>
            </a:pPr>
            <a:endParaRPr lang="nl-NL" sz="2400" dirty="0">
              <a:solidFill>
                <a:srgbClr val="606268"/>
              </a:solidFill>
              <a:latin typeface="Open Sans"/>
              <a:cs typeface="Open Sans"/>
            </a:endParaRPr>
          </a:p>
        </p:txBody>
      </p:sp>
      <p:pic>
        <p:nvPicPr>
          <p:cNvPr id="4" name="Afbeelding 3" descr="mini logo.png"/>
          <p:cNvPicPr>
            <a:picLocks noChangeAspect="1"/>
          </p:cNvPicPr>
          <p:nvPr/>
        </p:nvPicPr>
        <p:blipFill>
          <a:blip r:embed="rId3"/>
          <a:stretch>
            <a:fillRect/>
          </a:stretch>
        </p:blipFill>
        <p:spPr>
          <a:xfrm>
            <a:off x="11222400" y="5766164"/>
            <a:ext cx="720000" cy="720000"/>
          </a:xfrm>
          <a:prstGeom prst="rect">
            <a:avLst/>
          </a:prstGeom>
        </p:spPr>
      </p:pic>
    </p:spTree>
    <p:extLst>
      <p:ext uri="{BB962C8B-B14F-4D97-AF65-F5344CB8AC3E}">
        <p14:creationId xmlns:p14="http://schemas.microsoft.com/office/powerpoint/2010/main" val="322582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9DF57-07B8-B7E9-5C1E-309B84C46EE6}"/>
              </a:ext>
            </a:extLst>
          </p:cNvPr>
          <p:cNvSpPr>
            <a:spLocks noGrp="1"/>
          </p:cNvSpPr>
          <p:nvPr>
            <p:ph type="title"/>
          </p:nvPr>
        </p:nvSpPr>
        <p:spPr/>
        <p:txBody>
          <a:bodyPr/>
          <a:lstStyle/>
          <a:p>
            <a:r>
              <a:rPr lang="en-US" dirty="0" err="1">
                <a:cs typeface="Calibri Light"/>
              </a:rPr>
              <a:t>Overeenkomst</a:t>
            </a:r>
            <a:endParaRPr lang="en-US" dirty="0" err="1"/>
          </a:p>
        </p:txBody>
      </p:sp>
      <p:sp>
        <p:nvSpPr>
          <p:cNvPr id="3" name="Content Placeholder 2">
            <a:extLst>
              <a:ext uri="{FF2B5EF4-FFF2-40B4-BE49-F238E27FC236}">
                <a16:creationId xmlns:a16="http://schemas.microsoft.com/office/drawing/2014/main" id="{1D3F8E0E-BBE1-26B3-5F64-ECAA229116CC}"/>
              </a:ext>
            </a:extLst>
          </p:cNvPr>
          <p:cNvSpPr>
            <a:spLocks noGrp="1"/>
          </p:cNvSpPr>
          <p:nvPr>
            <p:ph idx="1"/>
          </p:nvPr>
        </p:nvSpPr>
        <p:spPr/>
        <p:txBody>
          <a:bodyPr vert="horz" lIns="91440" tIns="45720" rIns="91440" bIns="45720" rtlCol="0" anchor="t">
            <a:normAutofit/>
          </a:bodyPr>
          <a:lstStyle/>
          <a:p>
            <a:r>
              <a:rPr lang="en-US" dirty="0" err="1">
                <a:cs typeface="Calibri"/>
              </a:rPr>
              <a:t>Wilsovereenstemming</a:t>
            </a:r>
            <a:r>
              <a:rPr lang="en-US" dirty="0">
                <a:cs typeface="Calibri"/>
              </a:rPr>
              <a:t>: </a:t>
            </a:r>
            <a:r>
              <a:rPr lang="en-US" dirty="0" err="1">
                <a:cs typeface="Calibri"/>
              </a:rPr>
              <a:t>jij</a:t>
            </a:r>
            <a:r>
              <a:rPr lang="en-US" dirty="0">
                <a:cs typeface="Calibri"/>
              </a:rPr>
              <a:t> </a:t>
            </a:r>
            <a:r>
              <a:rPr lang="en-US" dirty="0" err="1">
                <a:cs typeface="Calibri"/>
              </a:rPr>
              <a:t>doet</a:t>
            </a:r>
            <a:r>
              <a:rPr lang="en-US" dirty="0">
                <a:cs typeface="Calibri"/>
              </a:rPr>
              <a:t> </a:t>
            </a:r>
            <a:r>
              <a:rPr lang="en-US" dirty="0" err="1">
                <a:cs typeface="Calibri"/>
              </a:rPr>
              <a:t>een</a:t>
            </a:r>
            <a:r>
              <a:rPr lang="en-US" dirty="0">
                <a:cs typeface="Calibri"/>
              </a:rPr>
              <a:t> </a:t>
            </a:r>
            <a:r>
              <a:rPr lang="en-US" dirty="0" err="1">
                <a:cs typeface="Calibri"/>
              </a:rPr>
              <a:t>aanbod</a:t>
            </a:r>
            <a:r>
              <a:rPr lang="en-US" dirty="0">
                <a:cs typeface="Calibri"/>
              </a:rPr>
              <a:t> </a:t>
            </a:r>
            <a:r>
              <a:rPr lang="en-US" dirty="0" err="1">
                <a:cs typeface="Calibri"/>
              </a:rPr>
              <a:t>en</a:t>
            </a:r>
            <a:r>
              <a:rPr lang="en-US" dirty="0">
                <a:cs typeface="Calibri"/>
              </a:rPr>
              <a:t> de </a:t>
            </a:r>
            <a:r>
              <a:rPr lang="en-US" dirty="0" err="1">
                <a:cs typeface="Calibri"/>
              </a:rPr>
              <a:t>ander</a:t>
            </a:r>
            <a:r>
              <a:rPr lang="en-US" dirty="0">
                <a:cs typeface="Calibri"/>
              </a:rPr>
              <a:t> </a:t>
            </a:r>
            <a:r>
              <a:rPr lang="en-US" dirty="0" err="1">
                <a:cs typeface="Calibri"/>
              </a:rPr>
              <a:t>aanvaardt</a:t>
            </a:r>
            <a:r>
              <a:rPr lang="en-US" dirty="0">
                <a:cs typeface="Calibri"/>
              </a:rPr>
              <a:t> </a:t>
            </a:r>
            <a:r>
              <a:rPr lang="en-US" dirty="0" err="1">
                <a:cs typeface="Calibri"/>
              </a:rPr>
              <a:t>jouw</a:t>
            </a:r>
            <a:r>
              <a:rPr lang="en-US" dirty="0">
                <a:cs typeface="Calibri"/>
              </a:rPr>
              <a:t> </a:t>
            </a:r>
            <a:r>
              <a:rPr lang="en-US" dirty="0" err="1">
                <a:cs typeface="Calibri"/>
              </a:rPr>
              <a:t>aanbod</a:t>
            </a:r>
            <a:r>
              <a:rPr lang="en-US" dirty="0">
                <a:cs typeface="Calibri"/>
              </a:rPr>
              <a:t>.</a:t>
            </a:r>
          </a:p>
          <a:p>
            <a:pPr marL="0" indent="0">
              <a:buNone/>
            </a:pPr>
            <a:endParaRPr lang="en-US" dirty="0">
              <a:cs typeface="Calibri"/>
            </a:endParaRPr>
          </a:p>
        </p:txBody>
      </p:sp>
      <p:pic>
        <p:nvPicPr>
          <p:cNvPr id="4" name="Picture 4">
            <a:extLst>
              <a:ext uri="{FF2B5EF4-FFF2-40B4-BE49-F238E27FC236}">
                <a16:creationId xmlns:a16="http://schemas.microsoft.com/office/drawing/2014/main" id="{D14C1C03-710A-8A99-DCBA-435D9D4CAA53}"/>
              </a:ext>
            </a:extLst>
          </p:cNvPr>
          <p:cNvPicPr>
            <a:picLocks noChangeAspect="1"/>
          </p:cNvPicPr>
          <p:nvPr/>
        </p:nvPicPr>
        <p:blipFill>
          <a:blip r:embed="rId3"/>
          <a:stretch>
            <a:fillRect/>
          </a:stretch>
        </p:blipFill>
        <p:spPr>
          <a:xfrm>
            <a:off x="11269333" y="5985654"/>
            <a:ext cx="723900" cy="723900"/>
          </a:xfrm>
          <a:prstGeom prst="rect">
            <a:avLst/>
          </a:prstGeom>
        </p:spPr>
      </p:pic>
    </p:spTree>
    <p:extLst>
      <p:ext uri="{BB962C8B-B14F-4D97-AF65-F5344CB8AC3E}">
        <p14:creationId xmlns:p14="http://schemas.microsoft.com/office/powerpoint/2010/main" val="3692970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C56825-A99A-0240-9C23-44B622C56A3A}"/>
              </a:ext>
            </a:extLst>
          </p:cNvPr>
          <p:cNvSpPr>
            <a:spLocks noGrp="1"/>
          </p:cNvSpPr>
          <p:nvPr>
            <p:ph type="title"/>
          </p:nvPr>
        </p:nvSpPr>
        <p:spPr/>
        <p:txBody>
          <a:bodyPr/>
          <a:lstStyle/>
          <a:p>
            <a:endParaRPr lang="nl-NL"/>
          </a:p>
        </p:txBody>
      </p:sp>
      <p:sp>
        <p:nvSpPr>
          <p:cNvPr id="148" name="Shape 148"/>
          <p:cNvSpPr>
            <a:spLocks noGrp="1"/>
          </p:cNvSpPr>
          <p:nvPr>
            <p:ph idx="1"/>
          </p:nvPr>
        </p:nvSpPr>
        <p:spPr>
          <a:prstGeom prst="rect">
            <a:avLst/>
          </a:prstGeom>
        </p:spPr>
        <p:txBody>
          <a:bodyPr>
            <a:normAutofit/>
          </a:bodyPr>
          <a:lstStyle/>
          <a:p>
            <a:pPr marL="0" indent="0">
              <a:buClr>
                <a:srgbClr val="CD6337"/>
              </a:buClr>
              <a:buNone/>
              <a:defRPr sz="1800">
                <a:solidFill>
                  <a:srgbClr val="606268"/>
                </a:solidFill>
                <a:latin typeface="Open Sans"/>
                <a:ea typeface="Open Sans"/>
                <a:cs typeface="Open Sans"/>
                <a:sym typeface="Open Sans"/>
              </a:defRPr>
            </a:pPr>
            <a:endParaRPr lang="nl-NL" dirty="0"/>
          </a:p>
          <a:p>
            <a:pPr marL="0" indent="0">
              <a:buNone/>
            </a:pPr>
            <a:r>
              <a:rPr lang="nl-NL" dirty="0"/>
              <a:t>Zakelijke relaties gaan over het omgaan met anderen. </a:t>
            </a:r>
          </a:p>
          <a:p>
            <a:pPr marL="0" indent="0">
              <a:buNone/>
            </a:pPr>
            <a:r>
              <a:rPr lang="nl-NL" dirty="0"/>
              <a:t>Het is belangrijk om elkaar te begrijpen. </a:t>
            </a:r>
          </a:p>
          <a:p>
            <a:pPr marL="609585" lvl="1" indent="0">
              <a:buNone/>
            </a:pPr>
            <a:r>
              <a:rPr lang="nl-NL" dirty="0"/>
              <a:t>Naast de </a:t>
            </a:r>
            <a:r>
              <a:rPr lang="nl-NL" dirty="0" err="1"/>
              <a:t>transactionele</a:t>
            </a:r>
            <a:r>
              <a:rPr lang="nl-NL" dirty="0"/>
              <a:t> activiteit zoals het opschrijven en ondertekenen is het belangrijkste eigenlijk het beheer van de relatie gedurende de levenscyclus van het contract. Het contract is dan de tool voor het managen van de relatie.</a:t>
            </a:r>
          </a:p>
          <a:p>
            <a:pPr marL="0" indent="0">
              <a:buNone/>
            </a:pPr>
            <a:endParaRPr lang="nl-NL" dirty="0"/>
          </a:p>
          <a:p>
            <a:pPr marL="0" indent="0">
              <a:buNone/>
            </a:pPr>
            <a:r>
              <a:rPr lang="nl-NL" i="1" dirty="0"/>
              <a:t>Uiteindelijk gaat het om het ontwikkelen van meer vertrouwende en wederzijds ondersteunende relaties.</a:t>
            </a:r>
          </a:p>
          <a:p>
            <a:pPr marL="0" indent="0">
              <a:buClr>
                <a:srgbClr val="CD6337"/>
              </a:buClr>
              <a:buNone/>
              <a:defRPr sz="1800">
                <a:solidFill>
                  <a:srgbClr val="606268"/>
                </a:solidFill>
                <a:latin typeface="Open Sans"/>
                <a:ea typeface="Open Sans"/>
                <a:cs typeface="Open Sans"/>
                <a:sym typeface="Open Sans"/>
              </a:defRPr>
            </a:pPr>
            <a:endParaRPr lang="nl-NL" dirty="0"/>
          </a:p>
        </p:txBody>
      </p:sp>
      <p:pic>
        <p:nvPicPr>
          <p:cNvPr id="149" name="image2.png" descr="mini logo.png"/>
          <p:cNvPicPr>
            <a:picLocks noChangeAspect="1"/>
          </p:cNvPicPr>
          <p:nvPr/>
        </p:nvPicPr>
        <p:blipFill>
          <a:blip r:embed="rId3"/>
          <a:stretch>
            <a:fillRect/>
          </a:stretch>
        </p:blipFill>
        <p:spPr>
          <a:xfrm>
            <a:off x="11222401" y="5766164"/>
            <a:ext cx="720001" cy="720001"/>
          </a:xfrm>
          <a:prstGeom prst="rect">
            <a:avLst/>
          </a:prstGeom>
          <a:ln w="12700">
            <a:miter lim="400000"/>
          </a:ln>
        </p:spPr>
      </p:pic>
    </p:spTree>
    <p:extLst>
      <p:ext uri="{BB962C8B-B14F-4D97-AF65-F5344CB8AC3E}">
        <p14:creationId xmlns:p14="http://schemas.microsoft.com/office/powerpoint/2010/main" val="412793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125"/>
          <p:cNvSpPr txBox="1">
            <a:spLocks noGrp="1"/>
          </p:cNvSpPr>
          <p:nvPr>
            <p:ph type="title"/>
          </p:nvPr>
        </p:nvSpPr>
        <p:spPr>
          <a:prstGeom prst="rect">
            <a:avLst/>
          </a:prstGeom>
        </p:spPr>
        <p:txBody>
          <a:bodyPr/>
          <a:lstStyle>
            <a:lvl1pPr>
              <a:defRPr>
                <a:solidFill>
                  <a:srgbClr val="606268"/>
                </a:solidFill>
                <a:latin typeface="Open Sans"/>
                <a:ea typeface="Open Sans"/>
                <a:cs typeface="Open Sans"/>
                <a:sym typeface="Open Sans"/>
              </a:defRPr>
            </a:lvl1pPr>
          </a:lstStyle>
          <a:p>
            <a:r>
              <a:t>Vertrouwen</a:t>
            </a:r>
          </a:p>
        </p:txBody>
      </p:sp>
      <p:sp>
        <p:nvSpPr>
          <p:cNvPr id="2" name="Tijdelijke aanduiding voor inhoud 1">
            <a:extLst>
              <a:ext uri="{FF2B5EF4-FFF2-40B4-BE49-F238E27FC236}">
                <a16:creationId xmlns:a16="http://schemas.microsoft.com/office/drawing/2014/main" id="{77629151-F1F4-8748-BFCD-FF39D7F5A95A}"/>
              </a:ext>
            </a:extLst>
          </p:cNvPr>
          <p:cNvSpPr>
            <a:spLocks noGrp="1"/>
          </p:cNvSpPr>
          <p:nvPr>
            <p:ph idx="1"/>
          </p:nvPr>
        </p:nvSpPr>
        <p:spPr/>
        <p:txBody>
          <a:bodyPr/>
          <a:lstStyle/>
          <a:p>
            <a:endParaRPr lang="nl-NL"/>
          </a:p>
        </p:txBody>
      </p:sp>
      <p:pic>
        <p:nvPicPr>
          <p:cNvPr id="221"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207125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131"/>
          <p:cNvSpPr txBox="1">
            <a:spLocks noGrp="1"/>
          </p:cNvSpPr>
          <p:nvPr>
            <p:ph type="title"/>
          </p:nvPr>
        </p:nvSpPr>
        <p:spPr>
          <a:prstGeom prst="rect">
            <a:avLst/>
          </a:prstGeom>
        </p:spPr>
        <p:txBody>
          <a:bodyPr/>
          <a:lstStyle>
            <a:lvl1pPr>
              <a:defRPr>
                <a:solidFill>
                  <a:srgbClr val="606268"/>
                </a:solidFill>
                <a:latin typeface="Open Sans"/>
                <a:ea typeface="Open Sans"/>
                <a:cs typeface="Open Sans"/>
                <a:sym typeface="Open Sans"/>
              </a:defRPr>
            </a:lvl1pPr>
          </a:lstStyle>
          <a:p>
            <a:r>
              <a:t>Afspraken</a:t>
            </a:r>
          </a:p>
        </p:txBody>
      </p:sp>
      <p:sp>
        <p:nvSpPr>
          <p:cNvPr id="226" name="Shape 132"/>
          <p:cNvSpPr txBox="1">
            <a:spLocks noGrp="1"/>
          </p:cNvSpPr>
          <p:nvPr>
            <p:ph idx="1"/>
          </p:nvPr>
        </p:nvSpPr>
        <p:spPr>
          <a:prstGeom prst="rect">
            <a:avLst/>
          </a:prstGeom>
        </p:spPr>
        <p:txBody>
          <a:bodyPr/>
          <a:lstStyle>
            <a:lvl1pPr>
              <a:buClr>
                <a:srgbClr val="CD6337"/>
              </a:buClr>
              <a:buFontTx/>
              <a:buChar char="▪"/>
              <a:defRPr sz="1800">
                <a:solidFill>
                  <a:srgbClr val="606268"/>
                </a:solidFill>
                <a:latin typeface="Open Sans"/>
                <a:ea typeface="Open Sans"/>
                <a:cs typeface="Open Sans"/>
                <a:sym typeface="Open Sans"/>
              </a:defRPr>
            </a:lvl1pPr>
          </a:lstStyle>
          <a:p>
            <a:r>
              <a:t>Mondelinge afspraak</a:t>
            </a:r>
          </a:p>
        </p:txBody>
      </p:sp>
      <p:pic>
        <p:nvPicPr>
          <p:cNvPr id="227"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307635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137"/>
          <p:cNvSpPr txBox="1">
            <a:spLocks noGrp="1"/>
          </p:cNvSpPr>
          <p:nvPr>
            <p:ph type="title"/>
          </p:nvPr>
        </p:nvSpPr>
        <p:spPr>
          <a:prstGeom prst="rect">
            <a:avLst/>
          </a:prstGeom>
        </p:spPr>
        <p:txBody>
          <a:bodyPr/>
          <a:lstStyle>
            <a:lvl1pPr>
              <a:defRPr>
                <a:solidFill>
                  <a:srgbClr val="606268"/>
                </a:solidFill>
                <a:latin typeface="Open Sans"/>
                <a:ea typeface="Open Sans"/>
                <a:cs typeface="Open Sans"/>
                <a:sym typeface="Open Sans"/>
              </a:defRPr>
            </a:lvl1pPr>
          </a:lstStyle>
          <a:p>
            <a:r>
              <a:t>Mondelinge afspraak</a:t>
            </a:r>
          </a:p>
        </p:txBody>
      </p:sp>
      <p:sp>
        <p:nvSpPr>
          <p:cNvPr id="232" name="Shape 138"/>
          <p:cNvSpPr txBox="1">
            <a:spLocks noGrp="1"/>
          </p:cNvSpPr>
          <p:nvPr>
            <p:ph idx="1"/>
          </p:nvPr>
        </p:nvSpPr>
        <p:spPr>
          <a:prstGeom prst="rect">
            <a:avLst/>
          </a:prstGeom>
        </p:spPr>
        <p:txBody>
          <a:bodyPr/>
          <a:lstStyle/>
          <a:p>
            <a:pPr>
              <a:buClr>
                <a:srgbClr val="CD6337"/>
              </a:buClr>
              <a:buFontTx/>
              <a:buChar char="▪"/>
              <a:defRPr sz="1800">
                <a:solidFill>
                  <a:srgbClr val="606268"/>
                </a:solidFill>
                <a:latin typeface="Open Sans"/>
                <a:ea typeface="Open Sans"/>
                <a:cs typeface="Open Sans"/>
                <a:sym typeface="Open Sans"/>
              </a:defRPr>
            </a:pPr>
            <a:r>
              <a:t>Wat moet je doen als iemand terugkomt op een mondelinge afspraak?</a:t>
            </a:r>
          </a:p>
          <a:p>
            <a:pPr>
              <a:buClr>
                <a:srgbClr val="CD6337"/>
              </a:buClr>
              <a:buFontTx/>
              <a:buChar char="▪"/>
              <a:defRPr sz="1800">
                <a:solidFill>
                  <a:srgbClr val="606268"/>
                </a:solidFill>
                <a:latin typeface="Open Sans"/>
                <a:ea typeface="Open Sans"/>
                <a:cs typeface="Open Sans"/>
                <a:sym typeface="Open Sans"/>
              </a:defRPr>
            </a:pPr>
            <a:endParaRPr/>
          </a:p>
          <a:p>
            <a:pPr>
              <a:buClr>
                <a:srgbClr val="CD6337"/>
              </a:buClr>
              <a:buFontTx/>
              <a:buChar char="▪"/>
              <a:defRPr sz="1800">
                <a:solidFill>
                  <a:srgbClr val="606268"/>
                </a:solidFill>
                <a:latin typeface="Open Sans"/>
                <a:ea typeface="Open Sans"/>
                <a:cs typeface="Open Sans"/>
                <a:sym typeface="Open Sans"/>
              </a:defRPr>
            </a:pPr>
            <a:endParaRPr/>
          </a:p>
          <a:p>
            <a:pPr>
              <a:buClr>
                <a:srgbClr val="CD6337"/>
              </a:buClr>
              <a:buFontTx/>
              <a:buChar char="▪"/>
              <a:defRPr sz="1800">
                <a:solidFill>
                  <a:srgbClr val="606268"/>
                </a:solidFill>
                <a:latin typeface="Open Sans"/>
                <a:ea typeface="Open Sans"/>
                <a:cs typeface="Open Sans"/>
                <a:sym typeface="Open Sans"/>
              </a:defRPr>
            </a:pPr>
            <a:endParaRPr/>
          </a:p>
          <a:p>
            <a:pPr marL="2285943" lvl="3" indent="-457189">
              <a:buClr>
                <a:srgbClr val="CD6337"/>
              </a:buClr>
              <a:buFontTx/>
              <a:buChar char="▪"/>
              <a:defRPr sz="1800">
                <a:solidFill>
                  <a:srgbClr val="606268"/>
                </a:solidFill>
                <a:latin typeface="Open Sans"/>
                <a:ea typeface="Open Sans"/>
                <a:cs typeface="Open Sans"/>
                <a:sym typeface="Open Sans"/>
              </a:defRPr>
            </a:pPr>
            <a:r>
              <a:t>is toch ook rechtsgeldig!</a:t>
            </a:r>
          </a:p>
          <a:p>
            <a:pPr marL="2285943" lvl="3" indent="-457189">
              <a:buClr>
                <a:srgbClr val="CD6337"/>
              </a:buClr>
              <a:buFontTx/>
              <a:buChar char="▪"/>
              <a:defRPr sz="1800">
                <a:solidFill>
                  <a:srgbClr val="606268"/>
                </a:solidFill>
                <a:latin typeface="Open Sans"/>
                <a:ea typeface="Open Sans"/>
                <a:cs typeface="Open Sans"/>
                <a:sym typeface="Open Sans"/>
              </a:defRPr>
            </a:pPr>
            <a:r>
              <a:t>vormvrij</a:t>
            </a:r>
          </a:p>
        </p:txBody>
      </p:sp>
      <p:pic>
        <p:nvPicPr>
          <p:cNvPr id="233" name="image1.png" descr="image1.png"/>
          <p:cNvPicPr>
            <a:picLocks noChangeAspect="1"/>
          </p:cNvPicPr>
          <p:nvPr/>
        </p:nvPicPr>
        <p:blipFill>
          <a:blip r:embed="rId3"/>
          <a:stretch>
            <a:fillRect/>
          </a:stretch>
        </p:blipFill>
        <p:spPr>
          <a:xfrm>
            <a:off x="11222401" y="5766163"/>
            <a:ext cx="720004" cy="720004"/>
          </a:xfrm>
          <a:prstGeom prst="rect">
            <a:avLst/>
          </a:prstGeom>
          <a:ln w="12700">
            <a:miter lim="400000"/>
          </a:ln>
        </p:spPr>
      </p:pic>
    </p:spTree>
    <p:extLst>
      <p:ext uri="{BB962C8B-B14F-4D97-AF65-F5344CB8AC3E}">
        <p14:creationId xmlns:p14="http://schemas.microsoft.com/office/powerpoint/2010/main" val="41614697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D47ACA1D99444FB916A570F6FFF6DB" ma:contentTypeVersion="15" ma:contentTypeDescription="Create a new document." ma:contentTypeScope="" ma:versionID="118f34f23a5d9522f7bea5a06ea93f67">
  <xsd:schema xmlns:xsd="http://www.w3.org/2001/XMLSchema" xmlns:xs="http://www.w3.org/2001/XMLSchema" xmlns:p="http://schemas.microsoft.com/office/2006/metadata/properties" xmlns:ns2="eb578b5a-21c7-4daa-a507-9347642d28d7" xmlns:ns3="244d1749-8f68-4c4c-a172-787643ddfd1e" targetNamespace="http://schemas.microsoft.com/office/2006/metadata/properties" ma:root="true" ma:fieldsID="7e724e58a24c6b44337028e263c888a0" ns2:_="" ns3:_="">
    <xsd:import namespace="eb578b5a-21c7-4daa-a507-9347642d28d7"/>
    <xsd:import namespace="244d1749-8f68-4c4c-a172-787643ddfd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578b5a-21c7-4daa-a507-9347642d28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2d39682-ccf7-48d8-962f-2ca2d3d56b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44d1749-8f68-4c4c-a172-787643ddfd1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43f3a07-dbee-4129-996d-47f9c480757f}" ma:internalName="TaxCatchAll" ma:showField="CatchAllData" ma:web="244d1749-8f68-4c4c-a172-787643ddfd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44d1749-8f68-4c4c-a172-787643ddfd1e">
      <UserInfo>
        <DisplayName>Studenten Minor Ondernemerschap Members</DisplayName>
        <AccountId>7</AccountId>
        <AccountType/>
      </UserInfo>
    </SharedWithUsers>
    <lcf76f155ced4ddcb4097134ff3c332f xmlns="eb578b5a-21c7-4daa-a507-9347642d28d7">
      <Terms xmlns="http://schemas.microsoft.com/office/infopath/2007/PartnerControls"/>
    </lcf76f155ced4ddcb4097134ff3c332f>
    <TaxCatchAll xmlns="244d1749-8f68-4c4c-a172-787643ddfd1e" xsi:nil="true"/>
  </documentManagement>
</p:properties>
</file>

<file path=customXml/itemProps1.xml><?xml version="1.0" encoding="utf-8"?>
<ds:datastoreItem xmlns:ds="http://schemas.openxmlformats.org/officeDocument/2006/customXml" ds:itemID="{81528109-6347-46A2-B9A0-3326062B0F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578b5a-21c7-4daa-a507-9347642d28d7"/>
    <ds:schemaRef ds:uri="244d1749-8f68-4c4c-a172-787643ddf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0AF6DF-E4C8-49E3-8529-47576F33DA48}">
  <ds:schemaRefs>
    <ds:schemaRef ds:uri="http://schemas.microsoft.com/sharepoint/v3/contenttype/forms"/>
  </ds:schemaRefs>
</ds:datastoreItem>
</file>

<file path=customXml/itemProps3.xml><?xml version="1.0" encoding="utf-8"?>
<ds:datastoreItem xmlns:ds="http://schemas.openxmlformats.org/officeDocument/2006/customXml" ds:itemID="{454B5660-83DE-4ACD-AE6F-548595EF6E17}">
  <ds:schemaRefs>
    <ds:schemaRef ds:uri="http://schemas.microsoft.com/office/2006/metadata/properties"/>
    <ds:schemaRef ds:uri="http://schemas.microsoft.com/office/infopath/2007/PartnerControls"/>
    <ds:schemaRef ds:uri="244d1749-8f68-4c4c-a172-787643ddfd1e"/>
    <ds:schemaRef ds:uri="eb578b5a-21c7-4daa-a507-9347642d28d7"/>
  </ds:schemaRefs>
</ds:datastoreItem>
</file>

<file path=docProps/app.xml><?xml version="1.0" encoding="utf-8"?>
<Properties xmlns="http://schemas.openxmlformats.org/officeDocument/2006/extended-properties" xmlns:vt="http://schemas.openxmlformats.org/officeDocument/2006/docPropsVTypes">
  <TotalTime>157</TotalTime>
  <Words>3237</Words>
  <Application>Microsoft Office PowerPoint</Application>
  <PresentationFormat>Breedbeeld</PresentationFormat>
  <Paragraphs>288</Paragraphs>
  <Slides>33</Slides>
  <Notes>33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33</vt:i4>
      </vt:variant>
    </vt:vector>
  </HeadingPairs>
  <TitlesOfParts>
    <vt:vector size="39" baseType="lpstr">
      <vt:lpstr>Arial</vt:lpstr>
      <vt:lpstr>Calibri</vt:lpstr>
      <vt:lpstr>Calibri Light</vt:lpstr>
      <vt:lpstr>Open Sans</vt:lpstr>
      <vt:lpstr>Wingdings</vt:lpstr>
      <vt:lpstr>Kantoorthema</vt:lpstr>
      <vt:lpstr>PowerPoint-presentatie</vt:lpstr>
      <vt:lpstr>PowerPoint-presentatie</vt:lpstr>
      <vt:lpstr>PowerPoint-presentatie</vt:lpstr>
      <vt:lpstr>Zakelijke Relaties</vt:lpstr>
      <vt:lpstr>Overeenkomst</vt:lpstr>
      <vt:lpstr>PowerPoint-presentatie</vt:lpstr>
      <vt:lpstr>Vertrouwen</vt:lpstr>
      <vt:lpstr>Afspraken</vt:lpstr>
      <vt:lpstr>Mondelinge afspraak</vt:lpstr>
      <vt:lpstr>PowerPoint-presentatie</vt:lpstr>
      <vt:lpstr>PowerPoint-presentatie</vt:lpstr>
      <vt:lpstr>PowerPoint-presentatie</vt:lpstr>
      <vt:lpstr>Mislukte zakelijke relatie</vt:lpstr>
      <vt:lpstr>PowerPoint-presentatie</vt:lpstr>
      <vt:lpstr>PowerPoint-presentatie</vt:lpstr>
      <vt:lpstr>PowerPoint-presentatie</vt:lpstr>
      <vt:lpstr>PowerPoint-presentatie</vt:lpstr>
      <vt:lpstr>Aantrekkelijk</vt:lpstr>
      <vt:lpstr>     Route die jullie afleggen</vt:lpstr>
      <vt:lpstr>Elementen van een zakelijke relatie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 Onderdelen van de overeenkomst</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Dorrit Theunissen</dc:creator>
  <cp:lastModifiedBy>Dorrit Theunissen</cp:lastModifiedBy>
  <cp:revision>83</cp:revision>
  <dcterms:created xsi:type="dcterms:W3CDTF">2021-12-20T09:50:09Z</dcterms:created>
  <dcterms:modified xsi:type="dcterms:W3CDTF">2024-10-06T18:45:24Z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0x01010019D47ACA1D99444FB916A570F6FFF6DB</vt:lpwstr>
  </property>
  <property fmtid="{D5CDD505-2E9C-101B-9397-08002B2CF9AE}" pid="3" name="MediaServiceImageTags">
    <vt:lpwstr/>
  </property>
</Properties>
</file>