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57" r:id="rId4"/>
    <p:sldId id="273" r:id="rId5"/>
    <p:sldId id="275" r:id="rId6"/>
    <p:sldId id="276" r:id="rId7"/>
    <p:sldId id="277" r:id="rId8"/>
    <p:sldId id="271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040778A-195D-CE46-9744-F6EAB6DC5EAC}">
          <p14:sldIdLst>
            <p14:sldId id="256"/>
            <p14:sldId id="272"/>
            <p14:sldId id="257"/>
            <p14:sldId id="273"/>
            <p14:sldId id="275"/>
          </p14:sldIdLst>
        </p14:section>
        <p14:section name="Naamloze sectie" id="{E851B787-E9DC-7542-9FF9-8B03D05B6209}">
          <p14:sldIdLst>
            <p14:sldId id="276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95"/>
  </p:normalViewPr>
  <p:slideViewPr>
    <p:cSldViewPr snapToGrid="0" snapToObjects="1">
      <p:cViewPr varScale="1">
        <p:scale>
          <a:sx n="113" d="100"/>
          <a:sy n="113" d="100"/>
        </p:scale>
        <p:origin x="17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C489B-7989-DF45-9D0C-0E0509D7C1C7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D2970-70E1-C841-9170-F914260F08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50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Nathalie Abrahams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50EA69-AE3B-2746-82D3-3D1870E205E6}" type="slidenum">
              <a:rPr lang="nl-NL" sz="1200">
                <a:latin typeface="Calibri" charset="0"/>
                <a:cs typeface="Arial" charset="0"/>
              </a:rPr>
              <a:pPr eaLnBrk="1" hangingPunct="1"/>
              <a:t>8</a:t>
            </a:fld>
            <a:endParaRPr lang="nl-NL" sz="1200">
              <a:latin typeface="Calibri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8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54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60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1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150" y="615950"/>
            <a:ext cx="7759700" cy="11303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92150" y="1987550"/>
            <a:ext cx="3803650" cy="41021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7550"/>
            <a:ext cx="3803650" cy="41021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8402E-7FE3-B949-BF3A-4E77CA9F9F66}" type="datetime1">
              <a:rPr lang="en-US"/>
              <a:pPr>
                <a:defRPr/>
              </a:pPr>
              <a:t>11/14/23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Minor Ondernemen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B03E-7B99-EB4F-99C1-9430129475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7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13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94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11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84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74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6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38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FD9E-8768-D24D-9287-B1D8FD939E86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2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package" Target="../embeddings/Microsoft_Word-document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2492" y="498095"/>
            <a:ext cx="7183227" cy="722923"/>
          </a:xfr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nl-NL" dirty="0"/>
              <a:t>Prijsstrategie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78" y="6306706"/>
            <a:ext cx="546660" cy="551293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996411" y="2372499"/>
            <a:ext cx="7131050" cy="1507213"/>
          </a:xfrm>
          <a:prstGeom prst="rect">
            <a:avLst/>
          </a:prstGeom>
          <a:solidFill>
            <a:srgbClr val="FF6600"/>
          </a:solidFill>
          <a:ln cap="flat"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i="1" u="sng" dirty="0">
                <a:solidFill>
                  <a:schemeClr val="bg1"/>
                </a:solidFill>
                <a:ea typeface="+mn-ea"/>
                <a:cs typeface="+mn-cs"/>
              </a:rPr>
              <a:t>Wat wordt de prijs van je product/ dienst?</a:t>
            </a:r>
            <a:endParaRPr lang="nl-NL" i="1" kern="12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25438" y="6328082"/>
            <a:ext cx="456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week minor 36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1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Doel</a:t>
            </a:r>
            <a:r>
              <a:rPr lang="en-GB" dirty="0"/>
              <a:t>: </a:t>
            </a:r>
            <a:r>
              <a:rPr lang="en-GB" dirty="0" err="1"/>
              <a:t>Inzicht</a:t>
            </a:r>
            <a:r>
              <a:rPr lang="en-GB" dirty="0"/>
              <a:t> </a:t>
            </a:r>
            <a:r>
              <a:rPr lang="en-GB" dirty="0" err="1"/>
              <a:t>krijgen</a:t>
            </a:r>
            <a:r>
              <a:rPr lang="en-GB" dirty="0"/>
              <a:t> </a:t>
            </a: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factoren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prijs</a:t>
            </a:r>
            <a:r>
              <a:rPr lang="en-GB" dirty="0"/>
              <a:t> </a:t>
            </a:r>
            <a:r>
              <a:rPr lang="en-GB" dirty="0" err="1"/>
              <a:t>bepalen</a:t>
            </a:r>
            <a:r>
              <a:rPr lang="en-GB" dirty="0"/>
              <a:t>.  De </a:t>
            </a:r>
            <a:r>
              <a:rPr lang="en-GB" dirty="0" err="1"/>
              <a:t>prijsstrategie</a:t>
            </a:r>
            <a:r>
              <a:rPr lang="en-GB" dirty="0"/>
              <a:t> </a:t>
            </a:r>
            <a:r>
              <a:rPr lang="en-GB" dirty="0" err="1"/>
              <a:t>bepalen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je product of </a:t>
            </a:r>
            <a:r>
              <a:rPr lang="en-GB" dirty="0" err="1"/>
              <a:t>dienst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448537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Sales Strategie 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93272" y="6411094"/>
            <a:ext cx="456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week minor 36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78" y="6306706"/>
            <a:ext cx="546660" cy="5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3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85539"/>
            <a:ext cx="8229600" cy="2786062"/>
          </a:xfrm>
          <a:ln>
            <a:solidFill>
              <a:srgbClr val="FF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nl-NL" u="sng" dirty="0">
                <a:solidFill>
                  <a:schemeClr val="tx1"/>
                </a:solidFill>
              </a:rPr>
              <a:t>Onderwerpen:  </a:t>
            </a:r>
          </a:p>
          <a:p>
            <a:pPr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nl-NL" dirty="0">
                <a:solidFill>
                  <a:schemeClr val="tx1"/>
                </a:solidFill>
              </a:rPr>
              <a:t>Wat bepaalt de prijs  (Finance en dus intern)?</a:t>
            </a:r>
          </a:p>
          <a:p>
            <a:pPr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nl-NL" dirty="0">
                <a:solidFill>
                  <a:schemeClr val="tx1"/>
                </a:solidFill>
              </a:rPr>
              <a:t>De Prijs als marketingmix (extern)</a:t>
            </a:r>
          </a:p>
          <a:p>
            <a:pPr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nl-NL" dirty="0">
                <a:solidFill>
                  <a:schemeClr val="tx1"/>
                </a:solidFill>
              </a:rPr>
              <a:t>Voorbeelden van prijs strategieën</a:t>
            </a:r>
          </a:p>
          <a:p>
            <a:pPr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nl-NL" dirty="0">
                <a:solidFill>
                  <a:schemeClr val="tx1"/>
                </a:solidFill>
              </a:rPr>
              <a:t>Vastlegging van je prijsstrategie </a:t>
            </a:r>
          </a:p>
          <a:p>
            <a:pPr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nl-NL" dirty="0">
                <a:solidFill>
                  <a:schemeClr val="tx1"/>
                </a:solidFill>
              </a:rPr>
              <a:t>Opdracht, bepaal je prijsstrategie </a:t>
            </a:r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C7E83D-A923-CC4F-93A9-D1BEEAAB6002}" type="slidenum">
              <a:rPr lang="en-GB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GB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78" y="6306706"/>
            <a:ext cx="546660" cy="55129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93272" y="6411094"/>
            <a:ext cx="456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week minor 26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0000"/>
                </a:solidFill>
              </a:rPr>
              <a:t>Prijs Strategie 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60801"/>
              </p:ext>
            </p:extLst>
          </p:nvPr>
        </p:nvGraphicFramePr>
        <p:xfrm>
          <a:off x="278343" y="1529773"/>
          <a:ext cx="3205878" cy="489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8800" imgH="8610600" progId="Word.Document.12">
                  <p:embed/>
                </p:oleObj>
              </mc:Choice>
              <mc:Fallback>
                <p:oleObj name="Document" r:id="rId2" imgW="5638800" imgH="861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343" y="1529773"/>
                        <a:ext cx="3205878" cy="4896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0000"/>
                </a:solidFill>
              </a:rPr>
              <a:t>Prijs Strategie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009877" y="1529773"/>
            <a:ext cx="296609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strategie past bij jouw product of dienst?</a:t>
            </a:r>
          </a:p>
          <a:p>
            <a:endParaRPr lang="nl-NL" dirty="0"/>
          </a:p>
          <a:p>
            <a:r>
              <a:rPr lang="nl-NL" dirty="0"/>
              <a:t>Waar zit je in </a:t>
            </a:r>
            <a:r>
              <a:rPr lang="nl-NL" dirty="0" err="1"/>
              <a:t>Ansoff</a:t>
            </a:r>
            <a:r>
              <a:rPr lang="nl-NL" dirty="0"/>
              <a:t>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2" name="Afbeelding 4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52" y="3172694"/>
            <a:ext cx="4260215" cy="2948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0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0000"/>
                </a:solidFill>
              </a:rPr>
              <a:t>Prijs Strategie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02492" y="1529773"/>
            <a:ext cx="8445103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Kortingen?</a:t>
            </a:r>
          </a:p>
          <a:p>
            <a:r>
              <a:rPr lang="nl-NL" dirty="0"/>
              <a:t>Je prijs kun je 1x in de markt zetten</a:t>
            </a:r>
            <a:r>
              <a:rPr lang="mr-IN" dirty="0"/>
              <a:t>……</a:t>
            </a:r>
            <a:r>
              <a:rPr lang="nl-NL" dirty="0"/>
              <a:t> </a:t>
            </a:r>
            <a:r>
              <a:rPr lang="nl-NL"/>
              <a:t>B2B versus B2C.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Wanneer kortingen ?</a:t>
            </a:r>
          </a:p>
          <a:p>
            <a:pPr marL="285750" indent="-285750">
              <a:buFontTx/>
              <a:buChar char="-"/>
            </a:pPr>
            <a:r>
              <a:rPr lang="nl-NL" dirty="0"/>
              <a:t>Kennismaking aanbod</a:t>
            </a:r>
          </a:p>
          <a:p>
            <a:pPr marL="285750" indent="-285750">
              <a:buFontTx/>
              <a:buChar char="-"/>
            </a:pPr>
            <a:r>
              <a:rPr lang="nl-NL" dirty="0"/>
              <a:t>Pilot</a:t>
            </a:r>
          </a:p>
          <a:p>
            <a:pPr marL="285750" indent="-285750">
              <a:buFontTx/>
              <a:buChar char="-"/>
            </a:pPr>
            <a:r>
              <a:rPr lang="nl-NL" dirty="0"/>
              <a:t>Staffelkorting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Tijdelijke actie (kerst?)</a:t>
            </a:r>
          </a:p>
          <a:p>
            <a:pPr marL="285750" indent="-285750">
              <a:buFontTx/>
              <a:buChar char="-"/>
            </a:pPr>
            <a:r>
              <a:rPr lang="nl-NL" dirty="0"/>
              <a:t>Korting door betalingscondities </a:t>
            </a:r>
          </a:p>
          <a:p>
            <a:pPr marL="285750" indent="-285750">
              <a:buFontTx/>
              <a:buChar char="-"/>
            </a:pPr>
            <a:r>
              <a:rPr lang="nl-NL" dirty="0"/>
              <a:t>In consignatie (uitgestelde betaling, met eind datum)</a:t>
            </a:r>
          </a:p>
          <a:p>
            <a:pPr marL="285750" indent="-285750">
              <a:buFontTx/>
              <a:buChar char="-"/>
            </a:pPr>
            <a:r>
              <a:rPr lang="nl-NL" dirty="0"/>
              <a:t>B2B versus B2C </a:t>
            </a:r>
            <a:r>
              <a:rPr lang="mr-IN" dirty="0"/>
              <a:t>…</a:t>
            </a:r>
            <a:r>
              <a:rPr lang="nl-NL" dirty="0"/>
              <a:t>.  Wat als je beide doet? </a:t>
            </a:r>
          </a:p>
          <a:p>
            <a:pPr marL="285750" indent="-285750">
              <a:buFontTx/>
              <a:buChar char="-"/>
            </a:pPr>
            <a:r>
              <a:rPr lang="nl-NL" dirty="0"/>
              <a:t>Onderzoek  de prijs door te vragen naar bestedingen uit het verleden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i="1" dirty="0"/>
              <a:t>Voor niets gaat de zon op</a:t>
            </a:r>
            <a:r>
              <a:rPr lang="mr-IN" i="1" dirty="0"/>
              <a:t>…</a:t>
            </a:r>
            <a:r>
              <a:rPr lang="nl-NL" i="1" dirty="0"/>
              <a:t>. </a:t>
            </a:r>
          </a:p>
          <a:p>
            <a:r>
              <a:rPr lang="nl-NL" i="1" dirty="0"/>
              <a:t>Jij bent wat waard</a:t>
            </a:r>
            <a:r>
              <a:rPr lang="mr-IN" i="1" dirty="0"/>
              <a:t>……</a:t>
            </a:r>
            <a:r>
              <a:rPr lang="nl-NL" i="1" dirty="0"/>
              <a:t> (dienst en arbeid</a:t>
            </a:r>
            <a:r>
              <a:rPr lang="mr-IN" i="1" dirty="0"/>
              <a:t>…</a:t>
            </a:r>
            <a:r>
              <a:rPr lang="nl-NL" i="1" dirty="0"/>
              <a:t>..)</a:t>
            </a:r>
          </a:p>
          <a:p>
            <a:r>
              <a:rPr lang="nl-NL" i="1" dirty="0"/>
              <a:t>je product vertegenwoordigd waarde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82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0000"/>
                </a:solidFill>
              </a:rPr>
              <a:t>Ontwikkel je prijs Strategie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02492" y="1529773"/>
            <a:ext cx="84451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Intern</a:t>
            </a:r>
          </a:p>
          <a:p>
            <a:pPr marL="285750" indent="-285750">
              <a:buFontTx/>
              <a:buChar char="-"/>
            </a:pPr>
            <a:r>
              <a:rPr lang="nl-NL" dirty="0"/>
              <a:t>Maak een kostprijs berekening in een Excel</a:t>
            </a:r>
          </a:p>
          <a:p>
            <a:pPr marL="285750" indent="-285750">
              <a:buFontTx/>
              <a:buChar char="-"/>
            </a:pPr>
            <a:r>
              <a:rPr lang="nl-NL" dirty="0"/>
              <a:t>Neem daar in vaste en variabele kosten mee</a:t>
            </a:r>
          </a:p>
          <a:p>
            <a:pPr marL="285750" indent="-285750">
              <a:buFontTx/>
              <a:buChar char="-"/>
            </a:pPr>
            <a:r>
              <a:rPr lang="nl-NL" dirty="0"/>
              <a:t>Vergeet de factor arbeid niet</a:t>
            </a:r>
          </a:p>
          <a:p>
            <a:endParaRPr lang="nl-NL" dirty="0"/>
          </a:p>
          <a:p>
            <a:r>
              <a:rPr lang="nl-NL" dirty="0"/>
              <a:t>Excel in drive!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Extern</a:t>
            </a:r>
          </a:p>
          <a:p>
            <a:r>
              <a:rPr lang="nl-NL" dirty="0"/>
              <a:t>Bepaal  je prijsstrategie en beschrijf deze in je salestegel,</a:t>
            </a:r>
          </a:p>
          <a:p>
            <a:r>
              <a:rPr lang="nl-NL" dirty="0"/>
              <a:t>Bespreek je strategie met je coach / Sales consultant</a:t>
            </a:r>
          </a:p>
          <a:p>
            <a:endParaRPr lang="nl-NL" dirty="0"/>
          </a:p>
          <a:p>
            <a:r>
              <a:rPr lang="nl-NL" dirty="0"/>
              <a:t>Prijsstrategie in drive!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42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02492" y="498095"/>
            <a:ext cx="718322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0000"/>
                </a:solidFill>
              </a:rPr>
              <a:t>Interne prijs </a:t>
            </a:r>
            <a:r>
              <a:rPr lang="nl-NL" dirty="0" err="1">
                <a:solidFill>
                  <a:srgbClr val="000000"/>
                </a:solidFill>
              </a:rPr>
              <a:t>bereking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671439" y="1559693"/>
            <a:ext cx="380112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Wat neem je mee in een campagne: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i="1" dirty="0"/>
              <a:t>Inkoop (staffel?)</a:t>
            </a:r>
          </a:p>
          <a:p>
            <a:pPr marL="285750" indent="-285750">
              <a:buFontTx/>
              <a:buChar char="-"/>
            </a:pPr>
            <a:r>
              <a:rPr lang="nl-NL" i="1" dirty="0"/>
              <a:t>Arbeidsuren</a:t>
            </a:r>
          </a:p>
          <a:p>
            <a:pPr marL="285750" indent="-285750">
              <a:buFontTx/>
              <a:buChar char="-"/>
            </a:pPr>
            <a:r>
              <a:rPr lang="nl-NL" i="1" dirty="0"/>
              <a:t>Transport / logistiek</a:t>
            </a:r>
          </a:p>
          <a:p>
            <a:pPr marL="285750" indent="-285750">
              <a:buFontTx/>
              <a:buChar char="-"/>
            </a:pPr>
            <a:r>
              <a:rPr lang="nl-NL" i="1" dirty="0"/>
              <a:t>Marketingkosten</a:t>
            </a:r>
          </a:p>
          <a:p>
            <a:pPr marL="285750" indent="-285750">
              <a:buFontTx/>
              <a:buChar char="-"/>
            </a:pPr>
            <a:r>
              <a:rPr lang="nl-NL" i="1" dirty="0"/>
              <a:t>?</a:t>
            </a:r>
          </a:p>
          <a:p>
            <a:endParaRPr lang="nl-NL" i="1" dirty="0"/>
          </a:p>
          <a:p>
            <a:r>
              <a:rPr lang="nl-NL" b="1" i="1" dirty="0"/>
              <a:t>Wat neem je mee overall in je kosten:</a:t>
            </a:r>
          </a:p>
          <a:p>
            <a:r>
              <a:rPr lang="nl-NL" i="1" dirty="0"/>
              <a:t>-    Website kosten</a:t>
            </a:r>
          </a:p>
          <a:p>
            <a:pPr marL="285750" indent="-285750">
              <a:buFontTx/>
              <a:buChar char="-"/>
            </a:pPr>
            <a:r>
              <a:rPr lang="nl-NL" i="1" dirty="0"/>
              <a:t>Bankkosten / KvK</a:t>
            </a:r>
          </a:p>
          <a:p>
            <a:pPr marL="285750" indent="-285750">
              <a:buFontTx/>
              <a:buChar char="-"/>
            </a:pPr>
            <a:r>
              <a:rPr lang="nl-NL" i="1" dirty="0"/>
              <a:t>Product ontwikkelingskosten</a:t>
            </a:r>
          </a:p>
          <a:p>
            <a:pPr marL="285750" indent="-285750">
              <a:buFontTx/>
              <a:buChar char="-"/>
            </a:pPr>
            <a:r>
              <a:rPr lang="nl-NL" i="1" dirty="0" err="1"/>
              <a:t>Financiele</a:t>
            </a:r>
            <a:r>
              <a:rPr lang="nl-NL" i="1" dirty="0"/>
              <a:t> kosten</a:t>
            </a:r>
          </a:p>
          <a:p>
            <a:pPr marL="285750" indent="-285750">
              <a:buFontTx/>
              <a:buChar char="-"/>
            </a:pPr>
            <a:r>
              <a:rPr lang="nl-NL" i="1" dirty="0"/>
              <a:t>Salaris</a:t>
            </a:r>
          </a:p>
          <a:p>
            <a:pPr marL="285750" indent="-285750">
              <a:buFontTx/>
              <a:buChar char="-"/>
            </a:pPr>
            <a:r>
              <a:rPr lang="nl-NL" i="1" dirty="0"/>
              <a:t>Vervoer/ gereedschap  of andere grotere aankopen</a:t>
            </a:r>
          </a:p>
          <a:p>
            <a:r>
              <a:rPr lang="nl-NL" i="1" dirty="0"/>
              <a:t>-     ?</a:t>
            </a:r>
          </a:p>
          <a:p>
            <a:endParaRPr lang="nl-NL" i="1" dirty="0"/>
          </a:p>
          <a:p>
            <a:pPr marL="285750" indent="-285750">
              <a:buFontTx/>
              <a:buChar char="-"/>
            </a:pPr>
            <a:endParaRPr lang="nl-NL" i="1" dirty="0"/>
          </a:p>
          <a:p>
            <a:pPr marL="285750" indent="-285750">
              <a:buFontTx/>
              <a:buChar char="-"/>
            </a:pPr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43870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57D4A4-F061-7B4A-974A-F9B14D5BD50F}" type="slidenum">
              <a:rPr lang="nl-NL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8</a:t>
            </a:fld>
            <a:endParaRPr lang="nl-NL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sp>
        <p:nvSpPr>
          <p:cNvPr id="45059" name="Tekstvak 2"/>
          <p:cNvSpPr txBox="1">
            <a:spLocks noChangeArrowheads="1"/>
          </p:cNvSpPr>
          <p:nvPr/>
        </p:nvSpPr>
        <p:spPr bwMode="auto">
          <a:xfrm>
            <a:off x="1635264" y="956880"/>
            <a:ext cx="5549463" cy="4893647"/>
          </a:xfrm>
          <a:prstGeom prst="rect">
            <a:avLst/>
          </a:prstGeom>
          <a:noFill/>
          <a:ln w="28575" cmpd="sng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7200" dirty="0">
                <a:solidFill>
                  <a:schemeClr val="accent6">
                    <a:lumMod val="75000"/>
                  </a:schemeClr>
                </a:solidFill>
              </a:rPr>
              <a:t>Succes</a:t>
            </a:r>
            <a:r>
              <a:rPr lang="nl-NL" sz="7200" dirty="0">
                <a:solidFill>
                  <a:srgbClr val="FF6600"/>
                </a:solidFill>
              </a:rPr>
              <a:t> </a:t>
            </a:r>
            <a:r>
              <a:rPr lang="nl-NL" sz="7200" dirty="0"/>
              <a:t>met het bepalen van je prijs !</a:t>
            </a:r>
          </a:p>
          <a:p>
            <a:pPr eaLnBrk="1" hangingPunct="1"/>
            <a:endParaRPr lang="nl-NL" sz="7200" dirty="0"/>
          </a:p>
          <a:p>
            <a:pPr eaLnBrk="1" hangingPunct="1"/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719" y="97691"/>
            <a:ext cx="1466450" cy="16988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77" y="5655068"/>
            <a:ext cx="1192823" cy="12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3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300</Words>
  <Application>Microsoft Macintosh PowerPoint</Application>
  <PresentationFormat>Diavoorstelling (4:3)</PresentationFormat>
  <Paragraphs>87</Paragraphs>
  <Slides>8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Office-thema</vt:lpstr>
      <vt:lpstr>Document</vt:lpstr>
      <vt:lpstr>Prijsstrategie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verkoop technieken</dc:title>
  <dc:creator>J.W. Schulte</dc:creator>
  <cp:lastModifiedBy>Jan Willem Schulte</cp:lastModifiedBy>
  <cp:revision>53</cp:revision>
  <dcterms:created xsi:type="dcterms:W3CDTF">2016-02-21T15:28:25Z</dcterms:created>
  <dcterms:modified xsi:type="dcterms:W3CDTF">2023-11-14T16:04:49Z</dcterms:modified>
</cp:coreProperties>
</file>