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4" r:id="rId2"/>
    <p:sldId id="278" r:id="rId3"/>
    <p:sldId id="279" r:id="rId4"/>
    <p:sldId id="259" r:id="rId5"/>
    <p:sldId id="280" r:id="rId6"/>
    <p:sldId id="281" r:id="rId7"/>
    <p:sldId id="282" r:id="rId8"/>
    <p:sldId id="285" r:id="rId9"/>
    <p:sldId id="260" r:id="rId10"/>
    <p:sldId id="261" r:id="rId11"/>
    <p:sldId id="262" r:id="rId12"/>
    <p:sldId id="263" r:id="rId13"/>
    <p:sldId id="273" r:id="rId14"/>
    <p:sldId id="274" r:id="rId15"/>
    <p:sldId id="268" r:id="rId16"/>
    <p:sldId id="264" r:id="rId17"/>
    <p:sldId id="265" r:id="rId18"/>
    <p:sldId id="266" r:id="rId19"/>
    <p:sldId id="267" r:id="rId20"/>
    <p:sldId id="269" r:id="rId21"/>
    <p:sldId id="272" r:id="rId22"/>
    <p:sldId id="275" r:id="rId23"/>
    <p:sldId id="276" r:id="rId24"/>
    <p:sldId id="277" r:id="rId25"/>
    <p:sldId id="270" r:id="rId26"/>
    <p:sldId id="271"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8919" autoAdjust="0"/>
  </p:normalViewPr>
  <p:slideViewPr>
    <p:cSldViewPr snapToGrid="0">
      <p:cViewPr varScale="1">
        <p:scale>
          <a:sx n="39" d="100"/>
          <a:sy n="39" d="100"/>
        </p:scale>
        <p:origin x="170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467CED-139C-4ABF-86E3-368E01B1E301}" type="datetimeFigureOut">
              <a:rPr lang="nl-NL" smtClean="0"/>
              <a:t>1-11-2023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6D01D-528B-43DD-87B5-69AA4D63FBCB}" type="slidenum">
              <a:rPr lang="nl-NL" smtClean="0"/>
              <a:t>‹nr.›</a:t>
            </a:fld>
            <a:endParaRPr lang="nl-NL"/>
          </a:p>
        </p:txBody>
      </p:sp>
    </p:spTree>
    <p:extLst>
      <p:ext uri="{BB962C8B-B14F-4D97-AF65-F5344CB8AC3E}">
        <p14:creationId xmlns:p14="http://schemas.microsoft.com/office/powerpoint/2010/main" val="256049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a:t>
            </a:fld>
            <a:endParaRPr lang="nl-NL"/>
          </a:p>
        </p:txBody>
      </p:sp>
    </p:spTree>
    <p:extLst>
      <p:ext uri="{BB962C8B-B14F-4D97-AF65-F5344CB8AC3E}">
        <p14:creationId xmlns:p14="http://schemas.microsoft.com/office/powerpoint/2010/main" val="3522735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Onduidelijkheden komen voor risico en rekening van de afzender, risico van onduidelijkheden ligt vaker bij de opstellende partij/</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12</a:t>
            </a:fld>
            <a:endParaRPr lang="nl-NL"/>
          </a:p>
        </p:txBody>
      </p:sp>
    </p:spTree>
    <p:extLst>
      <p:ext uri="{BB962C8B-B14F-4D97-AF65-F5344CB8AC3E}">
        <p14:creationId xmlns:p14="http://schemas.microsoft.com/office/powerpoint/2010/main" val="1272216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Voorblad: Maak het jullie document! En dan bedoel ik: </a:t>
            </a:r>
          </a:p>
          <a:p>
            <a:pPr marL="171450" indent="-171450">
              <a:buFontTx/>
              <a:buChar char="-"/>
            </a:pPr>
            <a:r>
              <a:rPr lang="nl-NL" dirty="0"/>
              <a:t>gebruik de logo’s van de betrokken partijen</a:t>
            </a:r>
          </a:p>
          <a:p>
            <a:pPr marL="171450" indent="-171450">
              <a:buFontTx/>
              <a:buChar char="-"/>
            </a:pPr>
            <a:r>
              <a:rPr lang="nl-NL" dirty="0" err="1"/>
              <a:t>Naw</a:t>
            </a:r>
            <a:r>
              <a:rPr lang="nl-NL" dirty="0"/>
              <a:t> gegevens, </a:t>
            </a:r>
            <a:r>
              <a:rPr lang="nl-NL" dirty="0" err="1"/>
              <a:t>kvk</a:t>
            </a:r>
            <a:r>
              <a:rPr lang="nl-NL" dirty="0"/>
              <a:t>, btw. </a:t>
            </a:r>
            <a:r>
              <a:rPr lang="nl-NL" dirty="0" err="1"/>
              <a:t>Rekeningnr</a:t>
            </a:r>
            <a:r>
              <a:rPr lang="nl-NL" dirty="0"/>
              <a:t>, e-mailadressen van de contactpersonen, telefoonnummer -&gt; je kan ook verwijzen naar een bijlage waarin deze gegevens vermeld staan. (door bijvoorbeeld een sterretje te gebruiken)</a:t>
            </a:r>
          </a:p>
          <a:p>
            <a:pPr marL="171450" indent="-171450">
              <a:buFontTx/>
              <a:buChar char="-"/>
            </a:pPr>
            <a:r>
              <a:rPr lang="nl-NL" dirty="0"/>
              <a:t>stel jullie gezamenlijke doel op</a:t>
            </a:r>
          </a:p>
          <a:p>
            <a:pPr marL="171450" indent="-171450">
              <a:buFontTx/>
              <a:buChar char="-"/>
            </a:pPr>
            <a:r>
              <a:rPr lang="nl-NL" dirty="0"/>
              <a:t>Wat is voor jullie (wij-jij: en de wederpartij belangrijk?)</a:t>
            </a:r>
          </a:p>
          <a:p>
            <a:pPr marL="628650" lvl="1" indent="-171450">
              <a:buFontTx/>
              <a:buChar char="-"/>
            </a:pPr>
            <a:r>
              <a:rPr lang="nl-NL" dirty="0"/>
              <a:t>Zet dat ook op het voorblad.</a:t>
            </a:r>
          </a:p>
          <a:p>
            <a:pPr marL="1085850" lvl="2" indent="-171450">
              <a:buFontTx/>
              <a:buChar char="-"/>
            </a:pPr>
            <a:r>
              <a:rPr lang="nl-NL" dirty="0"/>
              <a:t>Vertrouwelijkheid</a:t>
            </a:r>
          </a:p>
          <a:p>
            <a:pPr marL="1085850" lvl="2" indent="-171450">
              <a:buFontTx/>
              <a:buChar char="-"/>
            </a:pPr>
            <a:r>
              <a:rPr lang="nl-NL" dirty="0" err="1"/>
              <a:t>Omschrijvingdeal</a:t>
            </a:r>
            <a:r>
              <a:rPr lang="nl-NL" dirty="0"/>
              <a:t> (bijvoorbeeld hoeveelheden, x-aantal tafels)</a:t>
            </a:r>
          </a:p>
          <a:p>
            <a:pPr marL="1085850" lvl="2" indent="-171450">
              <a:buFontTx/>
              <a:buChar char="-"/>
            </a:pPr>
            <a:r>
              <a:rPr lang="nl-NL" dirty="0"/>
              <a:t>Levering, wanneer?</a:t>
            </a:r>
          </a:p>
          <a:p>
            <a:pPr marL="1085850" lvl="2" indent="-171450">
              <a:buFontTx/>
              <a:buChar char="-"/>
            </a:pPr>
            <a:r>
              <a:rPr lang="nl-NL" dirty="0"/>
              <a:t>Contactpersonen van beide partijen</a:t>
            </a:r>
          </a:p>
          <a:p>
            <a:pPr marL="1085850" lvl="2" indent="-171450">
              <a:buFontTx/>
              <a:buChar char="-"/>
            </a:pPr>
            <a:r>
              <a:rPr lang="nl-NL" dirty="0"/>
              <a:t>Startdatum (ingangsdatum)-duur (gebruik een tijdbalk)</a:t>
            </a:r>
          </a:p>
          <a:p>
            <a:pPr marL="1085850" lvl="2" indent="-171450">
              <a:buFontTx/>
              <a:buChar char="-"/>
            </a:pPr>
            <a:r>
              <a:rPr lang="nl-NL" dirty="0"/>
              <a:t>Opzegtermijn (meteen ook vermelden op welke wijze, schriftelijk via een e-mail?, naar wie)</a:t>
            </a:r>
          </a:p>
          <a:p>
            <a:pPr marL="1085850" lvl="2" indent="-171450">
              <a:buFontTx/>
              <a:buChar char="-"/>
            </a:pPr>
            <a:r>
              <a:rPr lang="nl-NL" dirty="0"/>
              <a:t>Datum/plaats ondertekening</a:t>
            </a:r>
          </a:p>
          <a:p>
            <a:pPr marL="1085850" lvl="2" indent="-171450">
              <a:buFontTx/>
              <a:buChar char="-"/>
            </a:pPr>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13</a:t>
            </a:fld>
            <a:endParaRPr lang="nl-NL"/>
          </a:p>
        </p:txBody>
      </p:sp>
    </p:spTree>
    <p:extLst>
      <p:ext uri="{BB962C8B-B14F-4D97-AF65-F5344CB8AC3E}">
        <p14:creationId xmlns:p14="http://schemas.microsoft.com/office/powerpoint/2010/main" val="4223200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20 minuten</a:t>
            </a:r>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14</a:t>
            </a:fld>
            <a:endParaRPr lang="nl-NL"/>
          </a:p>
        </p:txBody>
      </p:sp>
    </p:spTree>
    <p:extLst>
      <p:ext uri="{BB962C8B-B14F-4D97-AF65-F5344CB8AC3E}">
        <p14:creationId xmlns:p14="http://schemas.microsoft.com/office/powerpoint/2010/main" val="3186282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AI is als een goede vriend. </a:t>
            </a:r>
            <a:r>
              <a:rPr lang="nl-NL" dirty="0" err="1"/>
              <a:t>ChatGPT</a:t>
            </a:r>
            <a:r>
              <a:rPr lang="nl-NL" dirty="0"/>
              <a:t> staat klaar om je te ondersteunen bij het schrijven van heldere teksten. </a:t>
            </a:r>
          </a:p>
          <a:p>
            <a:endParaRPr lang="nl-NL" dirty="0"/>
          </a:p>
          <a:p>
            <a:r>
              <a:rPr lang="nl-NL" dirty="0"/>
              <a:t>**Prompt voor </a:t>
            </a:r>
            <a:r>
              <a:rPr lang="nl-NL" dirty="0" err="1"/>
              <a:t>ChatGPT</a:t>
            </a:r>
            <a:r>
              <a:rPr lang="nl-NL" dirty="0"/>
              <a:t> om een juridische tekst om te zetten naar begrijpelijke taal:** en voeg daar ook aan toe dat je actief wil formuleren en niet ‘partijen gebruik, maar jij en wij.</a:t>
            </a:r>
          </a:p>
          <a:p>
            <a:endParaRPr lang="nl-NL" dirty="0"/>
          </a:p>
          <a:p>
            <a:r>
              <a:rPr lang="nl-NL" dirty="0"/>
              <a:t>"Vertaal alsjeblieft de volgende juridische passage naar begrijpelijke taal:</a:t>
            </a:r>
          </a:p>
          <a:p>
            <a:r>
              <a:rPr lang="nl-NL" dirty="0"/>
              <a:t>Oorspronkelijke tekst: 'In het geval van een geschil tussen de partijen, zal arbitrage worden ingezet om het geschil te beslechten, overeenkomstig de voorwaarden van de overeenkomst.'</a:t>
            </a:r>
          </a:p>
          <a:p>
            <a:endParaRPr lang="nl-NL" dirty="0"/>
          </a:p>
          <a:p>
            <a:r>
              <a:rPr lang="nl-NL" dirty="0" err="1"/>
              <a:t>ChatGPT</a:t>
            </a:r>
            <a:r>
              <a:rPr lang="nl-NL" dirty="0"/>
              <a:t>-vertaling: 'Als er een conflict ontstaat tussen de betrokken partijen, zullen we een onafhankelijke scheidsrechter inschakelen om het probleem op te lossen, volgens de afspraken in de overeenkomst.'</a:t>
            </a:r>
          </a:p>
          <a:p>
            <a:endParaRPr lang="nl-NL" dirty="0"/>
          </a:p>
          <a:p>
            <a:r>
              <a:rPr lang="nl-NL" dirty="0"/>
              <a:t>Oorspronkelijke tekst: 'De ondergetekende partij van de eerste overeenkomst stemt ermee in dat zij onherroepelijk afstand doet van alle vorderingen en rechten met betrekking tot het betwiste eigendom.'</a:t>
            </a:r>
          </a:p>
          <a:p>
            <a:endParaRPr lang="nl-NL" dirty="0"/>
          </a:p>
          <a:p>
            <a:r>
              <a:rPr lang="nl-NL" dirty="0" err="1"/>
              <a:t>ChatGPT</a:t>
            </a:r>
            <a:r>
              <a:rPr lang="nl-NL" dirty="0"/>
              <a:t>-vertaling: 'De partij die de eerste overeenkomst heeft ondertekend, gaat akkoord met het definitief opgeven van alle aanspraken en rechten met betrekking tot het betwiste eigendom.'"</a:t>
            </a:r>
          </a:p>
          <a:p>
            <a:endParaRPr lang="nl-NL" dirty="0"/>
          </a:p>
          <a:p>
            <a:r>
              <a:rPr lang="nl-NL" dirty="0"/>
              <a:t>Met deze prompt kan </a:t>
            </a:r>
            <a:r>
              <a:rPr lang="nl-NL" dirty="0" err="1"/>
              <a:t>ChatGPT</a:t>
            </a:r>
            <a:r>
              <a:rPr lang="nl-NL" dirty="0"/>
              <a:t> juridische taal omzetten in begrijpbare taal met als voorbeeld enkele voorbeelden van juridische zinnen.</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20</a:t>
            </a:fld>
            <a:endParaRPr lang="nl-NL"/>
          </a:p>
        </p:txBody>
      </p:sp>
    </p:spTree>
    <p:extLst>
      <p:ext uri="{BB962C8B-B14F-4D97-AF65-F5344CB8AC3E}">
        <p14:creationId xmlns:p14="http://schemas.microsoft.com/office/powerpoint/2010/main" val="1978033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Vertrouwelijke informatie blijft altijd vertrouwelijk. We zijn beiden verplicht om alle vertrouwelijke informatie geheim te houden. Als we deze informatie met anderen, zoals adviseurs, willen delen, moeten we ervoor zorgen dat deze personen zich ook committeren aan geheimhouding.</a:t>
            </a:r>
          </a:p>
          <a:p>
            <a:endParaRPr lang="nl-NL" dirty="0"/>
          </a:p>
          <a:p>
            <a:r>
              <a:rPr lang="nl-NL" dirty="0"/>
              <a:t>Maar wat is nu vertrouwelijke informatie?</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21</a:t>
            </a:fld>
            <a:endParaRPr lang="nl-NL"/>
          </a:p>
        </p:txBody>
      </p:sp>
    </p:spTree>
    <p:extLst>
      <p:ext uri="{BB962C8B-B14F-4D97-AF65-F5344CB8AC3E}">
        <p14:creationId xmlns:p14="http://schemas.microsoft.com/office/powerpoint/2010/main" val="2035827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Veel vertrouwelijkheidsclausules leggen niet goed uit wat valt onder vertrouwelijke informatie, voorbeelden helpen de gebruikers om de tekst echt te begrijpen.</a:t>
            </a:r>
          </a:p>
          <a:p>
            <a:endParaRPr lang="nl-NL" dirty="0"/>
          </a:p>
          <a:p>
            <a:r>
              <a:rPr lang="nl-NL" dirty="0"/>
              <a:t>Verstop definities niet in een definitielijst, maar plaats ze in de context! Denk ook hier weer aan ander lettertype, kleur, zwembanen.</a:t>
            </a:r>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22</a:t>
            </a:fld>
            <a:endParaRPr lang="nl-NL"/>
          </a:p>
        </p:txBody>
      </p:sp>
    </p:spTree>
    <p:extLst>
      <p:ext uri="{BB962C8B-B14F-4D97-AF65-F5344CB8AC3E}">
        <p14:creationId xmlns:p14="http://schemas.microsoft.com/office/powerpoint/2010/main" val="720218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Situaties waarin geheimhouding niet vereist is:</a:t>
            </a:r>
          </a:p>
          <a:p>
            <a:endParaRPr lang="nl-NL" dirty="0"/>
          </a:p>
          <a:p>
            <a:r>
              <a:rPr lang="nl-NL" dirty="0"/>
              <a:t>1. Als de informatie al openbaar is, tenzij dit komt door schending van deze overeenkomst.</a:t>
            </a:r>
          </a:p>
          <a:p>
            <a:r>
              <a:rPr lang="nl-NL" dirty="0"/>
              <a:t>2. Als een partij schriftelijke toestemming heeft gegeven voor het delen van hun informatie.</a:t>
            </a:r>
          </a:p>
          <a:p>
            <a:r>
              <a:rPr lang="nl-NL" dirty="0"/>
              <a:t>3. Als openbaarmaking van de informatie vereist is door een toezichthouder of bevolen wordt door een rechter.</a:t>
            </a:r>
          </a:p>
          <a:p>
            <a:endParaRPr lang="nl-NL" dirty="0"/>
          </a:p>
          <a:p>
            <a:r>
              <a:rPr lang="nl-NL" dirty="0"/>
              <a:t>Maak hier een </a:t>
            </a:r>
            <a:r>
              <a:rPr lang="nl-NL" dirty="0" err="1"/>
              <a:t>infographic</a:t>
            </a:r>
            <a:r>
              <a:rPr lang="nl-NL" dirty="0"/>
              <a:t> van! Staat professioneel.</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23</a:t>
            </a:fld>
            <a:endParaRPr lang="nl-NL"/>
          </a:p>
        </p:txBody>
      </p:sp>
    </p:spTree>
    <p:extLst>
      <p:ext uri="{BB962C8B-B14F-4D97-AF65-F5344CB8AC3E}">
        <p14:creationId xmlns:p14="http://schemas.microsoft.com/office/powerpoint/2010/main" val="3376384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wij/we, voor de duidelijkheid gebruik ik hier allebei/beiden/samen</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24</a:t>
            </a:fld>
            <a:endParaRPr lang="nl-NL"/>
          </a:p>
        </p:txBody>
      </p:sp>
    </p:spTree>
    <p:extLst>
      <p:ext uri="{BB962C8B-B14F-4D97-AF65-F5344CB8AC3E}">
        <p14:creationId xmlns:p14="http://schemas.microsoft.com/office/powerpoint/2010/main" val="1166965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3</a:t>
            </a:fld>
            <a:endParaRPr lang="nl-NL"/>
          </a:p>
        </p:txBody>
      </p:sp>
    </p:spTree>
    <p:extLst>
      <p:ext uri="{BB962C8B-B14F-4D97-AF65-F5344CB8AC3E}">
        <p14:creationId xmlns:p14="http://schemas.microsoft.com/office/powerpoint/2010/main" val="337362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Zorg dat de contracten duidelijk, begrijpelijk en bruikbaar zijn. </a:t>
            </a:r>
          </a:p>
          <a:p>
            <a:endParaRPr lang="nl-NL" dirty="0"/>
          </a:p>
          <a:p>
            <a:r>
              <a:rPr lang="nl-NL" dirty="0"/>
              <a:t>Contracten in klare taal worden tot wel 60% sneller ondertekend. </a:t>
            </a:r>
          </a:p>
          <a:p>
            <a:r>
              <a:rPr lang="nl-NL" dirty="0"/>
              <a:t>Investeerders zijn minder bereid om te investeren als de rapportages van de onderneming slecht scoren op leesbaarheid</a:t>
            </a:r>
          </a:p>
          <a:p>
            <a:endParaRPr lang="nl-NL" dirty="0"/>
          </a:p>
          <a:p>
            <a:r>
              <a:rPr lang="nl-NL" dirty="0"/>
              <a:t>En tijd is geld</a:t>
            </a:r>
          </a:p>
          <a:p>
            <a:r>
              <a:rPr lang="nl-NL" dirty="0"/>
              <a:t>Een hogere klanttevredenheid is erg belangrijk</a:t>
            </a:r>
          </a:p>
          <a:p>
            <a:r>
              <a:rPr lang="nl-NL" dirty="0"/>
              <a:t>Relaties blijven</a:t>
            </a:r>
          </a:p>
          <a:p>
            <a:r>
              <a:rPr lang="nl-NL" dirty="0"/>
              <a:t>Het wekt vertrouwen</a:t>
            </a:r>
          </a:p>
          <a:p>
            <a:endParaRPr lang="nl-NL" dirty="0"/>
          </a:p>
          <a:p>
            <a:r>
              <a:rPr lang="nl-NL" dirty="0"/>
              <a:t>Duidelijke contracten duidt op een slimme investering</a:t>
            </a:r>
          </a:p>
          <a:p>
            <a:endParaRPr lang="nl-NL" dirty="0"/>
          </a:p>
          <a:p>
            <a:r>
              <a:rPr lang="nl-NL" dirty="0"/>
              <a:t>Je stelt contracten niet alleen op om risico’s af te dekken, maar ook zodat de lezer weet waar íe aan toe is.</a:t>
            </a:r>
          </a:p>
          <a:p>
            <a:r>
              <a:rPr lang="nl-NL" dirty="0"/>
              <a:t>Over het algemeen vindt iedereen teksten op B1 niveau fijner, dat geldt voor alle achtergronden.</a:t>
            </a:r>
          </a:p>
          <a:p>
            <a:r>
              <a:rPr lang="nl-NL" dirty="0"/>
              <a:t>Eenvoudiger taalgebruik is niet betuttelend: lezers voelen zich geholpen en gezien; en je hoeft ook niet bang te zijn dat er aan de deskundigheid van de auteur getwijfeld wordt. </a:t>
            </a:r>
          </a:p>
          <a:p>
            <a:r>
              <a:rPr lang="nl-NL" dirty="0"/>
              <a:t>Let op: een complexe schrijfstijl komt juist minder intelligent over.</a:t>
            </a:r>
          </a:p>
          <a:p>
            <a:endParaRPr lang="nl-NL" dirty="0"/>
          </a:p>
          <a:p>
            <a:r>
              <a:rPr lang="nl-NL" dirty="0"/>
              <a:t>Denk wel wanneer het om lade documenten gaat, tussen experts die een branche taal spreken, zou ik de taal laten staan </a:t>
            </a:r>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4</a:t>
            </a:fld>
            <a:endParaRPr lang="nl-NL"/>
          </a:p>
        </p:txBody>
      </p:sp>
    </p:spTree>
    <p:extLst>
      <p:ext uri="{BB962C8B-B14F-4D97-AF65-F5344CB8AC3E}">
        <p14:creationId xmlns:p14="http://schemas.microsoft.com/office/powerpoint/2010/main" val="165341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Beginnen met Samenwerkingsovereenkomst, ik laat jullie een tool ervaren die snel en goed werkt in samenwerkingen, vervolgens benoem ik een aantal handige aspecten om in de samenwerkingsovereenkomst te beschrijven, en om te verduidelijken dat het jullie overeenkomst is, jullie hebben alle ruimte om deze vorm te geven.</a:t>
            </a:r>
          </a:p>
          <a:p>
            <a:r>
              <a:rPr lang="nl-NL" dirty="0"/>
              <a:t>Na 8 vlakken te hebben ingevuld, prioritering maken van de top 3. </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5</a:t>
            </a:fld>
            <a:endParaRPr lang="nl-NL"/>
          </a:p>
        </p:txBody>
      </p:sp>
    </p:spTree>
    <p:extLst>
      <p:ext uri="{BB962C8B-B14F-4D97-AF65-F5344CB8AC3E}">
        <p14:creationId xmlns:p14="http://schemas.microsoft.com/office/powerpoint/2010/main" val="3142097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Kijk wat je ermee doet, ik geef deze slides als praktijktip, aangezien deze in de formats vaak vergeten worden. Nb zie het als hulpmiddelen.</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7</a:t>
            </a:fld>
            <a:endParaRPr lang="nl-NL"/>
          </a:p>
        </p:txBody>
      </p:sp>
    </p:spTree>
    <p:extLst>
      <p:ext uri="{BB962C8B-B14F-4D97-AF65-F5344CB8AC3E}">
        <p14:creationId xmlns:p14="http://schemas.microsoft.com/office/powerpoint/2010/main" val="1739787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Zorg dat de contracten duidelijk, begrijpelijk en bruikbaar zijn. </a:t>
            </a:r>
          </a:p>
          <a:p>
            <a:endParaRPr lang="nl-NL" dirty="0"/>
          </a:p>
          <a:p>
            <a:r>
              <a:rPr lang="nl-NL" dirty="0"/>
              <a:t>Contracten in klare taal worden tot wel 60% sneller ondertekend. </a:t>
            </a:r>
          </a:p>
          <a:p>
            <a:r>
              <a:rPr lang="nl-NL" dirty="0"/>
              <a:t>Investeerders zijn minder bereid om te investeren als de rapportages van de onderneming slecht scoren op leesbaarheid</a:t>
            </a:r>
          </a:p>
          <a:p>
            <a:endParaRPr lang="nl-NL" dirty="0"/>
          </a:p>
          <a:p>
            <a:r>
              <a:rPr lang="nl-NL" dirty="0"/>
              <a:t>En tijd is geld</a:t>
            </a:r>
          </a:p>
          <a:p>
            <a:r>
              <a:rPr lang="nl-NL" dirty="0"/>
              <a:t>Een hogere klanttevredenheid is erg belangrijk</a:t>
            </a:r>
          </a:p>
          <a:p>
            <a:r>
              <a:rPr lang="nl-NL" dirty="0"/>
              <a:t>Relaties blijven</a:t>
            </a:r>
          </a:p>
          <a:p>
            <a:r>
              <a:rPr lang="nl-NL" dirty="0"/>
              <a:t>Het wekt vertrouwen</a:t>
            </a:r>
          </a:p>
          <a:p>
            <a:endParaRPr lang="nl-NL" dirty="0"/>
          </a:p>
          <a:p>
            <a:r>
              <a:rPr lang="nl-NL" dirty="0"/>
              <a:t>Duidelijke contracten duidt op een slimme investering</a:t>
            </a:r>
          </a:p>
          <a:p>
            <a:endParaRPr lang="nl-NL" dirty="0"/>
          </a:p>
          <a:p>
            <a:r>
              <a:rPr lang="nl-NL" dirty="0"/>
              <a:t>Je stelt contracten niet alleen op om risico’s af te dekken, maar ook zodat de lezer weet waar íe aan toe is.</a:t>
            </a:r>
          </a:p>
          <a:p>
            <a:r>
              <a:rPr lang="nl-NL" dirty="0"/>
              <a:t>Over het algemeen vindt iedereen teksten op B1 niveau fijner, dat geldt voor alle achtergronden.</a:t>
            </a:r>
          </a:p>
          <a:p>
            <a:r>
              <a:rPr lang="nl-NL" dirty="0"/>
              <a:t>Eenvoudiger taalgebruik is niet betuttelend: lezers voelen zich geholpen en gezien; en je hoeft ook niet bang te zijn dat er aan de deskundigheid van de auteur getwijfeld wordt. </a:t>
            </a:r>
          </a:p>
          <a:p>
            <a:r>
              <a:rPr lang="nl-NL" dirty="0"/>
              <a:t>Let op: een complexe schrijfstijl komt juist minder intelligent over.</a:t>
            </a:r>
          </a:p>
          <a:p>
            <a:endParaRPr lang="nl-NL" dirty="0"/>
          </a:p>
          <a:p>
            <a:r>
              <a:rPr lang="nl-NL" dirty="0"/>
              <a:t>Denk wel wanneer het om lade documenten gaat, tussen experts die een branche taal spreken, zou ik de taal laten staan </a:t>
            </a:r>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8</a:t>
            </a:fld>
            <a:endParaRPr lang="nl-NL"/>
          </a:p>
        </p:txBody>
      </p:sp>
    </p:spTree>
    <p:extLst>
      <p:ext uri="{BB962C8B-B14F-4D97-AF65-F5344CB8AC3E}">
        <p14:creationId xmlns:p14="http://schemas.microsoft.com/office/powerpoint/2010/main" val="1058931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Vage taal kan soms een doel dienen, kijk maar naar de politiek, Rutte is niet altijd even concreet: er kan sprake zijn van verbreding van feitelijkheden</a:t>
            </a:r>
          </a:p>
          <a:p>
            <a:endParaRPr lang="nl-NL" dirty="0"/>
          </a:p>
          <a:p>
            <a:r>
              <a:rPr lang="nl-NL" dirty="0"/>
              <a:t>In een contract is geen ruimte voor vage taal.</a:t>
            </a:r>
          </a:p>
          <a:p>
            <a:r>
              <a:rPr lang="nl-NL" dirty="0"/>
              <a:t>Een contract is het sluitstuk van onderhandelingen waarin alle afspraken glashelder moeten zijn. Om partijen een duidelijk kader te geven en conflict te voorkomen.</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In een contract mag geen ruimte zijn voor onduidelijkheid. Het contract vormt het eindresultaat van onderhandelingen en alle afspraken moeten kristalhelder zijn. Dit is essentieel om beide partijen een helder kader te bieden en om conflicten te vermijden.</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9</a:t>
            </a:fld>
            <a:endParaRPr lang="nl-NL"/>
          </a:p>
        </p:txBody>
      </p:sp>
    </p:spTree>
    <p:extLst>
      <p:ext uri="{BB962C8B-B14F-4D97-AF65-F5344CB8AC3E}">
        <p14:creationId xmlns:p14="http://schemas.microsoft.com/office/powerpoint/2010/main" val="2792630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Natuurlijk, laten we dit eenvoudig uitleggen:</a:t>
            </a:r>
          </a:p>
          <a:p>
            <a:endParaRPr lang="nl-NL" dirty="0"/>
          </a:p>
          <a:p>
            <a:pPr marL="228600" indent="-228600">
              <a:buAutoNum type="arabicPeriod"/>
            </a:pPr>
            <a:r>
              <a:rPr lang="nl-NL" dirty="0"/>
              <a:t>Stel je voor dat je een contract hebt, maar je begrijpt niet echt wat erin staat. Dat kan problemen veroorzaken, toch?</a:t>
            </a:r>
          </a:p>
          <a:p>
            <a:pPr marL="457200" lvl="1" indent="0">
              <a:buNone/>
            </a:pPr>
            <a:r>
              <a:rPr lang="nl-NL" dirty="0"/>
              <a:t>Het is lastig wanneer je niet weet wat er in het contract staat en/of je het niet begrijpt</a:t>
            </a:r>
          </a:p>
          <a:p>
            <a:r>
              <a:rPr lang="nl-NL" dirty="0"/>
              <a:t>2. Of misschien denk jij en de andere persoon dat het contract verschillende dingen zegt. Dat kan verwarrend zijn.</a:t>
            </a:r>
          </a:p>
          <a:p>
            <a:r>
              <a:rPr lang="nl-NL" dirty="0"/>
              <a:t>	of wanneer beide partijen vinden dat er iets anders staat</a:t>
            </a:r>
          </a:p>
          <a:p>
            <a:r>
              <a:rPr lang="nl-NL" dirty="0"/>
              <a:t>3. Als er verwarring is, kan dat leiden tot ruzies, en ruzies kosten meestal geld.</a:t>
            </a:r>
          </a:p>
          <a:p>
            <a:r>
              <a:rPr lang="nl-NL" dirty="0"/>
              <a:t>	onduidelijkheid is een recept voor conflict en conflict is duur.</a:t>
            </a:r>
          </a:p>
          <a:p>
            <a:endParaRPr lang="nl-NL" dirty="0"/>
          </a:p>
          <a:p>
            <a:r>
              <a:rPr lang="nl-NL" dirty="0"/>
              <a:t>Dus, het is belangrijk om ervoor te zorgen dat je begrijpt wat er in een contract staat om problemen en kosten te voorkomen.</a:t>
            </a:r>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10</a:t>
            </a:fld>
            <a:endParaRPr lang="nl-NL"/>
          </a:p>
        </p:txBody>
      </p:sp>
    </p:spTree>
    <p:extLst>
      <p:ext uri="{BB962C8B-B14F-4D97-AF65-F5344CB8AC3E}">
        <p14:creationId xmlns:p14="http://schemas.microsoft.com/office/powerpoint/2010/main" val="3195858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74151"/>
                </a:solidFill>
                <a:effectLst/>
                <a:latin typeface="Söhne"/>
              </a:rPr>
              <a:t>Helemaal juist! Juridische termen kunnen verwarrend zijn als niet alle betrokken partijen hun betekenis begrijpen. Daarom is het van groot belang om deze termen grondig uit te leggen en te verduidelijken, zodat alle partijen een gemeenschappelijk begrip hebben van de gebruikte taal in het contract. Duidelijke communicatie en begrip zijn essentieel om mogelijke verwarring en geschillen te voorkomen.</a:t>
            </a:r>
            <a:endParaRPr lang="nl-NL" dirty="0"/>
          </a:p>
        </p:txBody>
      </p:sp>
      <p:sp>
        <p:nvSpPr>
          <p:cNvPr id="4" name="Tijdelijke aanduiding voor dianummer 3"/>
          <p:cNvSpPr>
            <a:spLocks noGrp="1"/>
          </p:cNvSpPr>
          <p:nvPr>
            <p:ph type="sldNum" sz="quarter" idx="5"/>
          </p:nvPr>
        </p:nvSpPr>
        <p:spPr/>
        <p:txBody>
          <a:bodyPr/>
          <a:lstStyle/>
          <a:p>
            <a:fld id="{5296D01D-528B-43DD-87B5-69AA4D63FBCB}" type="slidenum">
              <a:rPr lang="nl-NL" smtClean="0"/>
              <a:t>11</a:t>
            </a:fld>
            <a:endParaRPr lang="nl-NL"/>
          </a:p>
        </p:txBody>
      </p:sp>
    </p:spTree>
    <p:extLst>
      <p:ext uri="{BB962C8B-B14F-4D97-AF65-F5344CB8AC3E}">
        <p14:creationId xmlns:p14="http://schemas.microsoft.com/office/powerpoint/2010/main" val="102645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61ADBC-6BCE-7AB9-E58A-2453EBFFA7D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80A4CFE-A0AE-A137-9217-0E64B470D5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1525B3D-15CD-F485-9AC6-FB0D1D4F4B00}"/>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5" name="Tijdelijke aanduiding voor voettekst 4">
            <a:extLst>
              <a:ext uri="{FF2B5EF4-FFF2-40B4-BE49-F238E27FC236}">
                <a16:creationId xmlns:a16="http://schemas.microsoft.com/office/drawing/2014/main" id="{96988BDE-5AD3-EE0B-44B8-4FC86773CE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E6E4100-8759-739F-D6D7-D115C8B7E175}"/>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94152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A52455-E457-3E54-9F33-DCC3D215AA0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8D2A8D8-1D73-8F72-52A9-CE04EE81F1E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75461E-0F6D-3CC9-F33B-2A4285A99694}"/>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5" name="Tijdelijke aanduiding voor voettekst 4">
            <a:extLst>
              <a:ext uri="{FF2B5EF4-FFF2-40B4-BE49-F238E27FC236}">
                <a16:creationId xmlns:a16="http://schemas.microsoft.com/office/drawing/2014/main" id="{B746BF98-8FE7-DEF5-F9F4-A523D70ED1D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D092D32-C357-483E-C695-ACB89E42FAE4}"/>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216477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1A9A278-934A-939A-8F35-BD77CDC5788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A575162-D72E-3A0A-C3E7-3EA2382B213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44B2A1-5A84-EC02-F3B8-A2F89D1C8DA5}"/>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5" name="Tijdelijke aanduiding voor voettekst 4">
            <a:extLst>
              <a:ext uri="{FF2B5EF4-FFF2-40B4-BE49-F238E27FC236}">
                <a16:creationId xmlns:a16="http://schemas.microsoft.com/office/drawing/2014/main" id="{8FE61EA4-8FF7-2827-5AE3-D44CFCF34E7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3CAD3B-9EAD-5098-1459-E3ACBA2193DE}"/>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289544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5EA57B-B823-4522-9395-13D4A105ED9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5103C5A-12DD-1AB0-49CB-CBD6291E83B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7D50CC8-460E-D972-5C7B-FE0A4E3104CA}"/>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5" name="Tijdelijke aanduiding voor voettekst 4">
            <a:extLst>
              <a:ext uri="{FF2B5EF4-FFF2-40B4-BE49-F238E27FC236}">
                <a16:creationId xmlns:a16="http://schemas.microsoft.com/office/drawing/2014/main" id="{51189D9C-FF76-1B23-32CE-FB831B9B1CB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DFE2EE9-C2FD-EEA5-713A-4D4ED7074A8A}"/>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129937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B9390B-D0E9-6422-EC75-DF5116E0742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B163C05-2770-1245-4C3E-897E5D185F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7F31204-EAC2-4825-4A78-B3465034529B}"/>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5" name="Tijdelijke aanduiding voor voettekst 4">
            <a:extLst>
              <a:ext uri="{FF2B5EF4-FFF2-40B4-BE49-F238E27FC236}">
                <a16:creationId xmlns:a16="http://schemas.microsoft.com/office/drawing/2014/main" id="{091BB33F-3436-0F19-4408-7D70689EE8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6B9AC69-C661-7966-BE37-740033932927}"/>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78279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1F688E-1CFB-1F1B-C3C4-DA1E14DA59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4603667-A481-1C5C-57CD-48B73B3FD81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2CE1B26-729E-C749-27FC-0C974CAB249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359AAD-21FF-154F-19D8-858BA3FF5834}"/>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6" name="Tijdelijke aanduiding voor voettekst 5">
            <a:extLst>
              <a:ext uri="{FF2B5EF4-FFF2-40B4-BE49-F238E27FC236}">
                <a16:creationId xmlns:a16="http://schemas.microsoft.com/office/drawing/2014/main" id="{31948322-40B2-89EE-5652-4A7F8BE7CBD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B3A5BAE-6D62-68F9-6A9B-B2846E756DAD}"/>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364263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DED88-4AF0-D9FD-683B-33AD42291F3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9F56E64-49E5-CC17-37C1-5F9265B2D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129C3AA-2194-6523-7F15-5C2B3726562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FF1D707-8BD9-E3C5-6BDF-BA3DB9B757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456C86D-238E-CD94-B7AE-8445E967361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D6C2CF2-B48F-4FBA-3D0A-6FCC6F0FE012}"/>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8" name="Tijdelijke aanduiding voor voettekst 7">
            <a:extLst>
              <a:ext uri="{FF2B5EF4-FFF2-40B4-BE49-F238E27FC236}">
                <a16:creationId xmlns:a16="http://schemas.microsoft.com/office/drawing/2014/main" id="{45C56DD9-ACDA-D3C0-A946-536B4605B0F9}"/>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CAB3C06-B61C-4AE3-80B0-10451331A6A6}"/>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139245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1B836-D831-3DD1-9A1F-EA97107C037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4CCADAD-C9DB-1E86-9B9E-7B4984BDA63F}"/>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4" name="Tijdelijke aanduiding voor voettekst 3">
            <a:extLst>
              <a:ext uri="{FF2B5EF4-FFF2-40B4-BE49-F238E27FC236}">
                <a16:creationId xmlns:a16="http://schemas.microsoft.com/office/drawing/2014/main" id="{C2B28B13-086A-4C8B-BF3F-08969A7642C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0A65D73-5F98-31FA-35D0-A6DB2977D9C9}"/>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328995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8BE4667-B231-8534-4A60-025D5A46B26F}"/>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3" name="Tijdelijke aanduiding voor voettekst 2">
            <a:extLst>
              <a:ext uri="{FF2B5EF4-FFF2-40B4-BE49-F238E27FC236}">
                <a16:creationId xmlns:a16="http://schemas.microsoft.com/office/drawing/2014/main" id="{FAC5ECFB-B28A-A86D-A422-8A4A19DB2E0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190E768-3DFB-04EA-28AE-427F17222F2E}"/>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201761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A175BB-CA15-6960-DB6E-5989912CAC1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B7C747E-DA5A-09D5-98CC-A900800B50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9F77859-BFB5-B86B-DFEB-E76139639B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3966BDC-80EB-E5A1-946C-49EFF1EACD72}"/>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6" name="Tijdelijke aanduiding voor voettekst 5">
            <a:extLst>
              <a:ext uri="{FF2B5EF4-FFF2-40B4-BE49-F238E27FC236}">
                <a16:creationId xmlns:a16="http://schemas.microsoft.com/office/drawing/2014/main" id="{103E62F5-6DF1-D684-5653-CC32FA24973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0D582C-B3EB-CC56-0601-4081AD765211}"/>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92309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12568-FE1F-4E4D-333D-F43CB7031FB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0B08191-E511-B062-7CAE-E32D3E76F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20F3B81-22F8-76F4-2D93-527B9CAA9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34C2DD3-3773-5021-8435-11021285E3B7}"/>
              </a:ext>
            </a:extLst>
          </p:cNvPr>
          <p:cNvSpPr>
            <a:spLocks noGrp="1"/>
          </p:cNvSpPr>
          <p:nvPr>
            <p:ph type="dt" sz="half" idx="10"/>
          </p:nvPr>
        </p:nvSpPr>
        <p:spPr/>
        <p:txBody>
          <a:bodyPr/>
          <a:lstStyle/>
          <a:p>
            <a:fld id="{344ACFCC-30E3-4F01-A65F-39BF38382A4A}" type="datetimeFigureOut">
              <a:rPr lang="nl-NL" smtClean="0"/>
              <a:t>1-11-2023</a:t>
            </a:fld>
            <a:endParaRPr lang="nl-NL"/>
          </a:p>
        </p:txBody>
      </p:sp>
      <p:sp>
        <p:nvSpPr>
          <p:cNvPr id="6" name="Tijdelijke aanduiding voor voettekst 5">
            <a:extLst>
              <a:ext uri="{FF2B5EF4-FFF2-40B4-BE49-F238E27FC236}">
                <a16:creationId xmlns:a16="http://schemas.microsoft.com/office/drawing/2014/main" id="{949EF433-0954-1F0E-D2B5-63BE9CE4FF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51D99F-4B76-4B71-813D-55737D8281F0}"/>
              </a:ext>
            </a:extLst>
          </p:cNvPr>
          <p:cNvSpPr>
            <a:spLocks noGrp="1"/>
          </p:cNvSpPr>
          <p:nvPr>
            <p:ph type="sldNum" sz="quarter" idx="12"/>
          </p:nvPr>
        </p:nvSpPr>
        <p:spPr/>
        <p:txBody>
          <a:bodyPr/>
          <a:lstStyle/>
          <a:p>
            <a:fld id="{CED7843A-29E8-4314-8358-034C36694F22}" type="slidenum">
              <a:rPr lang="nl-NL" smtClean="0"/>
              <a:t>‹nr.›</a:t>
            </a:fld>
            <a:endParaRPr lang="nl-NL"/>
          </a:p>
        </p:txBody>
      </p:sp>
    </p:spTree>
    <p:extLst>
      <p:ext uri="{BB962C8B-B14F-4D97-AF65-F5344CB8AC3E}">
        <p14:creationId xmlns:p14="http://schemas.microsoft.com/office/powerpoint/2010/main" val="423687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8A54BF4-BF92-DC10-EFE3-E933FAB80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2B6246B-52CA-3609-425D-D29CB235C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880B062-ECC4-3500-89AA-37A6C768F6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ACFCC-30E3-4F01-A65F-39BF38382A4A}" type="datetimeFigureOut">
              <a:rPr lang="nl-NL" smtClean="0"/>
              <a:t>1-11-2023</a:t>
            </a:fld>
            <a:endParaRPr lang="nl-NL"/>
          </a:p>
        </p:txBody>
      </p:sp>
      <p:sp>
        <p:nvSpPr>
          <p:cNvPr id="5" name="Tijdelijke aanduiding voor voettekst 4">
            <a:extLst>
              <a:ext uri="{FF2B5EF4-FFF2-40B4-BE49-F238E27FC236}">
                <a16:creationId xmlns:a16="http://schemas.microsoft.com/office/drawing/2014/main" id="{25A7E57F-D867-FE24-2AA5-6A2AD48FFD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D46EF60-CBEC-3F32-784C-AD4A36EC87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7843A-29E8-4314-8358-034C36694F22}" type="slidenum">
              <a:rPr lang="nl-NL" smtClean="0"/>
              <a:t>‹nr.›</a:t>
            </a:fld>
            <a:endParaRPr lang="nl-NL"/>
          </a:p>
        </p:txBody>
      </p:sp>
    </p:spTree>
    <p:extLst>
      <p:ext uri="{BB962C8B-B14F-4D97-AF65-F5344CB8AC3E}">
        <p14:creationId xmlns:p14="http://schemas.microsoft.com/office/powerpoint/2010/main" val="3478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265C31-8E99-E89F-E57A-D34569671C88}"/>
              </a:ext>
            </a:extLst>
          </p:cNvPr>
          <p:cNvSpPr>
            <a:spLocks noGrp="1"/>
          </p:cNvSpPr>
          <p:nvPr>
            <p:ph type="title"/>
          </p:nvPr>
        </p:nvSpPr>
        <p:spPr/>
        <p:txBody>
          <a:bodyPr/>
          <a:lstStyle/>
          <a:p>
            <a:endParaRPr lang="nl-NL"/>
          </a:p>
        </p:txBody>
      </p:sp>
      <p:pic>
        <p:nvPicPr>
          <p:cNvPr id="2050" name="Picture 2">
            <a:extLst>
              <a:ext uri="{FF2B5EF4-FFF2-40B4-BE49-F238E27FC236}">
                <a16:creationId xmlns:a16="http://schemas.microsoft.com/office/drawing/2014/main" id="{C4C9AC1F-97D3-4B21-B12F-279F35CAFC6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898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6556D0-9A59-53EB-6356-535A3B1930BD}"/>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D46CB9D4-37AC-A67F-C4FA-354CCC705B79}"/>
              </a:ext>
            </a:extLst>
          </p:cNvPr>
          <p:cNvSpPr>
            <a:spLocks noGrp="1"/>
          </p:cNvSpPr>
          <p:nvPr>
            <p:ph idx="1"/>
          </p:nvPr>
        </p:nvSpPr>
        <p:spPr>
          <a:xfrm>
            <a:off x="838200" y="783771"/>
            <a:ext cx="10515600" cy="5709104"/>
          </a:xfrm>
        </p:spPr>
        <p:txBody>
          <a:bodyPr>
            <a:noAutofit/>
          </a:bodyPr>
          <a:lstStyle/>
          <a:p>
            <a:pPr marL="0" indent="0">
              <a:buNone/>
            </a:pPr>
            <a:r>
              <a:rPr lang="nl-NL" sz="2000" dirty="0">
                <a:latin typeface="EasyReadingPRO" panose="02000506040000020003" pitchFamily="2" charset="0"/>
              </a:rPr>
              <a:t>Verplichtingen dienen strikt te worden nageleefd:</a:t>
            </a:r>
          </a:p>
          <a:p>
            <a:endParaRPr lang="nl-NL" sz="2000" dirty="0">
              <a:latin typeface="EasyReadingPRO" panose="02000506040000020003" pitchFamily="2" charset="0"/>
            </a:endParaRPr>
          </a:p>
          <a:p>
            <a:r>
              <a:rPr lang="nl-NL" sz="2000" dirty="0">
                <a:latin typeface="EasyReadingPRO" panose="02000506040000020003" pitchFamily="2" charset="0"/>
              </a:rPr>
              <a:t>1. Het ontbreken van begrip over de contractuele bepalingen kan leiden tot aanzienlijke problemen. Bijvoorbeeld, als een huurder niet op de hoogte is van de clausules in zijn huurovereenkomst, kan dit leiden tot financiële verplichtingen die hij niet verwachtte.</a:t>
            </a:r>
          </a:p>
          <a:p>
            <a:r>
              <a:rPr lang="nl-NL" sz="2000" dirty="0">
                <a:latin typeface="EasyReadingPRO" panose="02000506040000020003" pitchFamily="2" charset="0"/>
              </a:rPr>
              <a:t>2. Interpretatieverschillen tussen beide partijen over de inhoud van een overeenkomst kunnen kostbare conflicten veroorzaken. Bijvoorbeeld, wanneer een leverancier en een koper een andere mening hebben over de leveringsvoorwaarden, kan dit leiden tot vertragingen en extra kosten.</a:t>
            </a:r>
          </a:p>
          <a:p>
            <a:r>
              <a:rPr lang="nl-NL" sz="2000" dirty="0">
                <a:latin typeface="EasyReadingPRO" panose="02000506040000020003" pitchFamily="2" charset="0"/>
              </a:rPr>
              <a:t>3. Onvoldoende helderheid in contracten creëert een vruchtbare voedingsbodem voor geschillen, en juridische geschillen zijn doorgaans kostbaar. Een eenvoudige misverstand kan uitmonden in gerechtelijke procedures, wat zowel tijdrovend als duur is.</a:t>
            </a:r>
          </a:p>
          <a:p>
            <a:pPr marL="0" indent="0">
              <a:buNone/>
            </a:pPr>
            <a:r>
              <a:rPr lang="nl-NL" sz="2000" dirty="0">
                <a:latin typeface="EasyReadingPRO" panose="02000506040000020003" pitchFamily="2" charset="0"/>
              </a:rPr>
              <a:t>	Kortom, het naleven van overeenkomsten is van essentieel belang om 	geschillen te voorkomen en om zekerheid en stabiliteit in zakelijke 	transacties te waarborgen.</a:t>
            </a:r>
          </a:p>
        </p:txBody>
      </p:sp>
      <p:pic>
        <p:nvPicPr>
          <p:cNvPr id="4" name="Picture 2">
            <a:extLst>
              <a:ext uri="{FF2B5EF4-FFF2-40B4-BE49-F238E27FC236}">
                <a16:creationId xmlns:a16="http://schemas.microsoft.com/office/drawing/2014/main" id="{4E16C913-C12F-DDF3-DBD7-FDF9B3A0C2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350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ADC88E-6424-D5CD-F9E3-DDDA21624879}"/>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4AF25691-34C6-8BA6-D68A-D32586C1527E}"/>
              </a:ext>
            </a:extLst>
          </p:cNvPr>
          <p:cNvSpPr>
            <a:spLocks noGrp="1"/>
          </p:cNvSpPr>
          <p:nvPr>
            <p:ph idx="1"/>
          </p:nvPr>
        </p:nvSpPr>
        <p:spPr/>
        <p:txBody>
          <a:bodyPr/>
          <a:lstStyle/>
          <a:p>
            <a:r>
              <a:rPr lang="nl-NL" dirty="0">
                <a:latin typeface="EasyReadingPRO" panose="02000506040000020003" pitchFamily="2" charset="0"/>
              </a:rPr>
              <a:t>Juridische termen</a:t>
            </a:r>
          </a:p>
        </p:txBody>
      </p:sp>
      <p:pic>
        <p:nvPicPr>
          <p:cNvPr id="4" name="Picture 2">
            <a:extLst>
              <a:ext uri="{FF2B5EF4-FFF2-40B4-BE49-F238E27FC236}">
                <a16:creationId xmlns:a16="http://schemas.microsoft.com/office/drawing/2014/main" id="{6DD2B590-CF23-1FE5-D6D9-BA7C82A6E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31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84283-E471-FB19-FDE5-1B50EB473462}"/>
              </a:ext>
            </a:extLst>
          </p:cNvPr>
          <p:cNvSpPr>
            <a:spLocks noGrp="1"/>
          </p:cNvSpPr>
          <p:nvPr>
            <p:ph type="title"/>
          </p:nvPr>
        </p:nvSpPr>
        <p:spPr>
          <a:xfrm>
            <a:off x="838200" y="283482"/>
            <a:ext cx="10515600" cy="1675947"/>
          </a:xfrm>
        </p:spPr>
        <p:txBody>
          <a:bodyPr/>
          <a:lstStyle/>
          <a:p>
            <a:r>
              <a:rPr lang="nl-NL" dirty="0">
                <a:latin typeface="EasyReadingPRO" panose="02000506040000020003" pitchFamily="2" charset="0"/>
              </a:rPr>
              <a:t>Opdracht 1 Heldere communicatie</a:t>
            </a:r>
            <a:br>
              <a:rPr lang="nl-NL" dirty="0">
                <a:latin typeface="EasyReadingPRO" panose="02000506040000020003" pitchFamily="2" charset="0"/>
              </a:rPr>
            </a:br>
            <a:r>
              <a:rPr lang="nl-NL" sz="3200" dirty="0">
                <a:latin typeface="EasyReadingPRO" panose="02000506040000020003" pitchFamily="2" charset="0"/>
              </a:rPr>
              <a:t>inleiding</a:t>
            </a:r>
          </a:p>
        </p:txBody>
      </p:sp>
      <p:sp>
        <p:nvSpPr>
          <p:cNvPr id="3" name="Tijdelijke aanduiding voor inhoud 2">
            <a:extLst>
              <a:ext uri="{FF2B5EF4-FFF2-40B4-BE49-F238E27FC236}">
                <a16:creationId xmlns:a16="http://schemas.microsoft.com/office/drawing/2014/main" id="{D1091A93-2AE9-5555-8D21-4FBAAD46DBAA}"/>
              </a:ext>
            </a:extLst>
          </p:cNvPr>
          <p:cNvSpPr>
            <a:spLocks noGrp="1"/>
          </p:cNvSpPr>
          <p:nvPr>
            <p:ph idx="1"/>
          </p:nvPr>
        </p:nvSpPr>
        <p:spPr/>
        <p:txBody>
          <a:bodyPr>
            <a:normAutofit/>
          </a:bodyPr>
          <a:lstStyle/>
          <a:p>
            <a:r>
              <a:rPr lang="nl-NL" dirty="0">
                <a:latin typeface="EasyReadingPRO" panose="02000506040000020003" pitchFamily="2" charset="0"/>
              </a:rPr>
              <a:t>Check je contract:</a:t>
            </a:r>
          </a:p>
          <a:p>
            <a:pPr lvl="1"/>
            <a:r>
              <a:rPr lang="nl-NL" sz="2800" dirty="0">
                <a:latin typeface="EasyReadingPRO" panose="02000506040000020003" pitchFamily="2" charset="0"/>
              </a:rPr>
              <a:t>Voorblad</a:t>
            </a:r>
          </a:p>
          <a:p>
            <a:pPr lvl="1"/>
            <a:r>
              <a:rPr lang="nl-NL" sz="2800" dirty="0">
                <a:latin typeface="EasyReadingPRO" panose="02000506040000020003" pitchFamily="2" charset="0"/>
              </a:rPr>
              <a:t>Jij/wij</a:t>
            </a:r>
          </a:p>
          <a:p>
            <a:pPr lvl="1"/>
            <a:r>
              <a:rPr lang="nl-NL" sz="2800" dirty="0">
                <a:latin typeface="EasyReadingPRO" panose="02000506040000020003" pitchFamily="2" charset="0"/>
              </a:rPr>
              <a:t>Structuur</a:t>
            </a:r>
          </a:p>
          <a:p>
            <a:pPr lvl="1"/>
            <a:r>
              <a:rPr lang="nl-NL" sz="2800" dirty="0">
                <a:latin typeface="EasyReadingPRO" panose="02000506040000020003" pitchFamily="2" charset="0"/>
              </a:rPr>
              <a:t>Geen lange zinnen</a:t>
            </a:r>
          </a:p>
          <a:p>
            <a:pPr lvl="1"/>
            <a:r>
              <a:rPr lang="nl-NL" sz="2800" dirty="0">
                <a:latin typeface="EasyReadingPRO" panose="02000506040000020003" pitchFamily="2" charset="0"/>
              </a:rPr>
              <a:t>Houd het eenvoudig</a:t>
            </a:r>
          </a:p>
          <a:p>
            <a:pPr lvl="1"/>
            <a:r>
              <a:rPr lang="nl-NL" sz="2800" dirty="0">
                <a:latin typeface="EasyReadingPRO" panose="02000506040000020003" pitchFamily="2" charset="0"/>
              </a:rPr>
              <a:t>Kort, kort, kort</a:t>
            </a:r>
          </a:p>
          <a:p>
            <a:pPr lvl="1"/>
            <a:r>
              <a:rPr lang="nl-NL" sz="2800" dirty="0">
                <a:latin typeface="EasyReadingPRO" panose="02000506040000020003" pitchFamily="2" charset="0"/>
              </a:rPr>
              <a:t>AI</a:t>
            </a:r>
          </a:p>
        </p:txBody>
      </p:sp>
      <p:pic>
        <p:nvPicPr>
          <p:cNvPr id="4" name="Picture 2">
            <a:extLst>
              <a:ext uri="{FF2B5EF4-FFF2-40B4-BE49-F238E27FC236}">
                <a16:creationId xmlns:a16="http://schemas.microsoft.com/office/drawing/2014/main" id="{85B220AE-979C-B1F5-3182-C27189C803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404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69882-288E-6EA8-3C99-343FC7FB4734}"/>
              </a:ext>
            </a:extLst>
          </p:cNvPr>
          <p:cNvSpPr>
            <a:spLocks noGrp="1"/>
          </p:cNvSpPr>
          <p:nvPr>
            <p:ph type="title"/>
          </p:nvPr>
        </p:nvSpPr>
        <p:spPr/>
        <p:txBody>
          <a:bodyPr/>
          <a:lstStyle/>
          <a:p>
            <a:r>
              <a:rPr lang="nl-NL" dirty="0">
                <a:latin typeface="EasyReadingPRO" panose="02000506040000020003" pitchFamily="2" charset="0"/>
              </a:rPr>
              <a:t>Partijen</a:t>
            </a:r>
          </a:p>
        </p:txBody>
      </p:sp>
      <p:sp>
        <p:nvSpPr>
          <p:cNvPr id="3" name="Tijdelijke aanduiding voor inhoud 2">
            <a:extLst>
              <a:ext uri="{FF2B5EF4-FFF2-40B4-BE49-F238E27FC236}">
                <a16:creationId xmlns:a16="http://schemas.microsoft.com/office/drawing/2014/main" id="{22655662-09DA-4066-9B8E-ACBD5142465D}"/>
              </a:ext>
            </a:extLst>
          </p:cNvPr>
          <p:cNvSpPr>
            <a:spLocks noGrp="1"/>
          </p:cNvSpPr>
          <p:nvPr>
            <p:ph idx="1"/>
          </p:nvPr>
        </p:nvSpPr>
        <p:spPr/>
        <p:txBody>
          <a:bodyPr/>
          <a:lstStyle/>
          <a:p>
            <a:r>
              <a:rPr lang="nl-NL" dirty="0">
                <a:latin typeface="EasyReadingPRO" panose="02000506040000020003" pitchFamily="2" charset="0"/>
              </a:rPr>
              <a:t>Wie?</a:t>
            </a:r>
          </a:p>
          <a:p>
            <a:pPr lvl="2"/>
            <a:r>
              <a:rPr lang="nl-NL" dirty="0">
                <a:latin typeface="EasyReadingPRO" panose="02000506040000020003" pitchFamily="2" charset="0"/>
              </a:rPr>
              <a:t>Wij-Jij</a:t>
            </a:r>
          </a:p>
          <a:p>
            <a:pPr lvl="4"/>
            <a:r>
              <a:rPr lang="nl-NL" dirty="0">
                <a:latin typeface="EasyReadingPRO" panose="02000506040000020003" pitchFamily="2" charset="0"/>
              </a:rPr>
              <a:t>Persoonlijker, korter, inclusiever</a:t>
            </a:r>
          </a:p>
          <a:p>
            <a:r>
              <a:rPr lang="nl-NL" dirty="0">
                <a:latin typeface="EasyReadingPRO" panose="02000506040000020003" pitchFamily="2" charset="0"/>
              </a:rPr>
              <a:t>Logo</a:t>
            </a:r>
          </a:p>
          <a:p>
            <a:r>
              <a:rPr lang="nl-NL" dirty="0">
                <a:latin typeface="EasyReadingPRO" panose="02000506040000020003" pitchFamily="2" charset="0"/>
              </a:rPr>
              <a:t>Gezamenlijk doel</a:t>
            </a:r>
          </a:p>
          <a:p>
            <a:r>
              <a:rPr lang="nl-NL" dirty="0">
                <a:latin typeface="EasyReadingPRO" panose="02000506040000020003" pitchFamily="2" charset="0"/>
              </a:rPr>
              <a:t>Ingangsdatum</a:t>
            </a:r>
          </a:p>
          <a:p>
            <a:r>
              <a:rPr lang="nl-NL" dirty="0">
                <a:latin typeface="EasyReadingPRO" panose="02000506040000020003" pitchFamily="2" charset="0"/>
              </a:rPr>
              <a:t>Wat is echt belangrijk?</a:t>
            </a:r>
          </a:p>
          <a:p>
            <a:endParaRPr lang="nl-NL" dirty="0"/>
          </a:p>
        </p:txBody>
      </p:sp>
      <p:pic>
        <p:nvPicPr>
          <p:cNvPr id="4" name="Picture 2">
            <a:extLst>
              <a:ext uri="{FF2B5EF4-FFF2-40B4-BE49-F238E27FC236}">
                <a16:creationId xmlns:a16="http://schemas.microsoft.com/office/drawing/2014/main" id="{FB694E3B-BC1C-1F55-7FCE-62C825C15F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80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BB8CB8-66E1-8B7D-77BF-8BC55C50A755}"/>
              </a:ext>
            </a:extLst>
          </p:cNvPr>
          <p:cNvSpPr>
            <a:spLocks noGrp="1"/>
          </p:cNvSpPr>
          <p:nvPr>
            <p:ph type="title"/>
          </p:nvPr>
        </p:nvSpPr>
        <p:spPr/>
        <p:txBody>
          <a:bodyPr/>
          <a:lstStyle/>
          <a:p>
            <a:r>
              <a:rPr lang="nl-NL" dirty="0">
                <a:latin typeface="EasyReadingPRO" panose="02000506040000020003" pitchFamily="2" charset="0"/>
              </a:rPr>
              <a:t>Opdracht 1a</a:t>
            </a:r>
          </a:p>
        </p:txBody>
      </p:sp>
      <p:sp>
        <p:nvSpPr>
          <p:cNvPr id="3" name="Tijdelijke aanduiding voor inhoud 2">
            <a:extLst>
              <a:ext uri="{FF2B5EF4-FFF2-40B4-BE49-F238E27FC236}">
                <a16:creationId xmlns:a16="http://schemas.microsoft.com/office/drawing/2014/main" id="{2F85BC8B-AC30-A7A2-EFF1-A1A520EBD90B}"/>
              </a:ext>
            </a:extLst>
          </p:cNvPr>
          <p:cNvSpPr>
            <a:spLocks noGrp="1"/>
          </p:cNvSpPr>
          <p:nvPr>
            <p:ph idx="1"/>
          </p:nvPr>
        </p:nvSpPr>
        <p:spPr>
          <a:xfrm>
            <a:off x="838200" y="1874610"/>
            <a:ext cx="10515600" cy="4351338"/>
          </a:xfrm>
        </p:spPr>
        <p:txBody>
          <a:bodyPr/>
          <a:lstStyle/>
          <a:p>
            <a:r>
              <a:rPr lang="nl-NL" dirty="0">
                <a:latin typeface="EasyReadingPRO" panose="02000506040000020003" pitchFamily="2" charset="0"/>
              </a:rPr>
              <a:t>Pak je contracten erbij, ga aan de slag met jullie voorbladen. </a:t>
            </a:r>
          </a:p>
          <a:p>
            <a:endParaRPr lang="nl-NL" dirty="0"/>
          </a:p>
        </p:txBody>
      </p:sp>
      <p:pic>
        <p:nvPicPr>
          <p:cNvPr id="4" name="Picture 2">
            <a:extLst>
              <a:ext uri="{FF2B5EF4-FFF2-40B4-BE49-F238E27FC236}">
                <a16:creationId xmlns:a16="http://schemas.microsoft.com/office/drawing/2014/main" id="{BEB15B1C-58B4-3714-D89E-64644A586C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741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D4A604-235E-0B68-4499-CC84820CAD37}"/>
              </a:ext>
            </a:extLst>
          </p:cNvPr>
          <p:cNvSpPr>
            <a:spLocks noGrp="1"/>
          </p:cNvSpPr>
          <p:nvPr>
            <p:ph type="title"/>
          </p:nvPr>
        </p:nvSpPr>
        <p:spPr/>
        <p:txBody>
          <a:bodyPr/>
          <a:lstStyle/>
          <a:p>
            <a:r>
              <a:rPr lang="nl-NL" dirty="0">
                <a:latin typeface="EasyReadingPRO" panose="02000506040000020003" pitchFamily="2" charset="0"/>
              </a:rPr>
              <a:t>Jij- Wij</a:t>
            </a:r>
          </a:p>
        </p:txBody>
      </p:sp>
      <p:sp>
        <p:nvSpPr>
          <p:cNvPr id="3" name="Tijdelijke aanduiding voor inhoud 2">
            <a:extLst>
              <a:ext uri="{FF2B5EF4-FFF2-40B4-BE49-F238E27FC236}">
                <a16:creationId xmlns:a16="http://schemas.microsoft.com/office/drawing/2014/main" id="{F4D05237-D5ED-BEEF-758E-849A01025DD8}"/>
              </a:ext>
            </a:extLst>
          </p:cNvPr>
          <p:cNvSpPr>
            <a:spLocks noGrp="1"/>
          </p:cNvSpPr>
          <p:nvPr>
            <p:ph idx="1"/>
          </p:nvPr>
        </p:nvSpPr>
        <p:spPr/>
        <p:txBody>
          <a:bodyPr/>
          <a:lstStyle/>
          <a:p>
            <a:r>
              <a:rPr lang="nl-NL" dirty="0">
                <a:latin typeface="EasyReadingPRO" panose="02000506040000020003" pitchFamily="2" charset="0"/>
              </a:rPr>
              <a:t>Kies voor "jij" en "wij" om je tekst persoonlijker, korter en inclusiever te maken. Als dit niet mogelijk is, gebruik dan in ieder geval de specifieke namen van de betrokken partijen, zoals "Bijenkorf" in plaats van "afnemer" en "</a:t>
            </a:r>
            <a:r>
              <a:rPr lang="nl-NL" dirty="0" err="1">
                <a:latin typeface="EasyReadingPRO" panose="02000506040000020003" pitchFamily="2" charset="0"/>
              </a:rPr>
              <a:t>Painting</a:t>
            </a:r>
            <a:r>
              <a:rPr lang="nl-NL" dirty="0">
                <a:latin typeface="EasyReadingPRO" panose="02000506040000020003" pitchFamily="2" charset="0"/>
              </a:rPr>
              <a:t> </a:t>
            </a:r>
            <a:r>
              <a:rPr lang="nl-NL" dirty="0" err="1">
                <a:latin typeface="EasyReadingPRO" panose="02000506040000020003" pitchFamily="2" charset="0"/>
              </a:rPr>
              <a:t>the</a:t>
            </a:r>
            <a:r>
              <a:rPr lang="nl-NL" dirty="0">
                <a:latin typeface="EasyReadingPRO" panose="02000506040000020003" pitchFamily="2" charset="0"/>
              </a:rPr>
              <a:t> Past" in plaats van "leverancier." Dit maakt je tekst helderder en directer. </a:t>
            </a:r>
          </a:p>
        </p:txBody>
      </p:sp>
      <p:pic>
        <p:nvPicPr>
          <p:cNvPr id="4" name="Picture 2">
            <a:extLst>
              <a:ext uri="{FF2B5EF4-FFF2-40B4-BE49-F238E27FC236}">
                <a16:creationId xmlns:a16="http://schemas.microsoft.com/office/drawing/2014/main" id="{3584D66A-38EB-FE07-E222-08F5A88FC4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88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158F21-AD1B-C5BB-90AC-73132A4D2165}"/>
              </a:ext>
            </a:extLst>
          </p:cNvPr>
          <p:cNvSpPr>
            <a:spLocks noGrp="1"/>
          </p:cNvSpPr>
          <p:nvPr>
            <p:ph type="title"/>
          </p:nvPr>
        </p:nvSpPr>
        <p:spPr/>
        <p:txBody>
          <a:bodyPr/>
          <a:lstStyle/>
          <a:p>
            <a:r>
              <a:rPr lang="nl-NL" dirty="0">
                <a:latin typeface="EasyReadingPRO" panose="02000506040000020003" pitchFamily="2" charset="0"/>
              </a:rPr>
              <a:t>Structuur</a:t>
            </a:r>
          </a:p>
        </p:txBody>
      </p:sp>
      <p:sp>
        <p:nvSpPr>
          <p:cNvPr id="3" name="Tijdelijke aanduiding voor inhoud 2">
            <a:extLst>
              <a:ext uri="{FF2B5EF4-FFF2-40B4-BE49-F238E27FC236}">
                <a16:creationId xmlns:a16="http://schemas.microsoft.com/office/drawing/2014/main" id="{A093A8F6-86C6-BF03-27FC-AA7620B99061}"/>
              </a:ext>
            </a:extLst>
          </p:cNvPr>
          <p:cNvSpPr>
            <a:spLocks noGrp="1"/>
          </p:cNvSpPr>
          <p:nvPr>
            <p:ph idx="1"/>
          </p:nvPr>
        </p:nvSpPr>
        <p:spPr/>
        <p:txBody>
          <a:bodyPr/>
          <a:lstStyle/>
          <a:p>
            <a:r>
              <a:rPr lang="nl-NL" dirty="0">
                <a:latin typeface="EasyReadingPRO" panose="02000506040000020003" pitchFamily="2" charset="0"/>
              </a:rPr>
              <a:t>Zorg voor een sterke structuur in je tekst door actieve werkwoorden en duidelijke zelfstandige naamwoorden te gebruiken. </a:t>
            </a:r>
          </a:p>
          <a:p>
            <a:r>
              <a:rPr lang="nl-NL" dirty="0">
                <a:latin typeface="EasyReadingPRO" panose="02000506040000020003" pitchFamily="2" charset="0"/>
              </a:rPr>
              <a:t>Vermijd bijwoorden en bijvoeglijke naamwoorden, want die kunnen de boodschap verwarren. Ook ingewikkelde zinnen met tussenzetsels maken de tekst moeilijker te begrijpen. </a:t>
            </a:r>
          </a:p>
          <a:p>
            <a:r>
              <a:rPr lang="nl-NL" dirty="0">
                <a:latin typeface="EasyReadingPRO" panose="02000506040000020003" pitchFamily="2" charset="0"/>
              </a:rPr>
              <a:t>Houd de relatie tussen werkwoorden en zelfstandige naamwoorden zo direct mogelijk.</a:t>
            </a:r>
          </a:p>
        </p:txBody>
      </p:sp>
      <p:pic>
        <p:nvPicPr>
          <p:cNvPr id="4" name="Picture 2">
            <a:extLst>
              <a:ext uri="{FF2B5EF4-FFF2-40B4-BE49-F238E27FC236}">
                <a16:creationId xmlns:a16="http://schemas.microsoft.com/office/drawing/2014/main" id="{760FD7DF-16D3-98B9-E0B7-7B93EE2CAF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00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7A253B-32F4-D977-DDB9-5B1C14B8410C}"/>
              </a:ext>
            </a:extLst>
          </p:cNvPr>
          <p:cNvSpPr>
            <a:spLocks noGrp="1"/>
          </p:cNvSpPr>
          <p:nvPr>
            <p:ph type="title"/>
          </p:nvPr>
        </p:nvSpPr>
        <p:spPr/>
        <p:txBody>
          <a:bodyPr/>
          <a:lstStyle/>
          <a:p>
            <a:r>
              <a:rPr lang="nl-NL" dirty="0">
                <a:latin typeface="EasyReadingPRO" panose="02000506040000020003" pitchFamily="2" charset="0"/>
              </a:rPr>
              <a:t>Geen lange zinnen</a:t>
            </a:r>
          </a:p>
        </p:txBody>
      </p:sp>
      <p:sp>
        <p:nvSpPr>
          <p:cNvPr id="3" name="Tijdelijke aanduiding voor inhoud 2">
            <a:extLst>
              <a:ext uri="{FF2B5EF4-FFF2-40B4-BE49-F238E27FC236}">
                <a16:creationId xmlns:a16="http://schemas.microsoft.com/office/drawing/2014/main" id="{30A1F808-79F3-7D06-A8BC-14486CD0FA00}"/>
              </a:ext>
            </a:extLst>
          </p:cNvPr>
          <p:cNvSpPr>
            <a:spLocks noGrp="1"/>
          </p:cNvSpPr>
          <p:nvPr>
            <p:ph idx="1"/>
          </p:nvPr>
        </p:nvSpPr>
        <p:spPr/>
        <p:txBody>
          <a:bodyPr/>
          <a:lstStyle/>
          <a:p>
            <a:r>
              <a:rPr lang="nl-NL" dirty="0">
                <a:latin typeface="EasyReadingPRO" panose="02000506040000020003" pitchFamily="2" charset="0"/>
              </a:rPr>
              <a:t>Het is vaak nuttig om zinnen te splitsen! Want, eerlijk gezegd, de punt komt nooit snel genoeg. </a:t>
            </a:r>
          </a:p>
        </p:txBody>
      </p:sp>
      <p:pic>
        <p:nvPicPr>
          <p:cNvPr id="4" name="Picture 2">
            <a:extLst>
              <a:ext uri="{FF2B5EF4-FFF2-40B4-BE49-F238E27FC236}">
                <a16:creationId xmlns:a16="http://schemas.microsoft.com/office/drawing/2014/main" id="{4E16B213-C168-8F5B-2A73-09BC1B2DAD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901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2CB48-A9CF-7D87-C8F7-2C94CF327D00}"/>
              </a:ext>
            </a:extLst>
          </p:cNvPr>
          <p:cNvSpPr>
            <a:spLocks noGrp="1"/>
          </p:cNvSpPr>
          <p:nvPr>
            <p:ph type="title"/>
          </p:nvPr>
        </p:nvSpPr>
        <p:spPr/>
        <p:txBody>
          <a:bodyPr/>
          <a:lstStyle/>
          <a:p>
            <a:r>
              <a:rPr lang="nl-NL" dirty="0">
                <a:latin typeface="EasyReadingPRO" panose="02000506040000020003" pitchFamily="2" charset="0"/>
              </a:rPr>
              <a:t>Houd het eenvoudig</a:t>
            </a:r>
          </a:p>
        </p:txBody>
      </p:sp>
      <p:sp>
        <p:nvSpPr>
          <p:cNvPr id="3" name="Tijdelijke aanduiding voor inhoud 2">
            <a:extLst>
              <a:ext uri="{FF2B5EF4-FFF2-40B4-BE49-F238E27FC236}">
                <a16:creationId xmlns:a16="http://schemas.microsoft.com/office/drawing/2014/main" id="{5B1A3FCF-5DDF-D749-80F7-6DAB278C869E}"/>
              </a:ext>
            </a:extLst>
          </p:cNvPr>
          <p:cNvSpPr>
            <a:spLocks noGrp="1"/>
          </p:cNvSpPr>
          <p:nvPr>
            <p:ph idx="1"/>
          </p:nvPr>
        </p:nvSpPr>
        <p:spPr/>
        <p:txBody>
          <a:bodyPr/>
          <a:lstStyle/>
          <a:p>
            <a:r>
              <a:rPr lang="nl-NL" dirty="0">
                <a:latin typeface="EasyReadingPRO" panose="02000506040000020003" pitchFamily="2" charset="0"/>
              </a:rPr>
              <a:t>Verwijder overbodige herhalingen, extra informatie en uitzonderingen. Meestal zegt de hoofdregel genoeg.</a:t>
            </a:r>
          </a:p>
        </p:txBody>
      </p:sp>
      <p:pic>
        <p:nvPicPr>
          <p:cNvPr id="4" name="Picture 2">
            <a:extLst>
              <a:ext uri="{FF2B5EF4-FFF2-40B4-BE49-F238E27FC236}">
                <a16:creationId xmlns:a16="http://schemas.microsoft.com/office/drawing/2014/main" id="{7963A23C-4E99-F5F4-ADDF-CE82A62CD6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41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440512-6502-68F3-83B4-2682118059C1}"/>
              </a:ext>
            </a:extLst>
          </p:cNvPr>
          <p:cNvSpPr>
            <a:spLocks noGrp="1"/>
          </p:cNvSpPr>
          <p:nvPr>
            <p:ph type="title"/>
          </p:nvPr>
        </p:nvSpPr>
        <p:spPr/>
        <p:txBody>
          <a:bodyPr/>
          <a:lstStyle/>
          <a:p>
            <a:r>
              <a:rPr lang="nl-NL" dirty="0">
                <a:latin typeface="EasyReadingPRO" panose="02000506040000020003" pitchFamily="2" charset="0"/>
              </a:rPr>
              <a:t>Houd het beknopt</a:t>
            </a:r>
          </a:p>
        </p:txBody>
      </p:sp>
      <p:sp>
        <p:nvSpPr>
          <p:cNvPr id="3" name="Tijdelijke aanduiding voor inhoud 2">
            <a:extLst>
              <a:ext uri="{FF2B5EF4-FFF2-40B4-BE49-F238E27FC236}">
                <a16:creationId xmlns:a16="http://schemas.microsoft.com/office/drawing/2014/main" id="{3DF98302-5680-F7D6-64C1-1B90797DAA0F}"/>
              </a:ext>
            </a:extLst>
          </p:cNvPr>
          <p:cNvSpPr>
            <a:spLocks noGrp="1"/>
          </p:cNvSpPr>
          <p:nvPr>
            <p:ph idx="1"/>
          </p:nvPr>
        </p:nvSpPr>
        <p:spPr/>
        <p:txBody>
          <a:bodyPr/>
          <a:lstStyle/>
          <a:p>
            <a:r>
              <a:rPr lang="nl-NL" dirty="0">
                <a:latin typeface="EasyReadingPRO" panose="02000506040000020003" pitchFamily="2" charset="0"/>
              </a:rPr>
              <a:t>Schrijf alleen wat nodig is voor je lezer en vraag jezelf bij elk woord af of het essentieel is. Het verkorten van tekst vergt vaak meerdere herzieningen, want er valt vrijwel altijd nog iets te schrappen.</a:t>
            </a:r>
          </a:p>
        </p:txBody>
      </p:sp>
      <p:pic>
        <p:nvPicPr>
          <p:cNvPr id="4" name="Picture 2">
            <a:extLst>
              <a:ext uri="{FF2B5EF4-FFF2-40B4-BE49-F238E27FC236}">
                <a16:creationId xmlns:a16="http://schemas.microsoft.com/office/drawing/2014/main" id="{E6AFA28B-0946-A6A6-217E-1574DB5209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62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0BF49-07CE-C7E2-EC88-06CC7CB31BCD}"/>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A2B273C1-5E28-6457-7B57-4E8785A81657}"/>
              </a:ext>
            </a:extLst>
          </p:cNvPr>
          <p:cNvSpPr>
            <a:spLocks noGrp="1"/>
          </p:cNvSpPr>
          <p:nvPr>
            <p:ph idx="1"/>
          </p:nvPr>
        </p:nvSpPr>
        <p:spPr>
          <a:xfrm>
            <a:off x="838200" y="1825625"/>
            <a:ext cx="10515600" cy="4351338"/>
          </a:xfrm>
        </p:spPr>
        <p:txBody>
          <a:bodyPr/>
          <a:lstStyle/>
          <a:p>
            <a:r>
              <a:rPr lang="nl-NL" dirty="0">
                <a:latin typeface="EasyReadingPRO" panose="02000506040000020003" pitchFamily="2" charset="0"/>
              </a:rPr>
              <a:t>Perceptie</a:t>
            </a:r>
          </a:p>
        </p:txBody>
      </p:sp>
      <p:sp>
        <p:nvSpPr>
          <p:cNvPr id="4" name="Tijdelijke aanduiding voor inhoud 2">
            <a:extLst>
              <a:ext uri="{FF2B5EF4-FFF2-40B4-BE49-F238E27FC236}">
                <a16:creationId xmlns:a16="http://schemas.microsoft.com/office/drawing/2014/main" id="{4B3CF6DC-6424-3BB6-259E-F71327CD0135}"/>
              </a:ext>
            </a:extLst>
          </p:cNvPr>
          <p:cNvSpPr txBox="1">
            <a:spLocks/>
          </p:cNvSpPr>
          <p:nvPr/>
        </p:nvSpPr>
        <p:spPr>
          <a:xfrm>
            <a:off x="5889172" y="427037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dirty="0">
              <a:latin typeface="EasyReadingPRO" panose="02000506040000020003" pitchFamily="2" charset="0"/>
            </a:endParaRPr>
          </a:p>
        </p:txBody>
      </p:sp>
      <p:pic>
        <p:nvPicPr>
          <p:cNvPr id="5" name="Picture 2">
            <a:extLst>
              <a:ext uri="{FF2B5EF4-FFF2-40B4-BE49-F238E27FC236}">
                <a16:creationId xmlns:a16="http://schemas.microsoft.com/office/drawing/2014/main" id="{7533FF34-1794-A804-F678-6281898324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656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06848-23E0-1103-BB44-0979E8F523F1}"/>
              </a:ext>
            </a:extLst>
          </p:cNvPr>
          <p:cNvSpPr>
            <a:spLocks noGrp="1"/>
          </p:cNvSpPr>
          <p:nvPr>
            <p:ph type="title"/>
          </p:nvPr>
        </p:nvSpPr>
        <p:spPr/>
        <p:txBody>
          <a:bodyPr/>
          <a:lstStyle/>
          <a:p>
            <a:r>
              <a:rPr lang="nl-NL" dirty="0">
                <a:latin typeface="EasyReadingPRO" panose="02000506040000020003" pitchFamily="2" charset="0"/>
              </a:rPr>
              <a:t>AI is erg handig</a:t>
            </a:r>
          </a:p>
        </p:txBody>
      </p:sp>
      <p:sp>
        <p:nvSpPr>
          <p:cNvPr id="3" name="Tijdelijke aanduiding voor inhoud 2">
            <a:extLst>
              <a:ext uri="{FF2B5EF4-FFF2-40B4-BE49-F238E27FC236}">
                <a16:creationId xmlns:a16="http://schemas.microsoft.com/office/drawing/2014/main" id="{67EA5249-54A7-A310-1A66-8E28CD340C20}"/>
              </a:ext>
            </a:extLst>
          </p:cNvPr>
          <p:cNvSpPr>
            <a:spLocks noGrp="1"/>
          </p:cNvSpPr>
          <p:nvPr>
            <p:ph idx="1"/>
          </p:nvPr>
        </p:nvSpPr>
        <p:spPr/>
        <p:txBody>
          <a:bodyPr/>
          <a:lstStyle/>
          <a:p>
            <a:r>
              <a:rPr lang="nl-NL" dirty="0" err="1">
                <a:latin typeface="EasyReadingPRO" panose="02000506040000020003" pitchFamily="2" charset="0"/>
              </a:rPr>
              <a:t>ChatGPT</a:t>
            </a:r>
            <a:r>
              <a:rPr lang="nl-NL" dirty="0">
                <a:latin typeface="EasyReadingPRO" panose="02000506040000020003" pitchFamily="2" charset="0"/>
              </a:rPr>
              <a:t> staat klaar om je te ondersteunen bij het schrijven van heldere teksten. </a:t>
            </a:r>
          </a:p>
          <a:p>
            <a:endParaRPr lang="nl-NL" dirty="0"/>
          </a:p>
          <a:p>
            <a:r>
              <a:rPr lang="nl-NL" b="0" i="0" dirty="0">
                <a:solidFill>
                  <a:srgbClr val="374151"/>
                </a:solidFill>
                <a:effectLst/>
                <a:latin typeface="EasyReadingPRO" panose="02000506040000020003" pitchFamily="2" charset="0"/>
              </a:rPr>
              <a:t>Oorspronkelijke tekst: 'De wederpartij gaat ermee akkoord om onmiddellijk in te stemmen met eventuele wijzigingen in dit contract, mits deze schriftelijk zijn vastgelegd.' </a:t>
            </a:r>
            <a:r>
              <a:rPr lang="nl-NL" b="0" i="0" dirty="0" err="1">
                <a:solidFill>
                  <a:srgbClr val="374151"/>
                </a:solidFill>
                <a:effectLst/>
                <a:latin typeface="EasyReadingPRO" panose="02000506040000020003" pitchFamily="2" charset="0"/>
              </a:rPr>
              <a:t>ChatGPT</a:t>
            </a:r>
            <a:r>
              <a:rPr lang="nl-NL" b="0" i="0" dirty="0">
                <a:solidFill>
                  <a:srgbClr val="374151"/>
                </a:solidFill>
                <a:effectLst/>
                <a:latin typeface="EasyReadingPRO" panose="02000506040000020003" pitchFamily="2" charset="0"/>
              </a:rPr>
              <a:t>-vertaling: 'De andere partij stemt ermee in om meteen akkoord te gaan met eventuele veranderingen in dit contract, zolang deze schriftelijk worden vastgelegd.'"</a:t>
            </a:r>
            <a:endParaRPr lang="nl-NL" dirty="0">
              <a:latin typeface="EasyReadingPRO" panose="02000506040000020003" pitchFamily="2" charset="0"/>
            </a:endParaRPr>
          </a:p>
        </p:txBody>
      </p:sp>
      <p:pic>
        <p:nvPicPr>
          <p:cNvPr id="4" name="Picture 2">
            <a:extLst>
              <a:ext uri="{FF2B5EF4-FFF2-40B4-BE49-F238E27FC236}">
                <a16:creationId xmlns:a16="http://schemas.microsoft.com/office/drawing/2014/main" id="{A91BBEE7-F423-C10D-AE05-70D9E320F6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889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A6A509-4F3F-8D47-883A-A29AC58A4601}"/>
              </a:ext>
            </a:extLst>
          </p:cNvPr>
          <p:cNvSpPr>
            <a:spLocks noGrp="1"/>
          </p:cNvSpPr>
          <p:nvPr>
            <p:ph type="title"/>
          </p:nvPr>
        </p:nvSpPr>
        <p:spPr/>
        <p:txBody>
          <a:bodyPr/>
          <a:lstStyle/>
          <a:p>
            <a:r>
              <a:rPr lang="nl-NL" dirty="0"/>
              <a:t>Voorbeelden</a:t>
            </a:r>
          </a:p>
        </p:txBody>
      </p:sp>
      <p:sp>
        <p:nvSpPr>
          <p:cNvPr id="3" name="Tijdelijke aanduiding voor inhoud 2">
            <a:extLst>
              <a:ext uri="{FF2B5EF4-FFF2-40B4-BE49-F238E27FC236}">
                <a16:creationId xmlns:a16="http://schemas.microsoft.com/office/drawing/2014/main" id="{FAEF84B4-3B66-34D9-6D01-E055A3993E2D}"/>
              </a:ext>
            </a:extLst>
          </p:cNvPr>
          <p:cNvSpPr>
            <a:spLocks noGrp="1"/>
          </p:cNvSpPr>
          <p:nvPr>
            <p:ph idx="1"/>
          </p:nvPr>
        </p:nvSpPr>
        <p:spPr/>
        <p:txBody>
          <a:bodyPr>
            <a:normAutofit fontScale="92500" lnSpcReduction="10000"/>
          </a:bodyPr>
          <a:lstStyle/>
          <a:p>
            <a:r>
              <a:rPr lang="nl-NL" dirty="0">
                <a:latin typeface="EasyReadingPRO" panose="02000506040000020003" pitchFamily="2" charset="0"/>
              </a:rPr>
              <a:t>Onderwerp: </a:t>
            </a:r>
            <a:r>
              <a:rPr lang="nl-NL" b="1" dirty="0">
                <a:latin typeface="EasyReadingPRO" panose="02000506040000020003" pitchFamily="2" charset="0"/>
              </a:rPr>
              <a:t>Vertrouwelijkheid</a:t>
            </a:r>
            <a:r>
              <a:rPr lang="nl-NL" dirty="0">
                <a:latin typeface="EasyReadingPRO" panose="02000506040000020003" pitchFamily="2" charset="0"/>
              </a:rPr>
              <a:t> </a:t>
            </a:r>
          </a:p>
          <a:p>
            <a:r>
              <a:rPr lang="nl-NL" dirty="0">
                <a:latin typeface="EasyReadingPRO" panose="02000506040000020003" pitchFamily="2" charset="0"/>
              </a:rPr>
              <a:t>Kopje: Vertrouwelijke informatie blijft altijd vertrouwelijk. </a:t>
            </a:r>
          </a:p>
          <a:p>
            <a:pPr marL="0" indent="0">
              <a:buNone/>
            </a:pPr>
            <a:r>
              <a:rPr lang="nl-NL" i="1" dirty="0">
                <a:latin typeface="EasyReadingPRO" panose="02000506040000020003" pitchFamily="2" charset="0"/>
              </a:rPr>
              <a:t>Zorg voor beschrijvende kopjes, die het artikel samenvatten. Dit zorgt voor een gelaagde structuur en je kunt in digitale contracten er makkelijk uitklapladders van maken. Sowieso kan je ook een andere kleur of ander lettertype gebruiken, zodat het onderscheidend in de tekst staat.</a:t>
            </a:r>
          </a:p>
          <a:p>
            <a:r>
              <a:rPr lang="nl-NL" dirty="0">
                <a:latin typeface="EasyReadingPRO" panose="02000506040000020003" pitchFamily="2" charset="0"/>
              </a:rPr>
              <a:t>Tekst: We zijn beiden verplicht om alle vertrouwelijke informatie geheim te houden. Als we deze informatie met anderen, zoals adviseurs, willen delen, moeten we ervoor zorgen dat deze personen zich ook committeren aan geheimhouding.</a:t>
            </a:r>
          </a:p>
        </p:txBody>
      </p:sp>
      <p:pic>
        <p:nvPicPr>
          <p:cNvPr id="4" name="Picture 2">
            <a:extLst>
              <a:ext uri="{FF2B5EF4-FFF2-40B4-BE49-F238E27FC236}">
                <a16:creationId xmlns:a16="http://schemas.microsoft.com/office/drawing/2014/main" id="{47B1EEE6-2646-0BA3-1753-B4BD1E4D66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488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C13F58-F790-3C48-F3C1-01CE5562E732}"/>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BB45CA0-0B07-421D-3ED2-D4A3CECC172B}"/>
              </a:ext>
            </a:extLst>
          </p:cNvPr>
          <p:cNvSpPr>
            <a:spLocks noGrp="1"/>
          </p:cNvSpPr>
          <p:nvPr>
            <p:ph idx="1"/>
          </p:nvPr>
        </p:nvSpPr>
        <p:spPr/>
        <p:txBody>
          <a:bodyPr/>
          <a:lstStyle/>
          <a:p>
            <a:r>
              <a:rPr lang="nl-NL" dirty="0">
                <a:latin typeface="EasyReadingPRO" panose="02000506040000020003" pitchFamily="2" charset="0"/>
              </a:rPr>
              <a:t>Definities</a:t>
            </a:r>
          </a:p>
          <a:p>
            <a:endParaRPr lang="nl-NL" dirty="0">
              <a:latin typeface="EasyReadingPRO" panose="02000506040000020003" pitchFamily="2" charset="0"/>
            </a:endParaRPr>
          </a:p>
          <a:p>
            <a:pPr lvl="2"/>
            <a:r>
              <a:rPr lang="nl-NL" dirty="0">
                <a:latin typeface="EasyReadingPRO" panose="02000506040000020003" pitchFamily="2" charset="0"/>
              </a:rPr>
              <a:t>Vertrouwelijke informatie is alle informatie waarvan je kunt vermoeden dat deze niet bestemd is voor derden. Bijvoorbeeld informatie over klanten, prijzen, strategie of uitvindingen.</a:t>
            </a:r>
          </a:p>
          <a:p>
            <a:endParaRPr lang="nl-NL" dirty="0"/>
          </a:p>
          <a:p>
            <a:endParaRPr lang="nl-NL" dirty="0"/>
          </a:p>
        </p:txBody>
      </p:sp>
      <p:pic>
        <p:nvPicPr>
          <p:cNvPr id="4" name="Picture 2">
            <a:extLst>
              <a:ext uri="{FF2B5EF4-FFF2-40B4-BE49-F238E27FC236}">
                <a16:creationId xmlns:a16="http://schemas.microsoft.com/office/drawing/2014/main" id="{3DC88CEB-E6BE-978C-EC73-0BD72B6CE2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094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AF905-9B86-0E89-A98A-87C2E5B04B9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9ABD60D-AC2B-01D9-960F-7056C7FD5902}"/>
              </a:ext>
            </a:extLst>
          </p:cNvPr>
          <p:cNvSpPr>
            <a:spLocks noGrp="1"/>
          </p:cNvSpPr>
          <p:nvPr>
            <p:ph idx="1"/>
          </p:nvPr>
        </p:nvSpPr>
        <p:spPr/>
        <p:txBody>
          <a:bodyPr/>
          <a:lstStyle/>
          <a:p>
            <a:r>
              <a:rPr lang="nl-NL" dirty="0">
                <a:latin typeface="EasyReadingPRO" panose="02000506040000020003" pitchFamily="2" charset="0"/>
              </a:rPr>
              <a:t>Kopje: </a:t>
            </a:r>
            <a:r>
              <a:rPr lang="nl-NL" b="0" i="0" dirty="0">
                <a:effectLst/>
                <a:latin typeface="EasyReadingPRO" panose="02000506040000020003" pitchFamily="2" charset="0"/>
              </a:rPr>
              <a:t>Situaties waarin geheimhouding niet vereist is</a:t>
            </a:r>
          </a:p>
          <a:p>
            <a:r>
              <a:rPr lang="nl-NL" dirty="0">
                <a:latin typeface="EasyReadingPRO" panose="02000506040000020003" pitchFamily="2" charset="0"/>
              </a:rPr>
              <a:t>Tekst: 1. Als de informatie al openbaar is, tenzij dit komt door schending van deze overeenkomst. 2. Als een partij schriftelijke toestemming heeft gegeven voor het delen van hun informatie. 3. Als openbaarmaking van de informatie vereist is door een toezichthouder of bevolen wordt door een rechter.</a:t>
            </a:r>
          </a:p>
          <a:p>
            <a:endParaRPr lang="nl-NL" dirty="0"/>
          </a:p>
        </p:txBody>
      </p:sp>
      <p:pic>
        <p:nvPicPr>
          <p:cNvPr id="4" name="Picture 2">
            <a:extLst>
              <a:ext uri="{FF2B5EF4-FFF2-40B4-BE49-F238E27FC236}">
                <a16:creationId xmlns:a16="http://schemas.microsoft.com/office/drawing/2014/main" id="{F0779BA8-99FD-F4D3-C396-A5D14E4FC2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6398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1F3DDB-CD8F-2894-0578-1F8899802449}"/>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26E9434B-D4BF-B292-2022-9392CBD8EA1E}"/>
              </a:ext>
            </a:extLst>
          </p:cNvPr>
          <p:cNvSpPr>
            <a:spLocks noGrp="1"/>
          </p:cNvSpPr>
          <p:nvPr>
            <p:ph idx="1"/>
          </p:nvPr>
        </p:nvSpPr>
        <p:spPr/>
        <p:txBody>
          <a:bodyPr/>
          <a:lstStyle/>
          <a:p>
            <a:r>
              <a:rPr lang="nl-NL" dirty="0">
                <a:latin typeface="EasyReadingPRO" panose="02000506040000020003" pitchFamily="2" charset="0"/>
              </a:rPr>
              <a:t>Kopje: Teruggave of verwijderen van informatie</a:t>
            </a:r>
          </a:p>
          <a:p>
            <a:r>
              <a:rPr lang="nl-NL" dirty="0">
                <a:latin typeface="EasyReadingPRO" panose="02000506040000020003" pitchFamily="2" charset="0"/>
              </a:rPr>
              <a:t>Tekst: Na het beëindigen van de overeenkomst kunnen we vragen aan  de andere partij om de vertrouwelijke informatie terug te geven of te wissen. We zullen allebei onmiddellijk gehoor geven aan een dergelijk verzoek.</a:t>
            </a:r>
          </a:p>
        </p:txBody>
      </p:sp>
      <p:pic>
        <p:nvPicPr>
          <p:cNvPr id="4" name="Picture 2">
            <a:extLst>
              <a:ext uri="{FF2B5EF4-FFF2-40B4-BE49-F238E27FC236}">
                <a16:creationId xmlns:a16="http://schemas.microsoft.com/office/drawing/2014/main" id="{766644CA-1A66-4C8A-C8D7-4C123031F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98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6CCB05-EA9D-002B-D1B2-FD5DE4485AB0}"/>
              </a:ext>
            </a:extLst>
          </p:cNvPr>
          <p:cNvSpPr>
            <a:spLocks noGrp="1"/>
          </p:cNvSpPr>
          <p:nvPr>
            <p:ph type="title"/>
          </p:nvPr>
        </p:nvSpPr>
        <p:spPr/>
        <p:txBody>
          <a:bodyPr/>
          <a:lstStyle/>
          <a:p>
            <a:r>
              <a:rPr lang="nl-NL" dirty="0">
                <a:latin typeface="EasyReadingPRO" panose="02000506040000020003" pitchFamily="2" charset="0"/>
              </a:rPr>
              <a:t>Opdracht 1b</a:t>
            </a:r>
          </a:p>
        </p:txBody>
      </p:sp>
      <p:sp>
        <p:nvSpPr>
          <p:cNvPr id="3" name="Tijdelijke aanduiding voor inhoud 2">
            <a:extLst>
              <a:ext uri="{FF2B5EF4-FFF2-40B4-BE49-F238E27FC236}">
                <a16:creationId xmlns:a16="http://schemas.microsoft.com/office/drawing/2014/main" id="{BFB8B12E-4A4F-5B99-FB81-5752AAC41FDA}"/>
              </a:ext>
            </a:extLst>
          </p:cNvPr>
          <p:cNvSpPr>
            <a:spLocks noGrp="1"/>
          </p:cNvSpPr>
          <p:nvPr>
            <p:ph idx="1"/>
          </p:nvPr>
        </p:nvSpPr>
        <p:spPr/>
        <p:txBody>
          <a:bodyPr/>
          <a:lstStyle/>
          <a:p>
            <a:r>
              <a:rPr lang="nl-NL" dirty="0">
                <a:latin typeface="EasyReadingPRO" panose="02000506040000020003" pitchFamily="2" charset="0"/>
              </a:rPr>
              <a:t>Nu aan de slag, in tweetallen beoordeel de (concept) contracten.</a:t>
            </a:r>
          </a:p>
          <a:p>
            <a:endParaRPr lang="nl-NL" dirty="0">
              <a:latin typeface="EasyReadingPRO" panose="02000506040000020003" pitchFamily="2" charset="0"/>
            </a:endParaRPr>
          </a:p>
          <a:p>
            <a:pPr lvl="1"/>
            <a:endParaRPr lang="nl-NL" dirty="0">
              <a:latin typeface="EasyReadingPRO" panose="02000506040000020003" pitchFamily="2" charset="0"/>
            </a:endParaRPr>
          </a:p>
          <a:p>
            <a:r>
              <a:rPr lang="nl-NL" dirty="0">
                <a:latin typeface="EasyReadingPRO" panose="02000506040000020003" pitchFamily="2" charset="0"/>
              </a:rPr>
              <a:t>Over 30 minuten weer terug in het lokaal</a:t>
            </a:r>
          </a:p>
        </p:txBody>
      </p:sp>
      <p:pic>
        <p:nvPicPr>
          <p:cNvPr id="4" name="Picture 2">
            <a:extLst>
              <a:ext uri="{FF2B5EF4-FFF2-40B4-BE49-F238E27FC236}">
                <a16:creationId xmlns:a16="http://schemas.microsoft.com/office/drawing/2014/main" id="{0A48D4D2-ECD6-2710-BC3B-E242168B0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384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3884D3-7B7A-2647-F604-6AE9AC1C9CDF}"/>
              </a:ext>
            </a:extLst>
          </p:cNvPr>
          <p:cNvSpPr>
            <a:spLocks noGrp="1"/>
          </p:cNvSpPr>
          <p:nvPr>
            <p:ph type="title"/>
          </p:nvPr>
        </p:nvSpPr>
        <p:spPr/>
        <p:txBody>
          <a:bodyPr/>
          <a:lstStyle/>
          <a:p>
            <a:r>
              <a:rPr lang="nl-NL" dirty="0"/>
              <a:t>Evalueren</a:t>
            </a:r>
          </a:p>
        </p:txBody>
      </p:sp>
      <p:sp>
        <p:nvSpPr>
          <p:cNvPr id="3" name="Tijdelijke aanduiding voor inhoud 2">
            <a:extLst>
              <a:ext uri="{FF2B5EF4-FFF2-40B4-BE49-F238E27FC236}">
                <a16:creationId xmlns:a16="http://schemas.microsoft.com/office/drawing/2014/main" id="{3764C60F-2F3B-CA45-767C-5D2A26812C73}"/>
              </a:ext>
            </a:extLst>
          </p:cNvPr>
          <p:cNvSpPr>
            <a:spLocks noGrp="1"/>
          </p:cNvSpPr>
          <p:nvPr>
            <p:ph idx="1"/>
          </p:nvPr>
        </p:nvSpPr>
        <p:spPr/>
        <p:txBody>
          <a:bodyPr/>
          <a:lstStyle/>
          <a:p>
            <a:r>
              <a:rPr lang="nl-NL" dirty="0">
                <a:latin typeface="EasyReadingPRO" panose="02000506040000020003" pitchFamily="2" charset="0"/>
              </a:rPr>
              <a:t>Wat viel op?</a:t>
            </a:r>
          </a:p>
          <a:p>
            <a:r>
              <a:rPr lang="nl-NL" dirty="0">
                <a:latin typeface="EasyReadingPRO" panose="02000506040000020003" pitchFamily="2" charset="0"/>
              </a:rPr>
              <a:t>Vertel?</a:t>
            </a:r>
          </a:p>
          <a:p>
            <a:endParaRPr lang="nl-NL" dirty="0"/>
          </a:p>
        </p:txBody>
      </p:sp>
      <p:pic>
        <p:nvPicPr>
          <p:cNvPr id="4" name="Picture 2">
            <a:extLst>
              <a:ext uri="{FF2B5EF4-FFF2-40B4-BE49-F238E27FC236}">
                <a16:creationId xmlns:a16="http://schemas.microsoft.com/office/drawing/2014/main" id="{C35B6ADE-F300-87BA-70E1-F58928635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48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ECA00-7BFF-CA75-4EDF-81F8DE5040C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8510A48-FD9A-39CE-627D-98D9CE3D95EF}"/>
              </a:ext>
            </a:extLst>
          </p:cNvPr>
          <p:cNvSpPr>
            <a:spLocks noGrp="1"/>
          </p:cNvSpPr>
          <p:nvPr>
            <p:ph idx="1"/>
          </p:nvPr>
        </p:nvSpPr>
        <p:spPr/>
        <p:txBody>
          <a:bodyPr/>
          <a:lstStyle/>
          <a:p>
            <a:r>
              <a:rPr lang="nl-NL" dirty="0">
                <a:latin typeface="EasyReadingPRO" panose="02000506040000020003" pitchFamily="2" charset="0"/>
              </a:rPr>
              <a:t>Welkom bij de inleiding </a:t>
            </a:r>
          </a:p>
        </p:txBody>
      </p:sp>
      <p:pic>
        <p:nvPicPr>
          <p:cNvPr id="4" name="Picture 2">
            <a:extLst>
              <a:ext uri="{FF2B5EF4-FFF2-40B4-BE49-F238E27FC236}">
                <a16:creationId xmlns:a16="http://schemas.microsoft.com/office/drawing/2014/main" id="{71694D54-6EDF-B313-6DC5-1C3E7DE98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08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985AD8-6480-BCA9-570B-7EB1FE35FB73}"/>
              </a:ext>
            </a:extLst>
          </p:cNvPr>
          <p:cNvSpPr>
            <a:spLocks noGrp="1"/>
          </p:cNvSpPr>
          <p:nvPr>
            <p:ph type="title"/>
          </p:nvPr>
        </p:nvSpPr>
        <p:spPr/>
        <p:txBody>
          <a:bodyPr/>
          <a:lstStyle/>
          <a:p>
            <a:r>
              <a:rPr lang="nl-NL" dirty="0">
                <a:latin typeface="EasyReadingPRO" panose="02000506040000020003" pitchFamily="2" charset="0"/>
              </a:rPr>
              <a:t>Contracten</a:t>
            </a:r>
          </a:p>
        </p:txBody>
      </p:sp>
      <p:sp>
        <p:nvSpPr>
          <p:cNvPr id="3" name="Tijdelijke aanduiding voor inhoud 2">
            <a:extLst>
              <a:ext uri="{FF2B5EF4-FFF2-40B4-BE49-F238E27FC236}">
                <a16:creationId xmlns:a16="http://schemas.microsoft.com/office/drawing/2014/main" id="{0124E11F-D07F-9EC9-3684-F8DC8B00119D}"/>
              </a:ext>
            </a:extLst>
          </p:cNvPr>
          <p:cNvSpPr>
            <a:spLocks noGrp="1"/>
          </p:cNvSpPr>
          <p:nvPr>
            <p:ph idx="1"/>
          </p:nvPr>
        </p:nvSpPr>
        <p:spPr/>
        <p:txBody>
          <a:bodyPr/>
          <a:lstStyle/>
          <a:p>
            <a:r>
              <a:rPr lang="nl-NL" dirty="0">
                <a:latin typeface="EasyReadingPRO" panose="02000506040000020003" pitchFamily="2" charset="0"/>
              </a:rPr>
              <a:t>Duidelijk</a:t>
            </a:r>
          </a:p>
          <a:p>
            <a:r>
              <a:rPr lang="nl-NL" dirty="0">
                <a:latin typeface="EasyReadingPRO" panose="02000506040000020003" pitchFamily="2" charset="0"/>
              </a:rPr>
              <a:t>Begrijpelijk</a:t>
            </a:r>
          </a:p>
          <a:p>
            <a:r>
              <a:rPr lang="nl-NL" dirty="0">
                <a:latin typeface="EasyReadingPRO" panose="02000506040000020003" pitchFamily="2" charset="0"/>
              </a:rPr>
              <a:t>Bruikbaar</a:t>
            </a:r>
          </a:p>
          <a:p>
            <a:endParaRPr lang="nl-NL" dirty="0"/>
          </a:p>
        </p:txBody>
      </p:sp>
      <p:pic>
        <p:nvPicPr>
          <p:cNvPr id="6" name="Picture 2">
            <a:extLst>
              <a:ext uri="{FF2B5EF4-FFF2-40B4-BE49-F238E27FC236}">
                <a16:creationId xmlns:a16="http://schemas.microsoft.com/office/drawing/2014/main" id="{A221B9CD-5981-2FB3-40A2-CE04C067A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194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F5F5E-362C-F84A-4C8C-B7BDA9417C33}"/>
              </a:ext>
            </a:extLst>
          </p:cNvPr>
          <p:cNvSpPr>
            <a:spLocks noGrp="1"/>
          </p:cNvSpPr>
          <p:nvPr>
            <p:ph type="title"/>
          </p:nvPr>
        </p:nvSpPr>
        <p:spPr/>
        <p:txBody>
          <a:bodyPr/>
          <a:lstStyle/>
          <a:p>
            <a:r>
              <a:rPr lang="nl-NL" dirty="0">
                <a:latin typeface="EasyReadingPRO" panose="02000506040000020003" pitchFamily="2" charset="0"/>
              </a:rPr>
              <a:t>Crazy </a:t>
            </a:r>
            <a:r>
              <a:rPr lang="nl-NL" dirty="0" err="1">
                <a:latin typeface="EasyReadingPRO" panose="02000506040000020003" pitchFamily="2" charset="0"/>
              </a:rPr>
              <a:t>Eights</a:t>
            </a:r>
            <a:endParaRPr lang="nl-NL" dirty="0">
              <a:latin typeface="EasyReadingPRO" panose="02000506040000020003" pitchFamily="2" charset="0"/>
            </a:endParaRPr>
          </a:p>
        </p:txBody>
      </p:sp>
      <p:sp>
        <p:nvSpPr>
          <p:cNvPr id="3" name="Tijdelijke aanduiding voor inhoud 2">
            <a:extLst>
              <a:ext uri="{FF2B5EF4-FFF2-40B4-BE49-F238E27FC236}">
                <a16:creationId xmlns:a16="http://schemas.microsoft.com/office/drawing/2014/main" id="{88049715-59AB-7094-602B-FFAB1C34472A}"/>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nl-NL" b="0" i="0" u="none" strike="noStrike" dirty="0">
                <a:effectLst/>
                <a:latin typeface="EasyReadingPRO" panose="02000506040000020003" pitchFamily="2" charset="0"/>
              </a:rPr>
              <a:t>Pen/potlood</a:t>
            </a:r>
          </a:p>
          <a:p>
            <a:pPr rtl="0" fontAlgn="base">
              <a:spcBef>
                <a:spcPts val="700"/>
              </a:spcBef>
              <a:spcAft>
                <a:spcPts val="0"/>
              </a:spcAft>
              <a:buFont typeface="Arial" panose="020B0604020202020204" pitchFamily="34" charset="0"/>
              <a:buChar char="•"/>
            </a:pPr>
            <a:r>
              <a:rPr lang="nl-NL" b="0" i="0" u="none" strike="noStrike" dirty="0">
                <a:effectLst/>
                <a:latin typeface="EasyReadingPRO" panose="02000506040000020003" pitchFamily="2" charset="0"/>
              </a:rPr>
              <a:t>Papier</a:t>
            </a:r>
          </a:p>
          <a:p>
            <a:pPr rtl="0" fontAlgn="base">
              <a:spcBef>
                <a:spcPts val="700"/>
              </a:spcBef>
              <a:spcAft>
                <a:spcPts val="0"/>
              </a:spcAft>
              <a:buFont typeface="Arial" panose="020B0604020202020204" pitchFamily="34" charset="0"/>
              <a:buChar char="•"/>
            </a:pPr>
            <a:r>
              <a:rPr lang="nl-NL" b="0" i="0" u="none" strike="noStrike" dirty="0">
                <a:effectLst/>
                <a:latin typeface="EasyReadingPRO" panose="02000506040000020003" pitchFamily="2" charset="0"/>
              </a:rPr>
              <a:t>Vouwen</a:t>
            </a:r>
          </a:p>
          <a:p>
            <a:pPr rtl="0" fontAlgn="base">
              <a:spcBef>
                <a:spcPts val="700"/>
              </a:spcBef>
              <a:spcAft>
                <a:spcPts val="0"/>
              </a:spcAft>
              <a:buFont typeface="Arial" panose="020B0604020202020204" pitchFamily="34" charset="0"/>
              <a:buChar char="•"/>
            </a:pPr>
            <a:r>
              <a:rPr lang="nl-NL" b="0" i="0" u="none" strike="noStrike" dirty="0">
                <a:effectLst/>
                <a:latin typeface="EasyReadingPRO" panose="02000506040000020003" pitchFamily="2" charset="0"/>
              </a:rPr>
              <a:t>Acht vlakken</a:t>
            </a:r>
          </a:p>
          <a:p>
            <a:pPr rtl="0" fontAlgn="base">
              <a:spcBef>
                <a:spcPts val="700"/>
              </a:spcBef>
              <a:spcAft>
                <a:spcPts val="0"/>
              </a:spcAft>
              <a:buFont typeface="Arial" panose="020B0604020202020204" pitchFamily="34" charset="0"/>
              <a:buChar char="•"/>
            </a:pPr>
            <a:r>
              <a:rPr lang="nl-NL" b="0" i="0" u="none" strike="noStrike" dirty="0">
                <a:effectLst/>
                <a:latin typeface="EasyReadingPRO" panose="02000506040000020003" pitchFamily="2" charset="0"/>
              </a:rPr>
              <a:t>Acht minuten</a:t>
            </a:r>
          </a:p>
          <a:p>
            <a:endParaRPr lang="nl-NL" dirty="0"/>
          </a:p>
        </p:txBody>
      </p:sp>
      <p:sp>
        <p:nvSpPr>
          <p:cNvPr id="5" name="Tekstvak 4">
            <a:extLst>
              <a:ext uri="{FF2B5EF4-FFF2-40B4-BE49-F238E27FC236}">
                <a16:creationId xmlns:a16="http://schemas.microsoft.com/office/drawing/2014/main" id="{53CFF6F1-F412-534B-6808-B3F549BEC152}"/>
              </a:ext>
            </a:extLst>
          </p:cNvPr>
          <p:cNvSpPr txBox="1"/>
          <p:nvPr/>
        </p:nvSpPr>
        <p:spPr>
          <a:xfrm>
            <a:off x="1628776" y="3429000"/>
            <a:ext cx="6098720" cy="369332"/>
          </a:xfrm>
          <a:prstGeom prst="rect">
            <a:avLst/>
          </a:prstGeom>
          <a:noFill/>
        </p:spPr>
        <p:txBody>
          <a:bodyPr wrap="square">
            <a:spAutoFit/>
          </a:bodyPr>
          <a:lstStyle/>
          <a:p>
            <a:r>
              <a:rPr lang="nl-NL" b="0" dirty="0">
                <a:effectLst/>
              </a:rPr>
              <a:t> </a:t>
            </a:r>
            <a:endParaRPr lang="nl-NL" dirty="0"/>
          </a:p>
        </p:txBody>
      </p:sp>
      <p:pic>
        <p:nvPicPr>
          <p:cNvPr id="6" name="Picture 2">
            <a:extLst>
              <a:ext uri="{FF2B5EF4-FFF2-40B4-BE49-F238E27FC236}">
                <a16:creationId xmlns:a16="http://schemas.microsoft.com/office/drawing/2014/main" id="{B9300CDA-D353-6302-7123-A647DD1AF2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52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F5F5E-362C-F84A-4C8C-B7BDA9417C33}"/>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88049715-59AB-7094-602B-FFAB1C34472A}"/>
              </a:ext>
            </a:extLst>
          </p:cNvPr>
          <p:cNvSpPr>
            <a:spLocks noGrp="1"/>
          </p:cNvSpPr>
          <p:nvPr>
            <p:ph idx="1"/>
          </p:nvPr>
        </p:nvSpPr>
        <p:spPr>
          <a:xfrm>
            <a:off x="838200" y="1436914"/>
            <a:ext cx="10515600" cy="4740049"/>
          </a:xfrm>
        </p:spPr>
        <p:txBody>
          <a:bodyPr>
            <a:normAutofit fontScale="92500"/>
          </a:bodyPr>
          <a:lstStyle/>
          <a:p>
            <a:pPr rtl="0">
              <a:spcBef>
                <a:spcPts val="0"/>
              </a:spcBef>
              <a:spcAft>
                <a:spcPts val="0"/>
              </a:spcAft>
            </a:pPr>
            <a:r>
              <a:rPr lang="nl-NL" b="0" i="0" u="none" strike="noStrike" dirty="0">
                <a:solidFill>
                  <a:srgbClr val="000000"/>
                </a:solidFill>
                <a:effectLst/>
                <a:latin typeface="EasyReadingPRO" panose="02000506040000020003" pitchFamily="2" charset="0"/>
              </a:rPr>
              <a:t>Ga eens aan de slag met de volgende vragen, eerst individueel en vervolgens bespreek je de uitkomst gezamenlijk en vervang je de ‘ik’ door ‘wij’. Schrijf de antwoorden als bescheiden uitgangspunt in een bijlage van jullie </a:t>
            </a:r>
            <a:r>
              <a:rPr lang="nl-NL" b="0" i="0" u="none" strike="noStrike" dirty="0" err="1">
                <a:solidFill>
                  <a:srgbClr val="000000"/>
                </a:solidFill>
                <a:effectLst/>
                <a:latin typeface="EasyReadingPRO" panose="02000506040000020003" pitchFamily="2" charset="0"/>
              </a:rPr>
              <a:t>samenwerkings-overeenkomst</a:t>
            </a:r>
            <a:r>
              <a:rPr lang="nl-NL" b="0" i="0" u="none" strike="noStrike" dirty="0">
                <a:solidFill>
                  <a:srgbClr val="000000"/>
                </a:solidFill>
                <a:effectLst/>
                <a:latin typeface="EasyReadingPRO" panose="02000506040000020003" pitchFamily="2" charset="0"/>
              </a:rPr>
              <a:t> (mag als een soort kladje)</a:t>
            </a:r>
            <a:endParaRPr lang="nl-NL" i="0" u="none" strike="noStrike" dirty="0">
              <a:solidFill>
                <a:srgbClr val="000000"/>
              </a:solidFill>
              <a:latin typeface="EasyReadingPRO" panose="02000506040000020003" pitchFamily="2" charset="0"/>
            </a:endParaRPr>
          </a:p>
          <a:p>
            <a:pPr lvl="1">
              <a:spcBef>
                <a:spcPts val="0"/>
              </a:spcBef>
            </a:pPr>
            <a:r>
              <a:rPr lang="nl-NL" b="0" i="0" u="none" strike="noStrike" dirty="0">
                <a:solidFill>
                  <a:srgbClr val="000000"/>
                </a:solidFill>
                <a:effectLst/>
                <a:latin typeface="EasyReadingPRO" panose="02000506040000020003" pitchFamily="2" charset="0"/>
              </a:rPr>
              <a:t>Waarom kies ik voor deze relatie?</a:t>
            </a:r>
            <a:endParaRPr lang="nl-NL" b="0" i="0" u="none" strike="noStrike" dirty="0">
              <a:solidFill>
                <a:srgbClr val="CD6337"/>
              </a:solidFill>
              <a:effectLst/>
              <a:latin typeface="EasyReadingPRO" panose="02000506040000020003" pitchFamily="2" charset="0"/>
            </a:endParaRPr>
          </a:p>
          <a:p>
            <a:pPr lvl="1" fontAlgn="base">
              <a:spcBef>
                <a:spcPts val="700"/>
              </a:spcBef>
            </a:pPr>
            <a:r>
              <a:rPr lang="nl-NL" b="0" i="0" u="none" strike="noStrike" dirty="0">
                <a:solidFill>
                  <a:srgbClr val="000000"/>
                </a:solidFill>
                <a:effectLst/>
                <a:latin typeface="EasyReadingPRO" panose="02000506040000020003" pitchFamily="2" charset="0"/>
              </a:rPr>
              <a:t>Als ik aan succes denk wat stel ik me dan voor?</a:t>
            </a:r>
            <a:endParaRPr lang="nl-NL" b="0" i="0" u="none" strike="noStrike" dirty="0">
              <a:solidFill>
                <a:srgbClr val="CD6337"/>
              </a:solidFill>
              <a:effectLst/>
              <a:latin typeface="EasyReadingPRO" panose="02000506040000020003" pitchFamily="2" charset="0"/>
            </a:endParaRPr>
          </a:p>
          <a:p>
            <a:pPr lvl="1" fontAlgn="base">
              <a:spcBef>
                <a:spcPts val="700"/>
              </a:spcBef>
            </a:pPr>
            <a:r>
              <a:rPr lang="nl-NL" b="0" i="0" u="none" strike="noStrike" dirty="0">
                <a:solidFill>
                  <a:srgbClr val="000000"/>
                </a:solidFill>
                <a:effectLst/>
                <a:latin typeface="EasyReadingPRO" panose="02000506040000020003" pitchFamily="2" charset="0"/>
              </a:rPr>
              <a:t>Wanneer zijn mijn inspanningen de moeite waard?</a:t>
            </a:r>
            <a:endParaRPr lang="nl-NL" b="0" i="0" u="none" strike="noStrike" dirty="0">
              <a:solidFill>
                <a:srgbClr val="CD6337"/>
              </a:solidFill>
              <a:effectLst/>
              <a:latin typeface="EasyReadingPRO" panose="02000506040000020003" pitchFamily="2" charset="0"/>
            </a:endParaRPr>
          </a:p>
          <a:p>
            <a:pPr lvl="1" fontAlgn="base">
              <a:spcBef>
                <a:spcPts val="700"/>
              </a:spcBef>
            </a:pPr>
            <a:r>
              <a:rPr lang="nl-NL" b="0" i="0" u="none" strike="noStrike" dirty="0">
                <a:solidFill>
                  <a:srgbClr val="000000"/>
                </a:solidFill>
                <a:effectLst/>
                <a:latin typeface="EasyReadingPRO" panose="02000506040000020003" pitchFamily="2" charset="0"/>
              </a:rPr>
              <a:t>Wat zijn de gevolgen voor mij, voor ons als onze werkrelatie niet slaagt?</a:t>
            </a:r>
            <a:endParaRPr lang="nl-NL" b="0" i="0" u="none" strike="noStrike" dirty="0">
              <a:solidFill>
                <a:srgbClr val="CD6337"/>
              </a:solidFill>
              <a:effectLst/>
              <a:latin typeface="EasyReadingPRO" panose="02000506040000020003" pitchFamily="2" charset="0"/>
            </a:endParaRPr>
          </a:p>
          <a:p>
            <a:pPr lvl="1" fontAlgn="base">
              <a:spcBef>
                <a:spcPts val="700"/>
              </a:spcBef>
            </a:pPr>
            <a:r>
              <a:rPr lang="nl-NL" b="0" i="0" u="none" strike="noStrike" dirty="0">
                <a:solidFill>
                  <a:srgbClr val="000000"/>
                </a:solidFill>
                <a:effectLst/>
                <a:latin typeface="EasyReadingPRO" panose="02000506040000020003" pitchFamily="2" charset="0"/>
              </a:rPr>
              <a:t>Welke elementen zijn volgens mij de sleutel tot een ideaal systeem voor het omgaan met het onverwachte? Tegenslag op te vangen? </a:t>
            </a:r>
            <a:endParaRPr lang="nl-NL" b="0" i="0" u="none" strike="noStrike" dirty="0">
              <a:solidFill>
                <a:srgbClr val="CD6337"/>
              </a:solidFill>
              <a:effectLst/>
              <a:latin typeface="EasyReadingPRO" panose="02000506040000020003" pitchFamily="2" charset="0"/>
            </a:endParaRPr>
          </a:p>
          <a:p>
            <a:endParaRPr lang="nl-NL" dirty="0"/>
          </a:p>
        </p:txBody>
      </p:sp>
      <p:sp>
        <p:nvSpPr>
          <p:cNvPr id="5" name="Tekstvak 4">
            <a:extLst>
              <a:ext uri="{FF2B5EF4-FFF2-40B4-BE49-F238E27FC236}">
                <a16:creationId xmlns:a16="http://schemas.microsoft.com/office/drawing/2014/main" id="{53CFF6F1-F412-534B-6808-B3F549BEC152}"/>
              </a:ext>
            </a:extLst>
          </p:cNvPr>
          <p:cNvSpPr txBox="1"/>
          <p:nvPr/>
        </p:nvSpPr>
        <p:spPr>
          <a:xfrm>
            <a:off x="3049361" y="3244334"/>
            <a:ext cx="6098720" cy="369332"/>
          </a:xfrm>
          <a:prstGeom prst="rect">
            <a:avLst/>
          </a:prstGeom>
          <a:noFill/>
        </p:spPr>
        <p:txBody>
          <a:bodyPr wrap="square">
            <a:spAutoFit/>
          </a:bodyPr>
          <a:lstStyle/>
          <a:p>
            <a:r>
              <a:rPr lang="nl-NL" b="0" dirty="0">
                <a:effectLst/>
              </a:rPr>
              <a:t> </a:t>
            </a:r>
            <a:endParaRPr lang="nl-NL" dirty="0"/>
          </a:p>
        </p:txBody>
      </p:sp>
      <p:pic>
        <p:nvPicPr>
          <p:cNvPr id="6" name="Picture 2">
            <a:extLst>
              <a:ext uri="{FF2B5EF4-FFF2-40B4-BE49-F238E27FC236}">
                <a16:creationId xmlns:a16="http://schemas.microsoft.com/office/drawing/2014/main" id="{B9300CDA-D353-6302-7123-A647DD1AF2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773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F5F5E-362C-F84A-4C8C-B7BDA9417C33}"/>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88049715-59AB-7094-602B-FFAB1C34472A}"/>
              </a:ext>
            </a:extLst>
          </p:cNvPr>
          <p:cNvSpPr>
            <a:spLocks noGrp="1"/>
          </p:cNvSpPr>
          <p:nvPr>
            <p:ph idx="1"/>
          </p:nvPr>
        </p:nvSpPr>
        <p:spPr/>
        <p:txBody>
          <a:bodyPr>
            <a:normAutofit/>
          </a:bodyPr>
          <a:lstStyle/>
          <a:p>
            <a:pPr rtl="0" fontAlgn="base">
              <a:spcBef>
                <a:spcPts val="0"/>
              </a:spcBef>
              <a:spcAft>
                <a:spcPts val="0"/>
              </a:spcAft>
              <a:buFont typeface="Arial" panose="020B0604020202020204" pitchFamily="34" charset="0"/>
              <a:buChar char="•"/>
            </a:pPr>
            <a:r>
              <a:rPr lang="nl-NL" b="0" i="0" u="none" strike="noStrike" dirty="0">
                <a:solidFill>
                  <a:srgbClr val="000000"/>
                </a:solidFill>
                <a:effectLst/>
                <a:latin typeface="EasyReadingPRO" panose="02000506040000020003" pitchFamily="2" charset="0"/>
              </a:rPr>
              <a:t>Vast tijdstip in jullie agenda</a:t>
            </a:r>
            <a:endParaRPr lang="nl-NL" b="0" i="0" u="none" strike="noStrike" dirty="0">
              <a:solidFill>
                <a:srgbClr val="CD6337"/>
              </a:solidFill>
              <a:effectLst/>
              <a:latin typeface="EasyReadingPRO" panose="02000506040000020003" pitchFamily="2" charset="0"/>
            </a:endParaRPr>
          </a:p>
          <a:p>
            <a:pPr marL="742950" lvl="1" indent="-285750" rtl="0" fontAlgn="base">
              <a:spcBef>
                <a:spcPts val="700"/>
              </a:spcBef>
              <a:spcAft>
                <a:spcPts val="0"/>
              </a:spcAft>
              <a:buFont typeface="Arial" panose="020B0604020202020204" pitchFamily="34" charset="0"/>
              <a:buChar char="•"/>
            </a:pPr>
            <a:r>
              <a:rPr lang="nl-NL" sz="2800" b="0" i="0" u="none" strike="noStrike" dirty="0">
                <a:solidFill>
                  <a:srgbClr val="000000"/>
                </a:solidFill>
                <a:effectLst/>
                <a:latin typeface="EasyReadingPRO" panose="02000506040000020003" pitchFamily="2" charset="0"/>
              </a:rPr>
              <a:t>Tip: zorg dat je het eerste half jaar deze tweemaal per maand in de agenda vastlegt.</a:t>
            </a:r>
            <a:endParaRPr lang="nl-NL" sz="2800" b="0" i="0" u="none" strike="noStrike" dirty="0">
              <a:solidFill>
                <a:srgbClr val="CD6337"/>
              </a:solidFill>
              <a:effectLst/>
              <a:latin typeface="EasyReadingPRO" panose="02000506040000020003" pitchFamily="2" charset="0"/>
            </a:endParaRPr>
          </a:p>
          <a:p>
            <a:pPr rtl="0" fontAlgn="base">
              <a:spcBef>
                <a:spcPts val="700"/>
              </a:spcBef>
              <a:spcAft>
                <a:spcPts val="0"/>
              </a:spcAft>
              <a:buFont typeface="Arial" panose="020B0604020202020204" pitchFamily="34" charset="0"/>
              <a:buChar char="•"/>
            </a:pPr>
            <a:r>
              <a:rPr lang="nl-NL" b="0" i="0" u="none" strike="noStrike" dirty="0">
                <a:solidFill>
                  <a:srgbClr val="000000"/>
                </a:solidFill>
                <a:effectLst/>
                <a:latin typeface="EasyReadingPRO" panose="02000506040000020003" pitchFamily="2" charset="0"/>
              </a:rPr>
              <a:t>Voorbeeld vragen:</a:t>
            </a:r>
            <a:endParaRPr lang="nl-NL" b="0" i="0" u="none" strike="noStrike" dirty="0">
              <a:solidFill>
                <a:srgbClr val="CD6337"/>
              </a:solidFill>
              <a:effectLst/>
              <a:latin typeface="EasyReadingPRO" panose="02000506040000020003" pitchFamily="2" charset="0"/>
            </a:endParaRPr>
          </a:p>
          <a:p>
            <a:pPr marL="782955" lvl="1" fontAlgn="base">
              <a:spcBef>
                <a:spcPts val="700"/>
              </a:spcBef>
            </a:pPr>
            <a:r>
              <a:rPr lang="nl-NL" b="0" i="0" u="none" strike="noStrike" dirty="0">
                <a:solidFill>
                  <a:srgbClr val="000000"/>
                </a:solidFill>
                <a:effectLst/>
                <a:latin typeface="EasyReadingPRO" panose="02000506040000020003" pitchFamily="2" charset="0"/>
              </a:rPr>
              <a:t>Wat waarderen we het meest aan het werkt dat we tot nu toe samen hebben gedaan?</a:t>
            </a:r>
            <a:endParaRPr lang="nl-NL" b="0" i="0" u="none" strike="noStrike" dirty="0">
              <a:solidFill>
                <a:srgbClr val="CD6337"/>
              </a:solidFill>
              <a:effectLst/>
              <a:latin typeface="EasyReadingPRO" panose="02000506040000020003" pitchFamily="2" charset="0"/>
            </a:endParaRPr>
          </a:p>
          <a:p>
            <a:pPr marL="782955" lvl="1" fontAlgn="base">
              <a:spcBef>
                <a:spcPts val="700"/>
              </a:spcBef>
            </a:pPr>
            <a:r>
              <a:rPr lang="nl-NL" b="0" i="0" u="none" strike="noStrike" dirty="0">
                <a:solidFill>
                  <a:srgbClr val="000000"/>
                </a:solidFill>
                <a:effectLst/>
                <a:latin typeface="EasyReadingPRO" panose="02000506040000020003" pitchFamily="2" charset="0"/>
              </a:rPr>
              <a:t>Wat werkt goed voor ons? Kunnen we daar meer van doen?</a:t>
            </a:r>
            <a:endParaRPr lang="nl-NL" b="0" i="0" u="none" strike="noStrike" dirty="0">
              <a:solidFill>
                <a:srgbClr val="CD6337"/>
              </a:solidFill>
              <a:effectLst/>
              <a:latin typeface="EasyReadingPRO" panose="02000506040000020003" pitchFamily="2" charset="0"/>
            </a:endParaRPr>
          </a:p>
          <a:p>
            <a:pPr marL="782955" lvl="1" fontAlgn="base">
              <a:spcBef>
                <a:spcPts val="700"/>
              </a:spcBef>
            </a:pPr>
            <a:r>
              <a:rPr lang="nl-NL" b="0" i="0" u="none" strike="noStrike" dirty="0">
                <a:solidFill>
                  <a:srgbClr val="000000"/>
                </a:solidFill>
                <a:effectLst/>
                <a:latin typeface="EasyReadingPRO" panose="02000506040000020003" pitchFamily="2" charset="0"/>
              </a:rPr>
              <a:t>Heeft ieder van ons het gevoel dat we krijgen wat we verwachten?</a:t>
            </a:r>
            <a:endParaRPr lang="nl-NL" b="0" i="0" u="none" strike="noStrike" dirty="0">
              <a:solidFill>
                <a:srgbClr val="CD6337"/>
              </a:solidFill>
              <a:effectLst/>
              <a:latin typeface="EasyReadingPRO" panose="02000506040000020003" pitchFamily="2" charset="0"/>
            </a:endParaRPr>
          </a:p>
          <a:p>
            <a:pPr marL="782955" lvl="1" fontAlgn="base">
              <a:spcBef>
                <a:spcPts val="700"/>
              </a:spcBef>
            </a:pPr>
            <a:r>
              <a:rPr lang="nl-NL" b="0" i="0" u="none" strike="noStrike" dirty="0">
                <a:solidFill>
                  <a:srgbClr val="000000"/>
                </a:solidFill>
                <a:effectLst/>
                <a:latin typeface="EasyReadingPRO" panose="02000506040000020003" pitchFamily="2" charset="0"/>
              </a:rPr>
              <a:t>Is er iets dat niet meer werkt voor één of meer van ons?</a:t>
            </a:r>
            <a:endParaRPr lang="nl-NL" b="0" i="0" u="none" strike="noStrike" dirty="0">
              <a:solidFill>
                <a:srgbClr val="CD6337"/>
              </a:solidFill>
              <a:effectLst/>
              <a:latin typeface="EasyReadingPRO" panose="02000506040000020003" pitchFamily="2" charset="0"/>
            </a:endParaRPr>
          </a:p>
          <a:p>
            <a:endParaRPr lang="nl-NL" sz="2000" dirty="0">
              <a:latin typeface="EasyReadingPRO" panose="02000506040000020003" pitchFamily="2" charset="0"/>
            </a:endParaRPr>
          </a:p>
        </p:txBody>
      </p:sp>
      <p:sp>
        <p:nvSpPr>
          <p:cNvPr id="5" name="Tekstvak 4">
            <a:extLst>
              <a:ext uri="{FF2B5EF4-FFF2-40B4-BE49-F238E27FC236}">
                <a16:creationId xmlns:a16="http://schemas.microsoft.com/office/drawing/2014/main" id="{53CFF6F1-F412-534B-6808-B3F549BEC152}"/>
              </a:ext>
            </a:extLst>
          </p:cNvPr>
          <p:cNvSpPr txBox="1"/>
          <p:nvPr/>
        </p:nvSpPr>
        <p:spPr>
          <a:xfrm>
            <a:off x="3049361" y="3244334"/>
            <a:ext cx="6098720" cy="369332"/>
          </a:xfrm>
          <a:prstGeom prst="rect">
            <a:avLst/>
          </a:prstGeom>
          <a:noFill/>
        </p:spPr>
        <p:txBody>
          <a:bodyPr wrap="square">
            <a:spAutoFit/>
          </a:bodyPr>
          <a:lstStyle/>
          <a:p>
            <a:r>
              <a:rPr lang="nl-NL" b="0" dirty="0">
                <a:effectLst/>
              </a:rPr>
              <a:t> </a:t>
            </a:r>
            <a:endParaRPr lang="nl-NL" dirty="0"/>
          </a:p>
        </p:txBody>
      </p:sp>
      <p:pic>
        <p:nvPicPr>
          <p:cNvPr id="6" name="Picture 2">
            <a:extLst>
              <a:ext uri="{FF2B5EF4-FFF2-40B4-BE49-F238E27FC236}">
                <a16:creationId xmlns:a16="http://schemas.microsoft.com/office/drawing/2014/main" id="{B9300CDA-D353-6302-7123-A647DD1AF2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716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985AD8-6480-BCA9-570B-7EB1FE35FB73}"/>
              </a:ext>
            </a:extLst>
          </p:cNvPr>
          <p:cNvSpPr>
            <a:spLocks noGrp="1"/>
          </p:cNvSpPr>
          <p:nvPr>
            <p:ph type="title"/>
          </p:nvPr>
        </p:nvSpPr>
        <p:spPr/>
        <p:txBody>
          <a:bodyPr/>
          <a:lstStyle/>
          <a:p>
            <a:r>
              <a:rPr lang="nl-NL" dirty="0">
                <a:latin typeface="EasyReadingPRO" panose="02000506040000020003" pitchFamily="2" charset="0"/>
              </a:rPr>
              <a:t>Contracten</a:t>
            </a:r>
          </a:p>
        </p:txBody>
      </p:sp>
      <p:sp>
        <p:nvSpPr>
          <p:cNvPr id="3" name="Tijdelijke aanduiding voor inhoud 2">
            <a:extLst>
              <a:ext uri="{FF2B5EF4-FFF2-40B4-BE49-F238E27FC236}">
                <a16:creationId xmlns:a16="http://schemas.microsoft.com/office/drawing/2014/main" id="{0124E11F-D07F-9EC9-3684-F8DC8B00119D}"/>
              </a:ext>
            </a:extLst>
          </p:cNvPr>
          <p:cNvSpPr>
            <a:spLocks noGrp="1"/>
          </p:cNvSpPr>
          <p:nvPr>
            <p:ph idx="1"/>
          </p:nvPr>
        </p:nvSpPr>
        <p:spPr/>
        <p:txBody>
          <a:bodyPr/>
          <a:lstStyle/>
          <a:p>
            <a:r>
              <a:rPr lang="nl-NL" dirty="0">
                <a:latin typeface="EasyReadingPRO" panose="02000506040000020003" pitchFamily="2" charset="0"/>
              </a:rPr>
              <a:t>Duidelijk</a:t>
            </a:r>
          </a:p>
          <a:p>
            <a:r>
              <a:rPr lang="nl-NL" dirty="0">
                <a:latin typeface="EasyReadingPRO" panose="02000506040000020003" pitchFamily="2" charset="0"/>
              </a:rPr>
              <a:t>Begrijpelijk</a:t>
            </a:r>
          </a:p>
          <a:p>
            <a:r>
              <a:rPr lang="nl-NL" dirty="0">
                <a:latin typeface="EasyReadingPRO" panose="02000506040000020003" pitchFamily="2" charset="0"/>
              </a:rPr>
              <a:t>Bruikbaar</a:t>
            </a:r>
          </a:p>
          <a:p>
            <a:endParaRPr lang="nl-NL" dirty="0"/>
          </a:p>
        </p:txBody>
      </p:sp>
      <p:pic>
        <p:nvPicPr>
          <p:cNvPr id="6" name="Picture 2">
            <a:extLst>
              <a:ext uri="{FF2B5EF4-FFF2-40B4-BE49-F238E27FC236}">
                <a16:creationId xmlns:a16="http://schemas.microsoft.com/office/drawing/2014/main" id="{A221B9CD-5981-2FB3-40A2-CE04C067A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00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E6520C-14CA-1352-C58C-39C2A827212E}"/>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1B1F1E1-6090-CC99-0CFB-1D960459F1D8}"/>
              </a:ext>
            </a:extLst>
          </p:cNvPr>
          <p:cNvSpPr>
            <a:spLocks noGrp="1"/>
          </p:cNvSpPr>
          <p:nvPr>
            <p:ph idx="1"/>
          </p:nvPr>
        </p:nvSpPr>
        <p:spPr/>
        <p:txBody>
          <a:bodyPr>
            <a:normAutofit/>
          </a:bodyPr>
          <a:lstStyle/>
          <a:p>
            <a:r>
              <a:rPr lang="nl-NL" dirty="0">
                <a:latin typeface="EasyReadingPRO" panose="02000506040000020003" pitchFamily="2" charset="0"/>
              </a:rPr>
              <a:t>Vage taal</a:t>
            </a:r>
          </a:p>
          <a:p>
            <a:endParaRPr lang="nl-NL" dirty="0">
              <a:latin typeface="EasyReadingPRO" panose="02000506040000020003" pitchFamily="2" charset="0"/>
            </a:endParaRPr>
          </a:p>
          <a:p>
            <a:pPr lvl="1"/>
            <a:r>
              <a:rPr lang="nl-NL" dirty="0">
                <a:latin typeface="EasyReadingPRO" panose="02000506040000020003" pitchFamily="2" charset="0"/>
              </a:rPr>
              <a:t>Duidelijke taal voorkomt conflict</a:t>
            </a:r>
          </a:p>
          <a:p>
            <a:pPr lvl="1"/>
            <a:endParaRPr lang="nl-NL" dirty="0">
              <a:latin typeface="EasyReadingPRO" panose="02000506040000020003" pitchFamily="2" charset="0"/>
            </a:endParaRPr>
          </a:p>
          <a:p>
            <a:pPr lvl="1"/>
            <a:r>
              <a:rPr lang="nl-NL" b="1" dirty="0">
                <a:latin typeface="EasyReadingPRO" panose="02000506040000020003" pitchFamily="2" charset="0"/>
              </a:rPr>
              <a:t>Een contract moet absoluut duidelijk zijn. Het is het officiële document dat de uitkomst is van onderhandelingen, en het is van het grootste belang dat alle afspraken begrijpelijk zijn. Dit zorgt voor een duidelijke leidraad voor alle betrokken partijen en helpt om problemen en onenigheden te voorkomen.</a:t>
            </a:r>
          </a:p>
        </p:txBody>
      </p:sp>
      <p:pic>
        <p:nvPicPr>
          <p:cNvPr id="4" name="Picture 2">
            <a:extLst>
              <a:ext uri="{FF2B5EF4-FFF2-40B4-BE49-F238E27FC236}">
                <a16:creationId xmlns:a16="http://schemas.microsoft.com/office/drawing/2014/main" id="{F293861A-7114-F24B-BA01-5DD4C9250B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8822" y="543560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36111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2387</TotalTime>
  <Words>2355</Words>
  <Application>Microsoft Office PowerPoint</Application>
  <PresentationFormat>Breedbeeld</PresentationFormat>
  <Paragraphs>215</Paragraphs>
  <Slides>26</Slides>
  <Notes>17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26</vt:i4>
      </vt:variant>
    </vt:vector>
  </HeadingPairs>
  <TitlesOfParts>
    <vt:vector size="32" baseType="lpstr">
      <vt:lpstr>Arial</vt:lpstr>
      <vt:lpstr>Calibri</vt:lpstr>
      <vt:lpstr>Calibri Light</vt:lpstr>
      <vt:lpstr>EasyReadingPRO</vt:lpstr>
      <vt:lpstr>Söhne</vt:lpstr>
      <vt:lpstr>Kantoorthema</vt:lpstr>
      <vt:lpstr>PowerPoint-presentatie</vt:lpstr>
      <vt:lpstr>PowerPoint-presentatie</vt:lpstr>
      <vt:lpstr>PowerPoint-presentatie</vt:lpstr>
      <vt:lpstr>Contracten</vt:lpstr>
      <vt:lpstr>Crazy Eights</vt:lpstr>
      <vt:lpstr>PowerPoint-presentatie</vt:lpstr>
      <vt:lpstr>PowerPoint-presentatie</vt:lpstr>
      <vt:lpstr>Contracten</vt:lpstr>
      <vt:lpstr>PowerPoint-presentatie</vt:lpstr>
      <vt:lpstr>PowerPoint-presentatie</vt:lpstr>
      <vt:lpstr>PowerPoint-presentatie</vt:lpstr>
      <vt:lpstr>Opdracht 1 Heldere communicatie inleiding</vt:lpstr>
      <vt:lpstr>Partijen</vt:lpstr>
      <vt:lpstr>Opdracht 1a</vt:lpstr>
      <vt:lpstr>Jij- Wij</vt:lpstr>
      <vt:lpstr>Structuur</vt:lpstr>
      <vt:lpstr>Geen lange zinnen</vt:lpstr>
      <vt:lpstr>Houd het eenvoudig</vt:lpstr>
      <vt:lpstr>Houd het beknopt</vt:lpstr>
      <vt:lpstr>AI is erg handig</vt:lpstr>
      <vt:lpstr>Voorbeelden</vt:lpstr>
      <vt:lpstr>PowerPoint-presentatie</vt:lpstr>
      <vt:lpstr>PowerPoint-presentatie</vt:lpstr>
      <vt:lpstr>PowerPoint-presentatie</vt:lpstr>
      <vt:lpstr>Opdracht 1b</vt:lpstr>
      <vt:lpstr>Evalueren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Dorrit Theunissen</dc:creator>
  <cp:lastModifiedBy>Dorrit Theunissen</cp:lastModifiedBy>
  <cp:revision>3</cp:revision>
  <dcterms:created xsi:type="dcterms:W3CDTF">2023-10-28T16:58:01Z</dcterms:created>
  <dcterms:modified xsi:type="dcterms:W3CDTF">2023-11-02T08:29:17Z</dcterms:modified>
</cp:coreProperties>
</file>