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84" r:id="rId2"/>
    <p:sldId id="278" r:id="rId3"/>
    <p:sldId id="296" r:id="rId4"/>
    <p:sldId id="279" r:id="rId5"/>
    <p:sldId id="259" r:id="rId6"/>
    <p:sldId id="286" r:id="rId7"/>
    <p:sldId id="287" r:id="rId8"/>
    <p:sldId id="288" r:id="rId9"/>
    <p:sldId id="289" r:id="rId10"/>
    <p:sldId id="290" r:id="rId11"/>
    <p:sldId id="291" r:id="rId12"/>
    <p:sldId id="292" r:id="rId13"/>
    <p:sldId id="293" r:id="rId14"/>
    <p:sldId id="295" r:id="rId15"/>
    <p:sldId id="280" r:id="rId16"/>
    <p:sldId id="297" r:id="rId17"/>
    <p:sldId id="298" r:id="rId18"/>
    <p:sldId id="299" r:id="rId19"/>
    <p:sldId id="300" r:id="rId20"/>
    <p:sldId id="301" r:id="rId2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58919" autoAdjust="0"/>
  </p:normalViewPr>
  <p:slideViewPr>
    <p:cSldViewPr snapToGrid="0">
      <p:cViewPr varScale="1">
        <p:scale>
          <a:sx n="39" d="100"/>
          <a:sy n="39" d="100"/>
        </p:scale>
        <p:origin x="170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467CED-139C-4ABF-86E3-368E01B1E301}" type="datetimeFigureOut">
              <a:rPr lang="nl-NL" smtClean="0"/>
              <a:t>2-11-2023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96D01D-528B-43DD-87B5-69AA4D63FBCB}" type="slidenum">
              <a:rPr lang="nl-NL" smtClean="0"/>
              <a:t>‹nr.›</a:t>
            </a:fld>
            <a:endParaRPr lang="nl-NL"/>
          </a:p>
        </p:txBody>
      </p:sp>
    </p:spTree>
    <p:extLst>
      <p:ext uri="{BB962C8B-B14F-4D97-AF65-F5344CB8AC3E}">
        <p14:creationId xmlns:p14="http://schemas.microsoft.com/office/powerpoint/2010/main" val="2560499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reclamecode.nl/social-toelichting/"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a:p>
            <a:endParaRPr lang="nl-NL" dirty="0"/>
          </a:p>
          <a:p>
            <a:endParaRPr lang="nl-NL" dirty="0"/>
          </a:p>
          <a:p>
            <a:endParaRPr lang="nl-NL" dirty="0"/>
          </a:p>
          <a:p>
            <a:endParaRPr lang="nl-NL" dirty="0"/>
          </a:p>
        </p:txBody>
      </p:sp>
      <p:sp>
        <p:nvSpPr>
          <p:cNvPr id="4" name="Tijdelijke aanduiding voor dianummer 3"/>
          <p:cNvSpPr>
            <a:spLocks noGrp="1"/>
          </p:cNvSpPr>
          <p:nvPr>
            <p:ph type="sldNum" sz="quarter" idx="5"/>
          </p:nvPr>
        </p:nvSpPr>
        <p:spPr/>
        <p:txBody>
          <a:bodyPr/>
          <a:lstStyle/>
          <a:p>
            <a:fld id="{5296D01D-528B-43DD-87B5-69AA4D63FBCB}" type="slidenum">
              <a:rPr lang="nl-NL" smtClean="0"/>
              <a:t>2</a:t>
            </a:fld>
            <a:endParaRPr lang="nl-NL"/>
          </a:p>
        </p:txBody>
      </p:sp>
    </p:spTree>
    <p:extLst>
      <p:ext uri="{BB962C8B-B14F-4D97-AF65-F5344CB8AC3E}">
        <p14:creationId xmlns:p14="http://schemas.microsoft.com/office/powerpoint/2010/main" val="3522735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0" i="0" dirty="0">
                <a:solidFill>
                  <a:srgbClr val="343434"/>
                </a:solidFill>
                <a:effectLst/>
                <a:latin typeface="Montserrat" panose="020B0604020202020204" pitchFamily="2" charset="0"/>
              </a:rPr>
              <a:t>Voor veel bedrijven is de digitale nieuwsbrief, het versturen van aanbiedingen via bijvoorbeeld e-mail, een lucratieve manier van reclame maken. In korte tijd en met weinig inspanning kunnen grote aantallen (potentiële) klanten relatief goedkoop bereikt worden. Bij het versturen van digitale nieuwsbrieven moet rekening worden gehouden met regelgeving. </a:t>
            </a:r>
            <a:endParaRPr lang="nl-NL" dirty="0"/>
          </a:p>
        </p:txBody>
      </p:sp>
      <p:sp>
        <p:nvSpPr>
          <p:cNvPr id="4" name="Tijdelijke aanduiding voor dianummer 3"/>
          <p:cNvSpPr>
            <a:spLocks noGrp="1"/>
          </p:cNvSpPr>
          <p:nvPr>
            <p:ph type="sldNum" sz="quarter" idx="5"/>
          </p:nvPr>
        </p:nvSpPr>
        <p:spPr/>
        <p:txBody>
          <a:bodyPr/>
          <a:lstStyle/>
          <a:p>
            <a:fld id="{5296D01D-528B-43DD-87B5-69AA4D63FBCB}" type="slidenum">
              <a:rPr lang="nl-NL" smtClean="0"/>
              <a:t>4</a:t>
            </a:fld>
            <a:endParaRPr lang="nl-NL"/>
          </a:p>
        </p:txBody>
      </p:sp>
    </p:spTree>
    <p:extLst>
      <p:ext uri="{BB962C8B-B14F-4D97-AF65-F5344CB8AC3E}">
        <p14:creationId xmlns:p14="http://schemas.microsoft.com/office/powerpoint/2010/main" val="337362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5296D01D-528B-43DD-87B5-69AA4D63FBCB}" type="slidenum">
              <a:rPr lang="nl-NL" smtClean="0"/>
              <a:t>5</a:t>
            </a:fld>
            <a:endParaRPr lang="nl-NL"/>
          </a:p>
        </p:txBody>
      </p:sp>
    </p:spTree>
    <p:extLst>
      <p:ext uri="{BB962C8B-B14F-4D97-AF65-F5344CB8AC3E}">
        <p14:creationId xmlns:p14="http://schemas.microsoft.com/office/powerpoint/2010/main" val="1653410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5296D01D-528B-43DD-87B5-69AA4D63FBCB}" type="slidenum">
              <a:rPr lang="nl-NL" smtClean="0"/>
              <a:t>8</a:t>
            </a:fld>
            <a:endParaRPr lang="nl-NL"/>
          </a:p>
        </p:txBody>
      </p:sp>
    </p:spTree>
    <p:extLst>
      <p:ext uri="{BB962C8B-B14F-4D97-AF65-F5344CB8AC3E}">
        <p14:creationId xmlns:p14="http://schemas.microsoft.com/office/powerpoint/2010/main" val="1977353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hlinkClick r:id="rId3"/>
              </a:rPr>
              <a:t>https://www.reclamecode.nl/social-toelichting/</a:t>
            </a:r>
            <a:endParaRPr lang="nl-NL" dirty="0"/>
          </a:p>
          <a:p>
            <a:endParaRPr lang="nl-NL" dirty="0"/>
          </a:p>
        </p:txBody>
      </p:sp>
      <p:sp>
        <p:nvSpPr>
          <p:cNvPr id="4" name="Tijdelijke aanduiding voor dianummer 3"/>
          <p:cNvSpPr>
            <a:spLocks noGrp="1"/>
          </p:cNvSpPr>
          <p:nvPr>
            <p:ph type="sldNum" sz="quarter" idx="5"/>
          </p:nvPr>
        </p:nvSpPr>
        <p:spPr/>
        <p:txBody>
          <a:bodyPr/>
          <a:lstStyle/>
          <a:p>
            <a:fld id="{5296D01D-528B-43DD-87B5-69AA4D63FBCB}" type="slidenum">
              <a:rPr lang="nl-NL" smtClean="0"/>
              <a:t>13</a:t>
            </a:fld>
            <a:endParaRPr lang="nl-NL"/>
          </a:p>
        </p:txBody>
      </p:sp>
    </p:spTree>
    <p:extLst>
      <p:ext uri="{BB962C8B-B14F-4D97-AF65-F5344CB8AC3E}">
        <p14:creationId xmlns:p14="http://schemas.microsoft.com/office/powerpoint/2010/main" val="1260531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5296D01D-528B-43DD-87B5-69AA4D63FBCB}" type="slidenum">
              <a:rPr lang="nl-NL" smtClean="0"/>
              <a:t>14</a:t>
            </a:fld>
            <a:endParaRPr lang="nl-NL"/>
          </a:p>
        </p:txBody>
      </p:sp>
    </p:spTree>
    <p:extLst>
      <p:ext uri="{BB962C8B-B14F-4D97-AF65-F5344CB8AC3E}">
        <p14:creationId xmlns:p14="http://schemas.microsoft.com/office/powerpoint/2010/main" val="14011080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5296D01D-528B-43DD-87B5-69AA4D63FBCB}" type="slidenum">
              <a:rPr lang="nl-NL" smtClean="0"/>
              <a:t>15</a:t>
            </a:fld>
            <a:endParaRPr lang="nl-NL"/>
          </a:p>
        </p:txBody>
      </p:sp>
    </p:spTree>
    <p:extLst>
      <p:ext uri="{BB962C8B-B14F-4D97-AF65-F5344CB8AC3E}">
        <p14:creationId xmlns:p14="http://schemas.microsoft.com/office/powerpoint/2010/main" val="3142097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61ADBC-6BCE-7AB9-E58A-2453EBFFA7DE}"/>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180A4CFE-A0AE-A137-9217-0E64B470D5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D1525B3D-15CD-F485-9AC6-FB0D1D4F4B00}"/>
              </a:ext>
            </a:extLst>
          </p:cNvPr>
          <p:cNvSpPr>
            <a:spLocks noGrp="1"/>
          </p:cNvSpPr>
          <p:nvPr>
            <p:ph type="dt" sz="half" idx="10"/>
          </p:nvPr>
        </p:nvSpPr>
        <p:spPr/>
        <p:txBody>
          <a:bodyPr/>
          <a:lstStyle/>
          <a:p>
            <a:fld id="{344ACFCC-30E3-4F01-A65F-39BF38382A4A}" type="datetimeFigureOut">
              <a:rPr lang="nl-NL" smtClean="0"/>
              <a:t>2-11-2023</a:t>
            </a:fld>
            <a:endParaRPr lang="nl-NL"/>
          </a:p>
        </p:txBody>
      </p:sp>
      <p:sp>
        <p:nvSpPr>
          <p:cNvPr id="5" name="Tijdelijke aanduiding voor voettekst 4">
            <a:extLst>
              <a:ext uri="{FF2B5EF4-FFF2-40B4-BE49-F238E27FC236}">
                <a16:creationId xmlns:a16="http://schemas.microsoft.com/office/drawing/2014/main" id="{96988BDE-5AD3-EE0B-44B8-4FC86773CE9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E6E4100-8759-739F-D6D7-D115C8B7E175}"/>
              </a:ext>
            </a:extLst>
          </p:cNvPr>
          <p:cNvSpPr>
            <a:spLocks noGrp="1"/>
          </p:cNvSpPr>
          <p:nvPr>
            <p:ph type="sldNum" sz="quarter" idx="12"/>
          </p:nvPr>
        </p:nvSpPr>
        <p:spPr/>
        <p:txBody>
          <a:bodyPr/>
          <a:lstStyle/>
          <a:p>
            <a:fld id="{CED7843A-29E8-4314-8358-034C36694F22}" type="slidenum">
              <a:rPr lang="nl-NL" smtClean="0"/>
              <a:t>‹nr.›</a:t>
            </a:fld>
            <a:endParaRPr lang="nl-NL"/>
          </a:p>
        </p:txBody>
      </p:sp>
    </p:spTree>
    <p:extLst>
      <p:ext uri="{BB962C8B-B14F-4D97-AF65-F5344CB8AC3E}">
        <p14:creationId xmlns:p14="http://schemas.microsoft.com/office/powerpoint/2010/main" val="941526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A52455-E457-3E54-9F33-DCC3D215AA09}"/>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58D2A8D8-1D73-8F72-52A9-CE04EE81F1EE}"/>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775461E-0F6D-3CC9-F33B-2A4285A99694}"/>
              </a:ext>
            </a:extLst>
          </p:cNvPr>
          <p:cNvSpPr>
            <a:spLocks noGrp="1"/>
          </p:cNvSpPr>
          <p:nvPr>
            <p:ph type="dt" sz="half" idx="10"/>
          </p:nvPr>
        </p:nvSpPr>
        <p:spPr/>
        <p:txBody>
          <a:bodyPr/>
          <a:lstStyle/>
          <a:p>
            <a:fld id="{344ACFCC-30E3-4F01-A65F-39BF38382A4A}" type="datetimeFigureOut">
              <a:rPr lang="nl-NL" smtClean="0"/>
              <a:t>2-11-2023</a:t>
            </a:fld>
            <a:endParaRPr lang="nl-NL"/>
          </a:p>
        </p:txBody>
      </p:sp>
      <p:sp>
        <p:nvSpPr>
          <p:cNvPr id="5" name="Tijdelijke aanduiding voor voettekst 4">
            <a:extLst>
              <a:ext uri="{FF2B5EF4-FFF2-40B4-BE49-F238E27FC236}">
                <a16:creationId xmlns:a16="http://schemas.microsoft.com/office/drawing/2014/main" id="{B746BF98-8FE7-DEF5-F9F4-A523D70ED1D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D092D32-C357-483E-C695-ACB89E42FAE4}"/>
              </a:ext>
            </a:extLst>
          </p:cNvPr>
          <p:cNvSpPr>
            <a:spLocks noGrp="1"/>
          </p:cNvSpPr>
          <p:nvPr>
            <p:ph type="sldNum" sz="quarter" idx="12"/>
          </p:nvPr>
        </p:nvSpPr>
        <p:spPr/>
        <p:txBody>
          <a:bodyPr/>
          <a:lstStyle/>
          <a:p>
            <a:fld id="{CED7843A-29E8-4314-8358-034C36694F22}" type="slidenum">
              <a:rPr lang="nl-NL" smtClean="0"/>
              <a:t>‹nr.›</a:t>
            </a:fld>
            <a:endParaRPr lang="nl-NL"/>
          </a:p>
        </p:txBody>
      </p:sp>
    </p:spTree>
    <p:extLst>
      <p:ext uri="{BB962C8B-B14F-4D97-AF65-F5344CB8AC3E}">
        <p14:creationId xmlns:p14="http://schemas.microsoft.com/office/powerpoint/2010/main" val="2164775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21A9A278-934A-939A-8F35-BD77CDC5788E}"/>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AA575162-D72E-3A0A-C3E7-3EA2382B213F}"/>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444B2A1-5A84-EC02-F3B8-A2F89D1C8DA5}"/>
              </a:ext>
            </a:extLst>
          </p:cNvPr>
          <p:cNvSpPr>
            <a:spLocks noGrp="1"/>
          </p:cNvSpPr>
          <p:nvPr>
            <p:ph type="dt" sz="half" idx="10"/>
          </p:nvPr>
        </p:nvSpPr>
        <p:spPr/>
        <p:txBody>
          <a:bodyPr/>
          <a:lstStyle/>
          <a:p>
            <a:fld id="{344ACFCC-30E3-4F01-A65F-39BF38382A4A}" type="datetimeFigureOut">
              <a:rPr lang="nl-NL" smtClean="0"/>
              <a:t>2-11-2023</a:t>
            </a:fld>
            <a:endParaRPr lang="nl-NL"/>
          </a:p>
        </p:txBody>
      </p:sp>
      <p:sp>
        <p:nvSpPr>
          <p:cNvPr id="5" name="Tijdelijke aanduiding voor voettekst 4">
            <a:extLst>
              <a:ext uri="{FF2B5EF4-FFF2-40B4-BE49-F238E27FC236}">
                <a16:creationId xmlns:a16="http://schemas.microsoft.com/office/drawing/2014/main" id="{8FE61EA4-8FF7-2827-5AE3-D44CFCF34E7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C3CAD3B-9EAD-5098-1459-E3ACBA2193DE}"/>
              </a:ext>
            </a:extLst>
          </p:cNvPr>
          <p:cNvSpPr>
            <a:spLocks noGrp="1"/>
          </p:cNvSpPr>
          <p:nvPr>
            <p:ph type="sldNum" sz="quarter" idx="12"/>
          </p:nvPr>
        </p:nvSpPr>
        <p:spPr/>
        <p:txBody>
          <a:bodyPr/>
          <a:lstStyle/>
          <a:p>
            <a:fld id="{CED7843A-29E8-4314-8358-034C36694F22}" type="slidenum">
              <a:rPr lang="nl-NL" smtClean="0"/>
              <a:t>‹nr.›</a:t>
            </a:fld>
            <a:endParaRPr lang="nl-NL"/>
          </a:p>
        </p:txBody>
      </p:sp>
    </p:spTree>
    <p:extLst>
      <p:ext uri="{BB962C8B-B14F-4D97-AF65-F5344CB8AC3E}">
        <p14:creationId xmlns:p14="http://schemas.microsoft.com/office/powerpoint/2010/main" val="2895446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5EA57B-B823-4522-9395-13D4A105ED97}"/>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D5103C5A-12DD-1AB0-49CB-CBD6291E83BE}"/>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7D50CC8-460E-D972-5C7B-FE0A4E3104CA}"/>
              </a:ext>
            </a:extLst>
          </p:cNvPr>
          <p:cNvSpPr>
            <a:spLocks noGrp="1"/>
          </p:cNvSpPr>
          <p:nvPr>
            <p:ph type="dt" sz="half" idx="10"/>
          </p:nvPr>
        </p:nvSpPr>
        <p:spPr/>
        <p:txBody>
          <a:bodyPr/>
          <a:lstStyle/>
          <a:p>
            <a:fld id="{344ACFCC-30E3-4F01-A65F-39BF38382A4A}" type="datetimeFigureOut">
              <a:rPr lang="nl-NL" smtClean="0"/>
              <a:t>2-11-2023</a:t>
            </a:fld>
            <a:endParaRPr lang="nl-NL"/>
          </a:p>
        </p:txBody>
      </p:sp>
      <p:sp>
        <p:nvSpPr>
          <p:cNvPr id="5" name="Tijdelijke aanduiding voor voettekst 4">
            <a:extLst>
              <a:ext uri="{FF2B5EF4-FFF2-40B4-BE49-F238E27FC236}">
                <a16:creationId xmlns:a16="http://schemas.microsoft.com/office/drawing/2014/main" id="{51189D9C-FF76-1B23-32CE-FB831B9B1CB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DFE2EE9-C2FD-EEA5-713A-4D4ED7074A8A}"/>
              </a:ext>
            </a:extLst>
          </p:cNvPr>
          <p:cNvSpPr>
            <a:spLocks noGrp="1"/>
          </p:cNvSpPr>
          <p:nvPr>
            <p:ph type="sldNum" sz="quarter" idx="12"/>
          </p:nvPr>
        </p:nvSpPr>
        <p:spPr/>
        <p:txBody>
          <a:bodyPr/>
          <a:lstStyle/>
          <a:p>
            <a:fld id="{CED7843A-29E8-4314-8358-034C36694F22}" type="slidenum">
              <a:rPr lang="nl-NL" smtClean="0"/>
              <a:t>‹nr.›</a:t>
            </a:fld>
            <a:endParaRPr lang="nl-NL"/>
          </a:p>
        </p:txBody>
      </p:sp>
    </p:spTree>
    <p:extLst>
      <p:ext uri="{BB962C8B-B14F-4D97-AF65-F5344CB8AC3E}">
        <p14:creationId xmlns:p14="http://schemas.microsoft.com/office/powerpoint/2010/main" val="1299378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B9390B-D0E9-6422-EC75-DF5116E0742B}"/>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3B163C05-2770-1245-4C3E-897E5D185F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27F31204-EAC2-4825-4A78-B3465034529B}"/>
              </a:ext>
            </a:extLst>
          </p:cNvPr>
          <p:cNvSpPr>
            <a:spLocks noGrp="1"/>
          </p:cNvSpPr>
          <p:nvPr>
            <p:ph type="dt" sz="half" idx="10"/>
          </p:nvPr>
        </p:nvSpPr>
        <p:spPr/>
        <p:txBody>
          <a:bodyPr/>
          <a:lstStyle/>
          <a:p>
            <a:fld id="{344ACFCC-30E3-4F01-A65F-39BF38382A4A}" type="datetimeFigureOut">
              <a:rPr lang="nl-NL" smtClean="0"/>
              <a:t>2-11-2023</a:t>
            </a:fld>
            <a:endParaRPr lang="nl-NL"/>
          </a:p>
        </p:txBody>
      </p:sp>
      <p:sp>
        <p:nvSpPr>
          <p:cNvPr id="5" name="Tijdelijke aanduiding voor voettekst 4">
            <a:extLst>
              <a:ext uri="{FF2B5EF4-FFF2-40B4-BE49-F238E27FC236}">
                <a16:creationId xmlns:a16="http://schemas.microsoft.com/office/drawing/2014/main" id="{091BB33F-3436-0F19-4408-7D70689EE81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6B9AC69-C661-7966-BE37-740033932927}"/>
              </a:ext>
            </a:extLst>
          </p:cNvPr>
          <p:cNvSpPr>
            <a:spLocks noGrp="1"/>
          </p:cNvSpPr>
          <p:nvPr>
            <p:ph type="sldNum" sz="quarter" idx="12"/>
          </p:nvPr>
        </p:nvSpPr>
        <p:spPr/>
        <p:txBody>
          <a:bodyPr/>
          <a:lstStyle/>
          <a:p>
            <a:fld id="{CED7843A-29E8-4314-8358-034C36694F22}" type="slidenum">
              <a:rPr lang="nl-NL" smtClean="0"/>
              <a:t>‹nr.›</a:t>
            </a:fld>
            <a:endParaRPr lang="nl-NL"/>
          </a:p>
        </p:txBody>
      </p:sp>
    </p:spTree>
    <p:extLst>
      <p:ext uri="{BB962C8B-B14F-4D97-AF65-F5344CB8AC3E}">
        <p14:creationId xmlns:p14="http://schemas.microsoft.com/office/powerpoint/2010/main" val="782793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1F688E-1CFB-1F1B-C3C4-DA1E14DA592B}"/>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4603667-A481-1C5C-57CD-48B73B3FD81B}"/>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F2CE1B26-729E-C749-27FC-0C974CAB249F}"/>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5A359AAD-21FF-154F-19D8-858BA3FF5834}"/>
              </a:ext>
            </a:extLst>
          </p:cNvPr>
          <p:cNvSpPr>
            <a:spLocks noGrp="1"/>
          </p:cNvSpPr>
          <p:nvPr>
            <p:ph type="dt" sz="half" idx="10"/>
          </p:nvPr>
        </p:nvSpPr>
        <p:spPr/>
        <p:txBody>
          <a:bodyPr/>
          <a:lstStyle/>
          <a:p>
            <a:fld id="{344ACFCC-30E3-4F01-A65F-39BF38382A4A}" type="datetimeFigureOut">
              <a:rPr lang="nl-NL" smtClean="0"/>
              <a:t>2-11-2023</a:t>
            </a:fld>
            <a:endParaRPr lang="nl-NL"/>
          </a:p>
        </p:txBody>
      </p:sp>
      <p:sp>
        <p:nvSpPr>
          <p:cNvPr id="6" name="Tijdelijke aanduiding voor voettekst 5">
            <a:extLst>
              <a:ext uri="{FF2B5EF4-FFF2-40B4-BE49-F238E27FC236}">
                <a16:creationId xmlns:a16="http://schemas.microsoft.com/office/drawing/2014/main" id="{31948322-40B2-89EE-5652-4A7F8BE7CBD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B3A5BAE-6D62-68F9-6A9B-B2846E756DAD}"/>
              </a:ext>
            </a:extLst>
          </p:cNvPr>
          <p:cNvSpPr>
            <a:spLocks noGrp="1"/>
          </p:cNvSpPr>
          <p:nvPr>
            <p:ph type="sldNum" sz="quarter" idx="12"/>
          </p:nvPr>
        </p:nvSpPr>
        <p:spPr/>
        <p:txBody>
          <a:bodyPr/>
          <a:lstStyle/>
          <a:p>
            <a:fld id="{CED7843A-29E8-4314-8358-034C36694F22}" type="slidenum">
              <a:rPr lang="nl-NL" smtClean="0"/>
              <a:t>‹nr.›</a:t>
            </a:fld>
            <a:endParaRPr lang="nl-NL"/>
          </a:p>
        </p:txBody>
      </p:sp>
    </p:spTree>
    <p:extLst>
      <p:ext uri="{BB962C8B-B14F-4D97-AF65-F5344CB8AC3E}">
        <p14:creationId xmlns:p14="http://schemas.microsoft.com/office/powerpoint/2010/main" val="3642639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CDED88-4AF0-D9FD-683B-33AD42291F37}"/>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79F56E64-49E5-CC17-37C1-5F9265B2D5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D129C3AA-2194-6523-7F15-5C2B37265620}"/>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1FF1D707-8BD9-E3C5-6BDF-BA3DB9B757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5456C86D-238E-CD94-B7AE-8445E9673614}"/>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6D6C2CF2-B48F-4FBA-3D0A-6FCC6F0FE012}"/>
              </a:ext>
            </a:extLst>
          </p:cNvPr>
          <p:cNvSpPr>
            <a:spLocks noGrp="1"/>
          </p:cNvSpPr>
          <p:nvPr>
            <p:ph type="dt" sz="half" idx="10"/>
          </p:nvPr>
        </p:nvSpPr>
        <p:spPr/>
        <p:txBody>
          <a:bodyPr/>
          <a:lstStyle/>
          <a:p>
            <a:fld id="{344ACFCC-30E3-4F01-A65F-39BF38382A4A}" type="datetimeFigureOut">
              <a:rPr lang="nl-NL" smtClean="0"/>
              <a:t>2-11-2023</a:t>
            </a:fld>
            <a:endParaRPr lang="nl-NL"/>
          </a:p>
        </p:txBody>
      </p:sp>
      <p:sp>
        <p:nvSpPr>
          <p:cNvPr id="8" name="Tijdelijke aanduiding voor voettekst 7">
            <a:extLst>
              <a:ext uri="{FF2B5EF4-FFF2-40B4-BE49-F238E27FC236}">
                <a16:creationId xmlns:a16="http://schemas.microsoft.com/office/drawing/2014/main" id="{45C56DD9-ACDA-D3C0-A946-536B4605B0F9}"/>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ECAB3C06-B61C-4AE3-80B0-10451331A6A6}"/>
              </a:ext>
            </a:extLst>
          </p:cNvPr>
          <p:cNvSpPr>
            <a:spLocks noGrp="1"/>
          </p:cNvSpPr>
          <p:nvPr>
            <p:ph type="sldNum" sz="quarter" idx="12"/>
          </p:nvPr>
        </p:nvSpPr>
        <p:spPr/>
        <p:txBody>
          <a:bodyPr/>
          <a:lstStyle/>
          <a:p>
            <a:fld id="{CED7843A-29E8-4314-8358-034C36694F22}" type="slidenum">
              <a:rPr lang="nl-NL" smtClean="0"/>
              <a:t>‹nr.›</a:t>
            </a:fld>
            <a:endParaRPr lang="nl-NL"/>
          </a:p>
        </p:txBody>
      </p:sp>
    </p:spTree>
    <p:extLst>
      <p:ext uri="{BB962C8B-B14F-4D97-AF65-F5344CB8AC3E}">
        <p14:creationId xmlns:p14="http://schemas.microsoft.com/office/powerpoint/2010/main" val="1392452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01B836-D831-3DD1-9A1F-EA97107C0371}"/>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34CCADAD-C9DB-1E86-9B9E-7B4984BDA63F}"/>
              </a:ext>
            </a:extLst>
          </p:cNvPr>
          <p:cNvSpPr>
            <a:spLocks noGrp="1"/>
          </p:cNvSpPr>
          <p:nvPr>
            <p:ph type="dt" sz="half" idx="10"/>
          </p:nvPr>
        </p:nvSpPr>
        <p:spPr/>
        <p:txBody>
          <a:bodyPr/>
          <a:lstStyle/>
          <a:p>
            <a:fld id="{344ACFCC-30E3-4F01-A65F-39BF38382A4A}" type="datetimeFigureOut">
              <a:rPr lang="nl-NL" smtClean="0"/>
              <a:t>2-11-2023</a:t>
            </a:fld>
            <a:endParaRPr lang="nl-NL"/>
          </a:p>
        </p:txBody>
      </p:sp>
      <p:sp>
        <p:nvSpPr>
          <p:cNvPr id="4" name="Tijdelijke aanduiding voor voettekst 3">
            <a:extLst>
              <a:ext uri="{FF2B5EF4-FFF2-40B4-BE49-F238E27FC236}">
                <a16:creationId xmlns:a16="http://schemas.microsoft.com/office/drawing/2014/main" id="{C2B28B13-086A-4C8B-BF3F-08969A7642C1}"/>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20A65D73-5F98-31FA-35D0-A6DB2977D9C9}"/>
              </a:ext>
            </a:extLst>
          </p:cNvPr>
          <p:cNvSpPr>
            <a:spLocks noGrp="1"/>
          </p:cNvSpPr>
          <p:nvPr>
            <p:ph type="sldNum" sz="quarter" idx="12"/>
          </p:nvPr>
        </p:nvSpPr>
        <p:spPr/>
        <p:txBody>
          <a:bodyPr/>
          <a:lstStyle/>
          <a:p>
            <a:fld id="{CED7843A-29E8-4314-8358-034C36694F22}" type="slidenum">
              <a:rPr lang="nl-NL" smtClean="0"/>
              <a:t>‹nr.›</a:t>
            </a:fld>
            <a:endParaRPr lang="nl-NL"/>
          </a:p>
        </p:txBody>
      </p:sp>
    </p:spTree>
    <p:extLst>
      <p:ext uri="{BB962C8B-B14F-4D97-AF65-F5344CB8AC3E}">
        <p14:creationId xmlns:p14="http://schemas.microsoft.com/office/powerpoint/2010/main" val="3289953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68BE4667-B231-8534-4A60-025D5A46B26F}"/>
              </a:ext>
            </a:extLst>
          </p:cNvPr>
          <p:cNvSpPr>
            <a:spLocks noGrp="1"/>
          </p:cNvSpPr>
          <p:nvPr>
            <p:ph type="dt" sz="half" idx="10"/>
          </p:nvPr>
        </p:nvSpPr>
        <p:spPr/>
        <p:txBody>
          <a:bodyPr/>
          <a:lstStyle/>
          <a:p>
            <a:fld id="{344ACFCC-30E3-4F01-A65F-39BF38382A4A}" type="datetimeFigureOut">
              <a:rPr lang="nl-NL" smtClean="0"/>
              <a:t>2-11-2023</a:t>
            </a:fld>
            <a:endParaRPr lang="nl-NL"/>
          </a:p>
        </p:txBody>
      </p:sp>
      <p:sp>
        <p:nvSpPr>
          <p:cNvPr id="3" name="Tijdelijke aanduiding voor voettekst 2">
            <a:extLst>
              <a:ext uri="{FF2B5EF4-FFF2-40B4-BE49-F238E27FC236}">
                <a16:creationId xmlns:a16="http://schemas.microsoft.com/office/drawing/2014/main" id="{FAC5ECFB-B28A-A86D-A422-8A4A19DB2E0F}"/>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7190E768-3DFB-04EA-28AE-427F17222F2E}"/>
              </a:ext>
            </a:extLst>
          </p:cNvPr>
          <p:cNvSpPr>
            <a:spLocks noGrp="1"/>
          </p:cNvSpPr>
          <p:nvPr>
            <p:ph type="sldNum" sz="quarter" idx="12"/>
          </p:nvPr>
        </p:nvSpPr>
        <p:spPr/>
        <p:txBody>
          <a:bodyPr/>
          <a:lstStyle/>
          <a:p>
            <a:fld id="{CED7843A-29E8-4314-8358-034C36694F22}" type="slidenum">
              <a:rPr lang="nl-NL" smtClean="0"/>
              <a:t>‹nr.›</a:t>
            </a:fld>
            <a:endParaRPr lang="nl-NL"/>
          </a:p>
        </p:txBody>
      </p:sp>
    </p:spTree>
    <p:extLst>
      <p:ext uri="{BB962C8B-B14F-4D97-AF65-F5344CB8AC3E}">
        <p14:creationId xmlns:p14="http://schemas.microsoft.com/office/powerpoint/2010/main" val="2017611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A175BB-CA15-6960-DB6E-5989912CAC1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CB7C747E-DA5A-09D5-98CC-A900800B50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89F77859-BFB5-B86B-DFEB-E76139639B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3966BDC-80EB-E5A1-946C-49EFF1EACD72}"/>
              </a:ext>
            </a:extLst>
          </p:cNvPr>
          <p:cNvSpPr>
            <a:spLocks noGrp="1"/>
          </p:cNvSpPr>
          <p:nvPr>
            <p:ph type="dt" sz="half" idx="10"/>
          </p:nvPr>
        </p:nvSpPr>
        <p:spPr/>
        <p:txBody>
          <a:bodyPr/>
          <a:lstStyle/>
          <a:p>
            <a:fld id="{344ACFCC-30E3-4F01-A65F-39BF38382A4A}" type="datetimeFigureOut">
              <a:rPr lang="nl-NL" smtClean="0"/>
              <a:t>2-11-2023</a:t>
            </a:fld>
            <a:endParaRPr lang="nl-NL"/>
          </a:p>
        </p:txBody>
      </p:sp>
      <p:sp>
        <p:nvSpPr>
          <p:cNvPr id="6" name="Tijdelijke aanduiding voor voettekst 5">
            <a:extLst>
              <a:ext uri="{FF2B5EF4-FFF2-40B4-BE49-F238E27FC236}">
                <a16:creationId xmlns:a16="http://schemas.microsoft.com/office/drawing/2014/main" id="{103E62F5-6DF1-D684-5653-CC32FA24973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D0D582C-B3EB-CC56-0601-4081AD765211}"/>
              </a:ext>
            </a:extLst>
          </p:cNvPr>
          <p:cNvSpPr>
            <a:spLocks noGrp="1"/>
          </p:cNvSpPr>
          <p:nvPr>
            <p:ph type="sldNum" sz="quarter" idx="12"/>
          </p:nvPr>
        </p:nvSpPr>
        <p:spPr/>
        <p:txBody>
          <a:bodyPr/>
          <a:lstStyle/>
          <a:p>
            <a:fld id="{CED7843A-29E8-4314-8358-034C36694F22}" type="slidenum">
              <a:rPr lang="nl-NL" smtClean="0"/>
              <a:t>‹nr.›</a:t>
            </a:fld>
            <a:endParaRPr lang="nl-NL"/>
          </a:p>
        </p:txBody>
      </p:sp>
    </p:spTree>
    <p:extLst>
      <p:ext uri="{BB962C8B-B14F-4D97-AF65-F5344CB8AC3E}">
        <p14:creationId xmlns:p14="http://schemas.microsoft.com/office/powerpoint/2010/main" val="923093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E12568-FE1F-4E4D-333D-F43CB7031FB5}"/>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A0B08191-E511-B062-7CAE-E32D3E76FB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020F3B81-22F8-76F4-2D93-527B9CAA92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934C2DD3-3773-5021-8435-11021285E3B7}"/>
              </a:ext>
            </a:extLst>
          </p:cNvPr>
          <p:cNvSpPr>
            <a:spLocks noGrp="1"/>
          </p:cNvSpPr>
          <p:nvPr>
            <p:ph type="dt" sz="half" idx="10"/>
          </p:nvPr>
        </p:nvSpPr>
        <p:spPr/>
        <p:txBody>
          <a:bodyPr/>
          <a:lstStyle/>
          <a:p>
            <a:fld id="{344ACFCC-30E3-4F01-A65F-39BF38382A4A}" type="datetimeFigureOut">
              <a:rPr lang="nl-NL" smtClean="0"/>
              <a:t>2-11-2023</a:t>
            </a:fld>
            <a:endParaRPr lang="nl-NL"/>
          </a:p>
        </p:txBody>
      </p:sp>
      <p:sp>
        <p:nvSpPr>
          <p:cNvPr id="6" name="Tijdelijke aanduiding voor voettekst 5">
            <a:extLst>
              <a:ext uri="{FF2B5EF4-FFF2-40B4-BE49-F238E27FC236}">
                <a16:creationId xmlns:a16="http://schemas.microsoft.com/office/drawing/2014/main" id="{949EF433-0954-1F0E-D2B5-63BE9CE4FF2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651D99F-4B76-4B71-813D-55737D8281F0}"/>
              </a:ext>
            </a:extLst>
          </p:cNvPr>
          <p:cNvSpPr>
            <a:spLocks noGrp="1"/>
          </p:cNvSpPr>
          <p:nvPr>
            <p:ph type="sldNum" sz="quarter" idx="12"/>
          </p:nvPr>
        </p:nvSpPr>
        <p:spPr/>
        <p:txBody>
          <a:bodyPr/>
          <a:lstStyle/>
          <a:p>
            <a:fld id="{CED7843A-29E8-4314-8358-034C36694F22}" type="slidenum">
              <a:rPr lang="nl-NL" smtClean="0"/>
              <a:t>‹nr.›</a:t>
            </a:fld>
            <a:endParaRPr lang="nl-NL"/>
          </a:p>
        </p:txBody>
      </p:sp>
    </p:spTree>
    <p:extLst>
      <p:ext uri="{BB962C8B-B14F-4D97-AF65-F5344CB8AC3E}">
        <p14:creationId xmlns:p14="http://schemas.microsoft.com/office/powerpoint/2010/main" val="4236874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E8A54BF4-BF92-DC10-EFE3-E933FAB80E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52B6246B-52CA-3609-425D-D29CB235C9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880B062-ECC4-3500-89AA-37A6C768F6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4ACFCC-30E3-4F01-A65F-39BF38382A4A}" type="datetimeFigureOut">
              <a:rPr lang="nl-NL" smtClean="0"/>
              <a:t>2-11-2023</a:t>
            </a:fld>
            <a:endParaRPr lang="nl-NL"/>
          </a:p>
        </p:txBody>
      </p:sp>
      <p:sp>
        <p:nvSpPr>
          <p:cNvPr id="5" name="Tijdelijke aanduiding voor voettekst 4">
            <a:extLst>
              <a:ext uri="{FF2B5EF4-FFF2-40B4-BE49-F238E27FC236}">
                <a16:creationId xmlns:a16="http://schemas.microsoft.com/office/drawing/2014/main" id="{25A7E57F-D867-FE24-2AA5-6A2AD48FFD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0D46EF60-CBEC-3F32-784C-AD4A36EC87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D7843A-29E8-4314-8358-034C36694F22}" type="slidenum">
              <a:rPr lang="nl-NL" smtClean="0"/>
              <a:t>‹nr.›</a:t>
            </a:fld>
            <a:endParaRPr lang="nl-NL"/>
          </a:p>
        </p:txBody>
      </p:sp>
    </p:spTree>
    <p:extLst>
      <p:ext uri="{BB962C8B-B14F-4D97-AF65-F5344CB8AC3E}">
        <p14:creationId xmlns:p14="http://schemas.microsoft.com/office/powerpoint/2010/main" val="3478473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reclamecode.nl/social-toelichtin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reclamecode.nl/socia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reclamecode.nl/wp-content/uploads/2019/06/Guidance-document-reclamecode-social-media-influencer-marketing.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reclamecode.nl/adviestool-reclame-code-social-me"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cookieinfo.net/"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acm.nl/nl/verkoop-aan-consumenten/checklist-online-verkoop"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assets.nature.house/files/terms-and-conditions/landlord/nl_NL/terms-and-conditions-20221201.pdf" TargetMode="External"/><Relationship Id="rId2" Type="http://schemas.openxmlformats.org/officeDocument/2006/relationships/hyperlink" Target="https://www.ser.nl/nl/thema/consumentenvoorwaarden/overzicht-algemene-voorwaarde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veiliginternetten.nl/privacyverklaring-generator/star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natuurhuisje.nl/b-cor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ctrecht.nl/av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https://www.ictrecht.nl/diensten/privacyverklaring/"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265C31-8E99-E89F-E57A-D34569671C88}"/>
              </a:ext>
            </a:extLst>
          </p:cNvPr>
          <p:cNvSpPr>
            <a:spLocks noGrp="1"/>
          </p:cNvSpPr>
          <p:nvPr>
            <p:ph type="title"/>
          </p:nvPr>
        </p:nvSpPr>
        <p:spPr/>
        <p:txBody>
          <a:bodyPr/>
          <a:lstStyle/>
          <a:p>
            <a:endParaRPr lang="nl-NL"/>
          </a:p>
        </p:txBody>
      </p:sp>
      <p:pic>
        <p:nvPicPr>
          <p:cNvPr id="2050" name="Picture 2">
            <a:extLst>
              <a:ext uri="{FF2B5EF4-FFF2-40B4-BE49-F238E27FC236}">
                <a16:creationId xmlns:a16="http://schemas.microsoft.com/office/drawing/2014/main" id="{C4C9AC1F-97D3-4B21-B12F-279F35CAFC6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20331" y="1825625"/>
            <a:ext cx="4351338"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4898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8F7DCA-E5B5-454F-D035-F0FD49778A18}"/>
              </a:ext>
            </a:extLst>
          </p:cNvPr>
          <p:cNvSpPr>
            <a:spLocks noGrp="1"/>
          </p:cNvSpPr>
          <p:nvPr>
            <p:ph type="title"/>
          </p:nvPr>
        </p:nvSpPr>
        <p:spPr/>
        <p:txBody>
          <a:bodyPr/>
          <a:lstStyle/>
          <a:p>
            <a:endParaRPr lang="nl-NL" dirty="0"/>
          </a:p>
        </p:txBody>
      </p:sp>
      <p:sp>
        <p:nvSpPr>
          <p:cNvPr id="3" name="Tijdelijke aanduiding voor inhoud 2">
            <a:extLst>
              <a:ext uri="{FF2B5EF4-FFF2-40B4-BE49-F238E27FC236}">
                <a16:creationId xmlns:a16="http://schemas.microsoft.com/office/drawing/2014/main" id="{8674DB3F-3698-74CE-AE3E-0D6F343D2A01}"/>
              </a:ext>
            </a:extLst>
          </p:cNvPr>
          <p:cNvSpPr>
            <a:spLocks noGrp="1"/>
          </p:cNvSpPr>
          <p:nvPr>
            <p:ph idx="1"/>
          </p:nvPr>
        </p:nvSpPr>
        <p:spPr/>
        <p:txBody>
          <a:bodyPr/>
          <a:lstStyle/>
          <a:p>
            <a:r>
              <a:rPr lang="nl-NL" dirty="0">
                <a:latin typeface="EasyReadingPRO" panose="02000506040000020003" pitchFamily="2" charset="0"/>
              </a:rPr>
              <a:t>Prijzen, inclusief btw, moeten duidelijk vermeld worden. Niet voldoen kan resulteren in boetes.</a:t>
            </a:r>
          </a:p>
          <a:p>
            <a:r>
              <a:rPr lang="nl-NL" dirty="0">
                <a:latin typeface="EasyReadingPRO" panose="02000506040000020003" pitchFamily="2" charset="0"/>
              </a:rPr>
              <a:t>Ontvangers moeten gemakkelijk en kosteloos kunnen uitschrijven van de nieuwsbrief.</a:t>
            </a:r>
          </a:p>
          <a:p>
            <a:r>
              <a:rPr lang="nl-NL" dirty="0">
                <a:latin typeface="EasyReadingPRO" panose="02000506040000020003" pitchFamily="2" charset="0"/>
              </a:rPr>
              <a:t>Inhoud moet voldoen aan regels tegen misleidende reclame en de Nederlandse Reclame Code.</a:t>
            </a:r>
          </a:p>
          <a:p>
            <a:r>
              <a:rPr lang="nl-NL" dirty="0">
                <a:latin typeface="EasyReadingPRO" panose="02000506040000020003" pitchFamily="2" charset="0"/>
              </a:rPr>
              <a:t>De nieuwsbrief mag geen schadelijk materiaal bevatten of naar dergelijke sites verwijzen.</a:t>
            </a:r>
          </a:p>
        </p:txBody>
      </p:sp>
      <p:pic>
        <p:nvPicPr>
          <p:cNvPr id="4" name="Picture 2">
            <a:extLst>
              <a:ext uri="{FF2B5EF4-FFF2-40B4-BE49-F238E27FC236}">
                <a16:creationId xmlns:a16="http://schemas.microsoft.com/office/drawing/2014/main" id="{D9DFC81F-63E8-C5B5-E7D0-49A46BF16A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08822" y="5435600"/>
            <a:ext cx="876300"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6913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C2486C-98ED-9CE3-8223-C409FA681F86}"/>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58302C2A-85E6-1F52-73CE-5B9F65B0E270}"/>
              </a:ext>
            </a:extLst>
          </p:cNvPr>
          <p:cNvSpPr>
            <a:spLocks noGrp="1"/>
          </p:cNvSpPr>
          <p:nvPr>
            <p:ph idx="1"/>
          </p:nvPr>
        </p:nvSpPr>
        <p:spPr/>
        <p:txBody>
          <a:bodyPr/>
          <a:lstStyle/>
          <a:p>
            <a:r>
              <a:rPr lang="nl-NL" b="0" i="0" dirty="0">
                <a:solidFill>
                  <a:srgbClr val="343434"/>
                </a:solidFill>
                <a:effectLst/>
                <a:latin typeface="EasyReadingPRO" panose="02000506040000020003" pitchFamily="2" charset="0"/>
              </a:rPr>
              <a:t>De elektronische contactgegevens en bijbehorende toestemming mogen niet oneindig worden bewaard. Voor het verwerken van deze gegevens moet een bewaartermijn worden vastgesteld. Deze termijn moet ook worden gecommuniceerd via de privacyverklaring.</a:t>
            </a:r>
            <a:endParaRPr lang="nl-NL" dirty="0">
              <a:latin typeface="EasyReadingPRO" panose="02000506040000020003" pitchFamily="2" charset="0"/>
            </a:endParaRPr>
          </a:p>
        </p:txBody>
      </p:sp>
      <p:pic>
        <p:nvPicPr>
          <p:cNvPr id="4" name="Picture 2">
            <a:extLst>
              <a:ext uri="{FF2B5EF4-FFF2-40B4-BE49-F238E27FC236}">
                <a16:creationId xmlns:a16="http://schemas.microsoft.com/office/drawing/2014/main" id="{E584BE7C-C018-B16B-FDDE-F11FFB7F0B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08822" y="5435600"/>
            <a:ext cx="876300"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0093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94021C-31BF-52A0-B1F2-534DEA2D5643}"/>
              </a:ext>
            </a:extLst>
          </p:cNvPr>
          <p:cNvSpPr>
            <a:spLocks noGrp="1"/>
          </p:cNvSpPr>
          <p:nvPr>
            <p:ph type="title"/>
          </p:nvPr>
        </p:nvSpPr>
        <p:spPr/>
        <p:txBody>
          <a:bodyPr/>
          <a:lstStyle/>
          <a:p>
            <a:r>
              <a:rPr lang="nl-NL" dirty="0"/>
              <a:t>&amp;*^@#&amp;%*,h$^&amp;R^&amp;2</a:t>
            </a:r>
          </a:p>
        </p:txBody>
      </p:sp>
      <p:sp>
        <p:nvSpPr>
          <p:cNvPr id="3" name="Tijdelijke aanduiding voor inhoud 2">
            <a:extLst>
              <a:ext uri="{FF2B5EF4-FFF2-40B4-BE49-F238E27FC236}">
                <a16:creationId xmlns:a16="http://schemas.microsoft.com/office/drawing/2014/main" id="{4D4D5C36-6E73-1B46-4A1A-DD66A635412A}"/>
              </a:ext>
            </a:extLst>
          </p:cNvPr>
          <p:cNvSpPr>
            <a:spLocks noGrp="1"/>
          </p:cNvSpPr>
          <p:nvPr>
            <p:ph idx="1"/>
          </p:nvPr>
        </p:nvSpPr>
        <p:spPr/>
        <p:txBody>
          <a:bodyPr/>
          <a:lstStyle/>
          <a:p>
            <a:pPr algn="l"/>
            <a:r>
              <a:rPr lang="nl-NL" b="1" i="0" dirty="0" err="1">
                <a:solidFill>
                  <a:srgbClr val="007FAE"/>
                </a:solidFill>
                <a:effectLst/>
                <a:latin typeface="EasyReadingPRO" panose="02000506040000020003" pitchFamily="2" charset="0"/>
              </a:rPr>
              <a:t>Spammers</a:t>
            </a:r>
            <a:r>
              <a:rPr lang="nl-NL" b="1" i="0" dirty="0">
                <a:solidFill>
                  <a:srgbClr val="007FAE"/>
                </a:solidFill>
                <a:effectLst/>
                <a:latin typeface="EasyReadingPRO" panose="02000506040000020003" pitchFamily="2" charset="0"/>
              </a:rPr>
              <a:t> riskeren een boete</a:t>
            </a:r>
          </a:p>
          <a:p>
            <a:pPr algn="l"/>
            <a:r>
              <a:rPr lang="nl-NL" u="sng" dirty="0">
                <a:solidFill>
                  <a:srgbClr val="5F1F7A"/>
                </a:solidFill>
                <a:latin typeface="EasyReadingPRO" panose="02000506040000020003" pitchFamily="2" charset="0"/>
              </a:rPr>
              <a:t>boetes:-&gt;</a:t>
            </a:r>
            <a:endParaRPr lang="nl-NL" b="0" i="0" dirty="0">
              <a:solidFill>
                <a:srgbClr val="24272B"/>
              </a:solidFill>
              <a:effectLst/>
              <a:latin typeface="EasyReadingPRO" panose="02000506040000020003" pitchFamily="2" charset="0"/>
            </a:endParaRPr>
          </a:p>
          <a:p>
            <a:pPr algn="l">
              <a:buFont typeface="Arial" panose="020B0604020202020204" pitchFamily="34" charset="0"/>
              <a:buChar char="•"/>
            </a:pPr>
            <a:r>
              <a:rPr lang="nl-NL" b="0" i="0" dirty="0">
                <a:solidFill>
                  <a:srgbClr val="24272B"/>
                </a:solidFill>
                <a:effectLst/>
                <a:latin typeface="EasyReadingPRO" panose="02000506040000020003" pitchFamily="2" charset="0"/>
              </a:rPr>
              <a:t>De verspreider (die op de verzendknop drukt).</a:t>
            </a:r>
          </a:p>
          <a:p>
            <a:pPr algn="l">
              <a:buFont typeface="Arial" panose="020B0604020202020204" pitchFamily="34" charset="0"/>
              <a:buChar char="•"/>
            </a:pPr>
            <a:r>
              <a:rPr lang="nl-NL" b="0" i="0" dirty="0">
                <a:solidFill>
                  <a:srgbClr val="24272B"/>
                </a:solidFill>
                <a:effectLst/>
                <a:latin typeface="EasyReadingPRO" panose="02000506040000020003" pitchFamily="2" charset="0"/>
              </a:rPr>
              <a:t>De afzender (die de opdracht geeft).</a:t>
            </a:r>
          </a:p>
          <a:p>
            <a:pPr algn="l">
              <a:buFont typeface="Arial" panose="020B0604020202020204" pitchFamily="34" charset="0"/>
              <a:buChar char="•"/>
            </a:pPr>
            <a:r>
              <a:rPr lang="nl-NL" b="0" i="0" dirty="0">
                <a:solidFill>
                  <a:srgbClr val="24272B"/>
                </a:solidFill>
                <a:effectLst/>
                <a:latin typeface="EasyReadingPRO" panose="02000506040000020003" pitchFamily="2" charset="0"/>
              </a:rPr>
              <a:t>Bedrijven die meewerken aan verzending, bijvoorbeeld leveranciers van adressenbestanden.</a:t>
            </a:r>
          </a:p>
          <a:p>
            <a:pPr algn="l"/>
            <a:r>
              <a:rPr lang="nl-NL" b="0" i="0" dirty="0">
                <a:solidFill>
                  <a:srgbClr val="24272B"/>
                </a:solidFill>
                <a:effectLst/>
                <a:latin typeface="EasyReadingPRO" panose="02000506040000020003" pitchFamily="2" charset="0"/>
              </a:rPr>
              <a:t>Boetes kunnen oplopen tot 900.000 euro per overtreding. Soms geven we eerst een waarschuwing.</a:t>
            </a:r>
          </a:p>
          <a:p>
            <a:endParaRPr lang="nl-NL" dirty="0"/>
          </a:p>
        </p:txBody>
      </p:sp>
      <p:pic>
        <p:nvPicPr>
          <p:cNvPr id="4" name="Picture 2">
            <a:extLst>
              <a:ext uri="{FF2B5EF4-FFF2-40B4-BE49-F238E27FC236}">
                <a16:creationId xmlns:a16="http://schemas.microsoft.com/office/drawing/2014/main" id="{F054AB06-714C-4856-6072-79BEBB6D54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08822" y="5435600"/>
            <a:ext cx="876300"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7479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F3A327-45FE-A6D2-5629-AA86ADC4BE18}"/>
              </a:ext>
            </a:extLst>
          </p:cNvPr>
          <p:cNvSpPr>
            <a:spLocks noGrp="1"/>
          </p:cNvSpPr>
          <p:nvPr>
            <p:ph type="title"/>
          </p:nvPr>
        </p:nvSpPr>
        <p:spPr/>
        <p:txBody>
          <a:bodyPr/>
          <a:lstStyle/>
          <a:p>
            <a:r>
              <a:rPr lang="nl-NL" dirty="0">
                <a:latin typeface="EasyReadingPRO" panose="02000506040000020003" pitchFamily="2" charset="0"/>
              </a:rPr>
              <a:t>Reclame…</a:t>
            </a:r>
          </a:p>
        </p:txBody>
      </p:sp>
      <p:sp>
        <p:nvSpPr>
          <p:cNvPr id="3" name="Tijdelijke aanduiding voor inhoud 2">
            <a:extLst>
              <a:ext uri="{FF2B5EF4-FFF2-40B4-BE49-F238E27FC236}">
                <a16:creationId xmlns:a16="http://schemas.microsoft.com/office/drawing/2014/main" id="{48E9066C-63B6-E620-715F-F831A7450594}"/>
              </a:ext>
            </a:extLst>
          </p:cNvPr>
          <p:cNvSpPr>
            <a:spLocks noGrp="1"/>
          </p:cNvSpPr>
          <p:nvPr>
            <p:ph idx="1"/>
          </p:nvPr>
        </p:nvSpPr>
        <p:spPr/>
        <p:txBody>
          <a:bodyPr/>
          <a:lstStyle/>
          <a:p>
            <a:r>
              <a:rPr lang="nl-NL" dirty="0">
                <a:hlinkClick r:id="rId3"/>
              </a:rPr>
              <a:t>Reclame code</a:t>
            </a:r>
          </a:p>
          <a:p>
            <a:endParaRPr lang="nl-NL" dirty="0">
              <a:hlinkClick r:id="rId3"/>
            </a:endParaRPr>
          </a:p>
          <a:p>
            <a:r>
              <a:rPr lang="nl-NL" dirty="0" err="1">
                <a:hlinkClick r:id="rId4"/>
              </a:rPr>
              <a:t>Influencers</a:t>
            </a:r>
            <a:endParaRPr lang="nl-NL" dirty="0"/>
          </a:p>
          <a:p>
            <a:endParaRPr lang="nl-NL" dirty="0"/>
          </a:p>
        </p:txBody>
      </p:sp>
      <p:pic>
        <p:nvPicPr>
          <p:cNvPr id="6" name="Picture 2">
            <a:extLst>
              <a:ext uri="{FF2B5EF4-FFF2-40B4-BE49-F238E27FC236}">
                <a16:creationId xmlns:a16="http://schemas.microsoft.com/office/drawing/2014/main" id="{DC2C2D23-4B11-34C3-EB8B-14FA3AD81D7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08822" y="5435600"/>
            <a:ext cx="876300"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68142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5238CE-200F-FEEC-F5A6-DD072DB1E5AC}"/>
              </a:ext>
            </a:extLst>
          </p:cNvPr>
          <p:cNvSpPr>
            <a:spLocks noGrp="1"/>
          </p:cNvSpPr>
          <p:nvPr>
            <p:ph type="title"/>
          </p:nvPr>
        </p:nvSpPr>
        <p:spPr/>
        <p:txBody>
          <a:bodyPr/>
          <a:lstStyle/>
          <a:p>
            <a:endParaRPr lang="nl-NL" dirty="0"/>
          </a:p>
        </p:txBody>
      </p:sp>
      <p:sp>
        <p:nvSpPr>
          <p:cNvPr id="7" name="Tijdelijke aanduiding voor inhoud 6">
            <a:extLst>
              <a:ext uri="{FF2B5EF4-FFF2-40B4-BE49-F238E27FC236}">
                <a16:creationId xmlns:a16="http://schemas.microsoft.com/office/drawing/2014/main" id="{56FA7AE3-8CAD-BE3C-8C50-9F39BA0A740B}"/>
              </a:ext>
            </a:extLst>
          </p:cNvPr>
          <p:cNvSpPr>
            <a:spLocks noGrp="1"/>
          </p:cNvSpPr>
          <p:nvPr>
            <p:ph idx="1"/>
          </p:nvPr>
        </p:nvSpPr>
        <p:spPr/>
        <p:txBody>
          <a:bodyPr/>
          <a:lstStyle/>
          <a:p>
            <a:r>
              <a:rPr lang="nl-NL" dirty="0">
                <a:latin typeface="EasyReadingPRO" panose="02000506040000020003" pitchFamily="2" charset="0"/>
              </a:rPr>
              <a:t>Plaats deze iig in je deck:</a:t>
            </a:r>
          </a:p>
          <a:p>
            <a:r>
              <a:rPr lang="nl-NL" dirty="0" err="1">
                <a:latin typeface="EasyReadingPRO" panose="02000506040000020003" pitchFamily="2" charset="0"/>
                <a:hlinkClick r:id="rId3"/>
              </a:rPr>
              <a:t>Infographic</a:t>
            </a:r>
            <a:endParaRPr lang="nl-NL" dirty="0">
              <a:latin typeface="EasyReadingPRO" panose="02000506040000020003" pitchFamily="2" charset="0"/>
            </a:endParaRPr>
          </a:p>
          <a:p>
            <a:r>
              <a:rPr lang="nl-NL" b="0" i="0" dirty="0">
                <a:solidFill>
                  <a:srgbClr val="333333"/>
                </a:solidFill>
                <a:effectLst/>
                <a:latin typeface="FranklinGothic"/>
                <a:hlinkClick r:id="rId4"/>
              </a:rPr>
              <a:t>Ben jij een </a:t>
            </a:r>
            <a:r>
              <a:rPr lang="nl-NL" b="1" i="0" dirty="0">
                <a:solidFill>
                  <a:srgbClr val="E23600"/>
                </a:solidFill>
                <a:effectLst/>
                <a:latin typeface="FranklinGothic"/>
                <a:hlinkClick r:id="rId4"/>
              </a:rPr>
              <a:t>content </a:t>
            </a:r>
            <a:r>
              <a:rPr lang="nl-NL" b="1" i="0" dirty="0" err="1">
                <a:solidFill>
                  <a:srgbClr val="E23600"/>
                </a:solidFill>
                <a:effectLst/>
                <a:latin typeface="FranklinGothic"/>
                <a:hlinkClick r:id="rId4"/>
              </a:rPr>
              <a:t>creator</a:t>
            </a:r>
            <a:r>
              <a:rPr lang="nl-NL" b="1" i="0" dirty="0">
                <a:solidFill>
                  <a:srgbClr val="E23600"/>
                </a:solidFill>
                <a:effectLst/>
                <a:latin typeface="FranklinGothic"/>
                <a:hlinkClick r:id="rId4"/>
              </a:rPr>
              <a:t>/</a:t>
            </a:r>
            <a:r>
              <a:rPr lang="nl-NL" b="1" i="0" dirty="0" err="1">
                <a:solidFill>
                  <a:srgbClr val="E23600"/>
                </a:solidFill>
                <a:effectLst/>
                <a:latin typeface="FranklinGothic"/>
                <a:hlinkClick r:id="rId4"/>
              </a:rPr>
              <a:t>influencer</a:t>
            </a:r>
            <a:r>
              <a:rPr lang="nl-NL" b="0" i="0" dirty="0">
                <a:solidFill>
                  <a:srgbClr val="333333"/>
                </a:solidFill>
                <a:effectLst/>
                <a:latin typeface="FranklinGothic"/>
                <a:hlinkClick r:id="rId4"/>
              </a:rPr>
              <a:t> of werk je hiermee?</a:t>
            </a:r>
            <a:endParaRPr lang="nl-NL" dirty="0">
              <a:latin typeface="EasyReadingPRO" panose="02000506040000020003" pitchFamily="2" charset="0"/>
            </a:endParaRPr>
          </a:p>
        </p:txBody>
      </p:sp>
      <p:pic>
        <p:nvPicPr>
          <p:cNvPr id="8" name="Picture 2">
            <a:extLst>
              <a:ext uri="{FF2B5EF4-FFF2-40B4-BE49-F238E27FC236}">
                <a16:creationId xmlns:a16="http://schemas.microsoft.com/office/drawing/2014/main" id="{648ABE55-7328-2879-CE48-2835A61A71E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08822" y="5435600"/>
            <a:ext cx="876300"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53640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AA866F0E-F54B-4BF5-8A88-7D97BD45FC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8229EC50-E910-4AE2-9EEA-604A81EF61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6941221 w 12192000"/>
              <a:gd name="connsiteY0" fmla="*/ 2015186 h 6858000"/>
              <a:gd name="connsiteX1" fmla="*/ 6907857 w 12192000"/>
              <a:gd name="connsiteY1" fmla="*/ 2033351 h 6858000"/>
              <a:gd name="connsiteX2" fmla="*/ 7093700 w 12192000"/>
              <a:gd name="connsiteY2" fmla="*/ 2101457 h 6858000"/>
              <a:gd name="connsiteX3" fmla="*/ 6803079 w 12192000"/>
              <a:gd name="connsiteY3" fmla="*/ 2065612 h 6858000"/>
              <a:gd name="connsiteX4" fmla="*/ 6798115 w 12192000"/>
              <a:gd name="connsiteY4" fmla="*/ 2088772 h 6858000"/>
              <a:gd name="connsiteX5" fmla="*/ 7128167 w 12192000"/>
              <a:gd name="connsiteY5" fmla="*/ 2176455 h 6858000"/>
              <a:gd name="connsiteX6" fmla="*/ 7098663 w 12192000"/>
              <a:gd name="connsiteY6" fmla="*/ 2189968 h 6858000"/>
              <a:gd name="connsiteX7" fmla="*/ 6923298 w 12192000"/>
              <a:gd name="connsiteY7" fmla="*/ 2156052 h 6858000"/>
              <a:gd name="connsiteX8" fmla="*/ 6888004 w 12192000"/>
              <a:gd name="connsiteY8" fmla="*/ 2164875 h 6858000"/>
              <a:gd name="connsiteX9" fmla="*/ 6905375 w 12192000"/>
              <a:gd name="connsiteY9" fmla="*/ 2205958 h 6858000"/>
              <a:gd name="connsiteX10" fmla="*/ 6981477 w 12192000"/>
              <a:gd name="connsiteY10" fmla="*/ 2221951 h 6858000"/>
              <a:gd name="connsiteX11" fmla="*/ 7100043 w 12192000"/>
              <a:gd name="connsiteY11" fmla="*/ 2318459 h 6858000"/>
              <a:gd name="connsiteX12" fmla="*/ 6920540 w 12192000"/>
              <a:gd name="connsiteY12" fmla="*/ 2306877 h 6858000"/>
              <a:gd name="connsiteX13" fmla="*/ 6888831 w 12192000"/>
              <a:gd name="connsiteY13" fmla="*/ 2330314 h 6858000"/>
              <a:gd name="connsiteX14" fmla="*/ 6876698 w 12192000"/>
              <a:gd name="connsiteY14" fmla="*/ 2360645 h 6858000"/>
              <a:gd name="connsiteX15" fmla="*/ 6807214 w 12192000"/>
              <a:gd name="connsiteY15" fmla="*/ 2385736 h 6858000"/>
              <a:gd name="connsiteX16" fmla="*/ 6916405 w 12192000"/>
              <a:gd name="connsiteY16" fmla="*/ 2413862 h 6858000"/>
              <a:gd name="connsiteX17" fmla="*/ 6799770 w 12192000"/>
              <a:gd name="connsiteY17" fmla="*/ 2413862 h 6858000"/>
              <a:gd name="connsiteX18" fmla="*/ 6665762 w 12192000"/>
              <a:gd name="connsiteY18" fmla="*/ 2394561 h 6858000"/>
              <a:gd name="connsiteX19" fmla="*/ 6522933 w 12192000"/>
              <a:gd name="connsiteY19" fmla="*/ 2400626 h 6858000"/>
              <a:gd name="connsiteX20" fmla="*/ 6237275 w 12192000"/>
              <a:gd name="connsiteY20" fmla="*/ 2365057 h 6858000"/>
              <a:gd name="connsiteX21" fmla="*/ 6101338 w 12192000"/>
              <a:gd name="connsiteY21" fmla="*/ 2367538 h 6858000"/>
              <a:gd name="connsiteX22" fmla="*/ 6857121 w 12192000"/>
              <a:gd name="connsiteY22" fmla="*/ 2606875 h 6858000"/>
              <a:gd name="connsiteX23" fmla="*/ 6818519 w 12192000"/>
              <a:gd name="connsiteY23" fmla="*/ 2659539 h 6858000"/>
              <a:gd name="connsiteX24" fmla="*/ 6976790 w 12192000"/>
              <a:gd name="connsiteY24" fmla="*/ 2716892 h 6858000"/>
              <a:gd name="connsiteX25" fmla="*/ 7015669 w 12192000"/>
              <a:gd name="connsiteY25" fmla="*/ 2773693 h 6858000"/>
              <a:gd name="connsiteX26" fmla="*/ 6966864 w 12192000"/>
              <a:gd name="connsiteY26" fmla="*/ 2768730 h 6858000"/>
              <a:gd name="connsiteX27" fmla="*/ 6924953 w 12192000"/>
              <a:gd name="connsiteY27" fmla="*/ 2779483 h 6858000"/>
              <a:gd name="connsiteX28" fmla="*/ 6942323 w 12192000"/>
              <a:gd name="connsiteY28" fmla="*/ 2851726 h 6858000"/>
              <a:gd name="connsiteX29" fmla="*/ 7165943 w 12192000"/>
              <a:gd name="connsiteY29" fmla="*/ 2944924 h 6858000"/>
              <a:gd name="connsiteX30" fmla="*/ 7186071 w 12192000"/>
              <a:gd name="connsiteY30" fmla="*/ 2975254 h 6858000"/>
              <a:gd name="connsiteX31" fmla="*/ 7159325 w 12192000"/>
              <a:gd name="connsiteY31" fmla="*/ 2996762 h 6858000"/>
              <a:gd name="connsiteX32" fmla="*/ 7087082 w 12192000"/>
              <a:gd name="connsiteY32" fmla="*/ 3007790 h 6858000"/>
              <a:gd name="connsiteX33" fmla="*/ 7188276 w 12192000"/>
              <a:gd name="connsiteY33" fmla="*/ 3111191 h 6858000"/>
              <a:gd name="connsiteX34" fmla="*/ 7225225 w 12192000"/>
              <a:gd name="connsiteY34" fmla="*/ 3139866 h 6858000"/>
              <a:gd name="connsiteX35" fmla="*/ 7288368 w 12192000"/>
              <a:gd name="connsiteY35" fmla="*/ 3184260 h 6858000"/>
              <a:gd name="connsiteX36" fmla="*/ 7289471 w 12192000"/>
              <a:gd name="connsiteY36" fmla="*/ 3197771 h 6858000"/>
              <a:gd name="connsiteX37" fmla="*/ 7203442 w 12192000"/>
              <a:gd name="connsiteY37" fmla="*/ 3245472 h 6858000"/>
              <a:gd name="connsiteX38" fmla="*/ 7048205 w 12192000"/>
              <a:gd name="connsiteY38" fmla="*/ 3232512 h 6858000"/>
              <a:gd name="connsiteX39" fmla="*/ 7277614 w 12192000"/>
              <a:gd name="connsiteY39" fmla="*/ 3303652 h 6858000"/>
              <a:gd name="connsiteX40" fmla="*/ 6535066 w 12192000"/>
              <a:gd name="connsiteY40" fmla="*/ 3134077 h 6858000"/>
              <a:gd name="connsiteX41" fmla="*/ 6582492 w 12192000"/>
              <a:gd name="connsiteY41" fmla="*/ 3178469 h 6858000"/>
              <a:gd name="connsiteX42" fmla="*/ 6842233 w 12192000"/>
              <a:gd name="connsiteY42" fmla="*/ 3295379 h 6858000"/>
              <a:gd name="connsiteX43" fmla="*/ 6915853 w 12192000"/>
              <a:gd name="connsiteY43" fmla="*/ 3368725 h 6858000"/>
              <a:gd name="connsiteX44" fmla="*/ 6993058 w 12192000"/>
              <a:gd name="connsiteY44" fmla="*/ 3409257 h 6858000"/>
              <a:gd name="connsiteX45" fmla="*/ 7101421 w 12192000"/>
              <a:gd name="connsiteY45" fmla="*/ 3408430 h 6858000"/>
              <a:gd name="connsiteX46" fmla="*/ 7178350 w 12192000"/>
              <a:gd name="connsiteY46" fmla="*/ 3470746 h 6858000"/>
              <a:gd name="connsiteX47" fmla="*/ 7098112 w 12192000"/>
              <a:gd name="connsiteY47" fmla="*/ 3483982 h 6858000"/>
              <a:gd name="connsiteX48" fmla="*/ 7004088 w 12192000"/>
              <a:gd name="connsiteY48" fmla="*/ 3473780 h 6858000"/>
              <a:gd name="connsiteX49" fmla="*/ 6801147 w 12192000"/>
              <a:gd name="connsiteY49" fmla="*/ 3477087 h 6858000"/>
              <a:gd name="connsiteX50" fmla="*/ 6684788 w 12192000"/>
              <a:gd name="connsiteY50" fmla="*/ 3489220 h 6858000"/>
              <a:gd name="connsiteX51" fmla="*/ 6417328 w 12192000"/>
              <a:gd name="connsiteY51" fmla="*/ 3468539 h 6858000"/>
              <a:gd name="connsiteX52" fmla="*/ 6433045 w 12192000"/>
              <a:gd name="connsiteY52" fmla="*/ 3521481 h 6858000"/>
              <a:gd name="connsiteX53" fmla="*/ 6423117 w 12192000"/>
              <a:gd name="connsiteY53" fmla="*/ 3567527 h 6858000"/>
              <a:gd name="connsiteX54" fmla="*/ 6419258 w 12192000"/>
              <a:gd name="connsiteY54" fmla="*/ 3667620 h 6858000"/>
              <a:gd name="connsiteX55" fmla="*/ 6421740 w 12192000"/>
              <a:gd name="connsiteY55" fmla="*/ 3683888 h 6858000"/>
              <a:gd name="connsiteX56" fmla="*/ 6361906 w 12192000"/>
              <a:gd name="connsiteY56" fmla="*/ 3694366 h 6858000"/>
              <a:gd name="connsiteX57" fmla="*/ 6718429 w 12192000"/>
              <a:gd name="connsiteY57" fmla="*/ 3902544 h 6858000"/>
              <a:gd name="connsiteX58" fmla="*/ 6480195 w 12192000"/>
              <a:gd name="connsiteY58" fmla="*/ 3849603 h 6858000"/>
              <a:gd name="connsiteX59" fmla="*/ 6447934 w 12192000"/>
              <a:gd name="connsiteY59" fmla="*/ 3937011 h 6858000"/>
              <a:gd name="connsiteX60" fmla="*/ 6559882 w 12192000"/>
              <a:gd name="connsiteY60" fmla="*/ 4014767 h 6858000"/>
              <a:gd name="connsiteX61" fmla="*/ 6601241 w 12192000"/>
              <a:gd name="connsiteY61" fmla="*/ 4168626 h 6858000"/>
              <a:gd name="connsiteX62" fmla="*/ 6581113 w 12192000"/>
              <a:gd name="connsiteY62" fmla="*/ 4309250 h 6858000"/>
              <a:gd name="connsiteX63" fmla="*/ 6533136 w 12192000"/>
              <a:gd name="connsiteY63" fmla="*/ 4353918 h 6858000"/>
              <a:gd name="connsiteX64" fmla="*/ 6463651 w 12192000"/>
              <a:gd name="connsiteY64" fmla="*/ 4434156 h 6858000"/>
              <a:gd name="connsiteX65" fmla="*/ 6420637 w 12192000"/>
              <a:gd name="connsiteY65" fmla="*/ 4483787 h 6858000"/>
              <a:gd name="connsiteX66" fmla="*/ 6271190 w 12192000"/>
              <a:gd name="connsiteY66" fmla="*/ 4464487 h 6858000"/>
              <a:gd name="connsiteX67" fmla="*/ 6470545 w 12192000"/>
              <a:gd name="connsiteY67" fmla="*/ 4590498 h 6858000"/>
              <a:gd name="connsiteX68" fmla="*/ 6308965 w 12192000"/>
              <a:gd name="connsiteY68" fmla="*/ 4574780 h 6858000"/>
              <a:gd name="connsiteX69" fmla="*/ 6256301 w 12192000"/>
              <a:gd name="connsiteY69" fmla="*/ 4583603 h 6858000"/>
              <a:gd name="connsiteX70" fmla="*/ 6286354 w 12192000"/>
              <a:gd name="connsiteY70" fmla="*/ 4624412 h 6858000"/>
              <a:gd name="connsiteX71" fmla="*/ 6404920 w 12192000"/>
              <a:gd name="connsiteY71" fmla="*/ 4693621 h 6858000"/>
              <a:gd name="connsiteX72" fmla="*/ 6649220 w 12192000"/>
              <a:gd name="connsiteY72" fmla="*/ 4881120 h 6858000"/>
              <a:gd name="connsiteX73" fmla="*/ 6412640 w 12192000"/>
              <a:gd name="connsiteY73" fmla="*/ 4795092 h 6858000"/>
              <a:gd name="connsiteX74" fmla="*/ 6661902 w 12192000"/>
              <a:gd name="connsiteY74" fmla="*/ 4987828 h 6858000"/>
              <a:gd name="connsiteX75" fmla="*/ 6717325 w 12192000"/>
              <a:gd name="connsiteY75" fmla="*/ 5051798 h 6858000"/>
              <a:gd name="connsiteX76" fmla="*/ 6829272 w 12192000"/>
              <a:gd name="connsiteY76" fmla="*/ 5210619 h 6858000"/>
              <a:gd name="connsiteX77" fmla="*/ 6823757 w 12192000"/>
              <a:gd name="connsiteY77" fmla="*/ 5228542 h 6858000"/>
              <a:gd name="connsiteX78" fmla="*/ 6694439 w 12192000"/>
              <a:gd name="connsiteY78" fmla="*/ 5202899 h 6858000"/>
              <a:gd name="connsiteX79" fmla="*/ 6862085 w 12192000"/>
              <a:gd name="connsiteY79" fmla="*/ 5336355 h 6858000"/>
              <a:gd name="connsiteX80" fmla="*/ 7035246 w 12192000"/>
              <a:gd name="connsiteY80" fmla="*/ 5438926 h 6858000"/>
              <a:gd name="connsiteX81" fmla="*/ 6912268 w 12192000"/>
              <a:gd name="connsiteY81" fmla="*/ 5423210 h 6858000"/>
              <a:gd name="connsiteX82" fmla="*/ 6743244 w 12192000"/>
              <a:gd name="connsiteY82" fmla="*/ 5364479 h 6858000"/>
              <a:gd name="connsiteX83" fmla="*/ 6684513 w 12192000"/>
              <a:gd name="connsiteY83" fmla="*/ 5386538 h 6858000"/>
              <a:gd name="connsiteX84" fmla="*/ 6844713 w 12192000"/>
              <a:gd name="connsiteY84" fmla="*/ 5483595 h 6858000"/>
              <a:gd name="connsiteX85" fmla="*/ 6936533 w 12192000"/>
              <a:gd name="connsiteY85" fmla="*/ 5528541 h 6858000"/>
              <a:gd name="connsiteX86" fmla="*/ 6973204 w 12192000"/>
              <a:gd name="connsiteY86" fmla="*/ 5563007 h 6858000"/>
              <a:gd name="connsiteX87" fmla="*/ 7077983 w 12192000"/>
              <a:gd name="connsiteY87" fmla="*/ 5685983 h 6858000"/>
              <a:gd name="connsiteX88" fmla="*/ 7385702 w 12192000"/>
              <a:gd name="connsiteY88" fmla="*/ 5820265 h 6858000"/>
              <a:gd name="connsiteX89" fmla="*/ 7673565 w 12192000"/>
              <a:gd name="connsiteY89" fmla="*/ 5987085 h 6858000"/>
              <a:gd name="connsiteX90" fmla="*/ 7898289 w 12192000"/>
              <a:gd name="connsiteY90" fmla="*/ 6091035 h 6858000"/>
              <a:gd name="connsiteX91" fmla="*/ 8466299 w 12192000"/>
              <a:gd name="connsiteY91" fmla="*/ 6224765 h 6858000"/>
              <a:gd name="connsiteX92" fmla="*/ 10620599 w 12192000"/>
              <a:gd name="connsiteY92" fmla="*/ 5317605 h 6858000"/>
              <a:gd name="connsiteX93" fmla="*/ 10647894 w 12192000"/>
              <a:gd name="connsiteY93" fmla="*/ 5290581 h 6858000"/>
              <a:gd name="connsiteX94" fmla="*/ 10752398 w 12192000"/>
              <a:gd name="connsiteY94" fmla="*/ 5188838 h 6858000"/>
              <a:gd name="connsiteX95" fmla="*/ 10841186 w 12192000"/>
              <a:gd name="connsiteY95" fmla="*/ 5097293 h 6858000"/>
              <a:gd name="connsiteX96" fmla="*/ 10794861 w 12192000"/>
              <a:gd name="connsiteY96" fmla="*/ 5066412 h 6858000"/>
              <a:gd name="connsiteX97" fmla="*/ 10857454 w 12192000"/>
              <a:gd name="connsiteY97" fmla="*/ 4979004 h 6858000"/>
              <a:gd name="connsiteX98" fmla="*/ 11056532 w 12192000"/>
              <a:gd name="connsiteY98" fmla="*/ 4709613 h 6858000"/>
              <a:gd name="connsiteX99" fmla="*/ 11143939 w 12192000"/>
              <a:gd name="connsiteY99" fmla="*/ 4650332 h 6858000"/>
              <a:gd name="connsiteX100" fmla="*/ 11250372 w 12192000"/>
              <a:gd name="connsiteY100" fmla="*/ 4501160 h 6858000"/>
              <a:gd name="connsiteX101" fmla="*/ 11265538 w 12192000"/>
              <a:gd name="connsiteY101" fmla="*/ 4466694 h 6858000"/>
              <a:gd name="connsiteX102" fmla="*/ 11243755 w 12192000"/>
              <a:gd name="connsiteY102" fmla="*/ 4422850 h 6858000"/>
              <a:gd name="connsiteX103" fmla="*/ 11227486 w 12192000"/>
              <a:gd name="connsiteY103" fmla="*/ 4378734 h 6858000"/>
              <a:gd name="connsiteX104" fmla="*/ 11248718 w 12192000"/>
              <a:gd name="connsiteY104" fmla="*/ 4365774 h 6858000"/>
              <a:gd name="connsiteX105" fmla="*/ 11385204 w 12192000"/>
              <a:gd name="connsiteY105" fmla="*/ 4343440 h 6858000"/>
              <a:gd name="connsiteX106" fmla="*/ 11306070 w 12192000"/>
              <a:gd name="connsiteY106" fmla="*/ 4259618 h 6858000"/>
              <a:gd name="connsiteX107" fmla="*/ 11166550 w 12192000"/>
              <a:gd name="connsiteY107" fmla="*/ 4134711 h 6858000"/>
              <a:gd name="connsiteX108" fmla="*/ 11103130 w 12192000"/>
              <a:gd name="connsiteY108" fmla="*/ 4045924 h 6858000"/>
              <a:gd name="connsiteX109" fmla="*/ 11095686 w 12192000"/>
              <a:gd name="connsiteY109" fmla="*/ 3966514 h 6858000"/>
              <a:gd name="connsiteX110" fmla="*/ 10971054 w 12192000"/>
              <a:gd name="connsiteY110" fmla="*/ 3919640 h 6858000"/>
              <a:gd name="connsiteX111" fmla="*/ 11088241 w 12192000"/>
              <a:gd name="connsiteY111" fmla="*/ 3751718 h 6858000"/>
              <a:gd name="connsiteX112" fmla="*/ 11100098 w 12192000"/>
              <a:gd name="connsiteY112" fmla="*/ 3716977 h 6858000"/>
              <a:gd name="connsiteX113" fmla="*/ 11029786 w 12192000"/>
              <a:gd name="connsiteY113" fmla="*/ 3592621 h 6858000"/>
              <a:gd name="connsiteX114" fmla="*/ 11018206 w 12192000"/>
              <a:gd name="connsiteY114" fmla="*/ 3572767 h 6858000"/>
              <a:gd name="connsiteX115" fmla="*/ 10992287 w 12192000"/>
              <a:gd name="connsiteY115" fmla="*/ 3533061 h 6858000"/>
              <a:gd name="connsiteX116" fmla="*/ 10917838 w 12192000"/>
              <a:gd name="connsiteY116" fmla="*/ 3523410 h 6858000"/>
              <a:gd name="connsiteX117" fmla="*/ 10956441 w 12192000"/>
              <a:gd name="connsiteY117" fmla="*/ 3495287 h 6858000"/>
              <a:gd name="connsiteX118" fmla="*/ 11031442 w 12192000"/>
              <a:gd name="connsiteY118" fmla="*/ 3400159 h 6858000"/>
              <a:gd name="connsiteX119" fmla="*/ 10981533 w 12192000"/>
              <a:gd name="connsiteY119" fmla="*/ 3309166 h 6858000"/>
              <a:gd name="connsiteX120" fmla="*/ 10978225 w 12192000"/>
              <a:gd name="connsiteY120" fmla="*/ 3258982 h 6858000"/>
              <a:gd name="connsiteX121" fmla="*/ 11062322 w 12192000"/>
              <a:gd name="connsiteY121" fmla="*/ 3194737 h 6858000"/>
              <a:gd name="connsiteX122" fmla="*/ 11125742 w 12192000"/>
              <a:gd name="connsiteY122" fmla="*/ 3169370 h 6858000"/>
              <a:gd name="connsiteX123" fmla="*/ 11154968 w 12192000"/>
              <a:gd name="connsiteY123" fmla="*/ 3132974 h 6858000"/>
              <a:gd name="connsiteX124" fmla="*/ 11120502 w 12192000"/>
              <a:gd name="connsiteY124" fmla="*/ 3102642 h 6858000"/>
              <a:gd name="connsiteX125" fmla="*/ 10967470 w 12192000"/>
              <a:gd name="connsiteY125" fmla="*/ 3030401 h 6858000"/>
              <a:gd name="connsiteX126" fmla="*/ 11049914 w 12192000"/>
              <a:gd name="connsiteY126" fmla="*/ 2970015 h 6858000"/>
              <a:gd name="connsiteX127" fmla="*/ 10618944 w 12192000"/>
              <a:gd name="connsiteY127" fmla="*/ 2685183 h 6858000"/>
              <a:gd name="connsiteX128" fmla="*/ 10566830 w 12192000"/>
              <a:gd name="connsiteY128" fmla="*/ 2641617 h 6858000"/>
              <a:gd name="connsiteX129" fmla="*/ 10290271 w 12192000"/>
              <a:gd name="connsiteY129" fmla="*/ 2536011 h 6858000"/>
              <a:gd name="connsiteX130" fmla="*/ 10005715 w 12192000"/>
              <a:gd name="connsiteY130" fmla="*/ 2461288 h 6858000"/>
              <a:gd name="connsiteX131" fmla="*/ 10203414 w 12192000"/>
              <a:gd name="connsiteY131" fmla="*/ 2303568 h 6858000"/>
              <a:gd name="connsiteX132" fmla="*/ 9901487 w 12192000"/>
              <a:gd name="connsiteY132" fmla="*/ 2266895 h 6858000"/>
              <a:gd name="connsiteX133" fmla="*/ 9871984 w 12192000"/>
              <a:gd name="connsiteY133" fmla="*/ 2267999 h 6858000"/>
              <a:gd name="connsiteX134" fmla="*/ 9279158 w 12192000"/>
              <a:gd name="connsiteY134" fmla="*/ 2243734 h 6858000"/>
              <a:gd name="connsiteX135" fmla="*/ 8429350 w 12192000"/>
              <a:gd name="connsiteY135" fmla="*/ 2163219 h 6858000"/>
              <a:gd name="connsiteX136" fmla="*/ 7725955 w 12192000"/>
              <a:gd name="connsiteY136" fmla="*/ 2114967 h 6858000"/>
              <a:gd name="connsiteX137" fmla="*/ 6977065 w 12192000"/>
              <a:gd name="connsiteY137" fmla="*/ 2021218 h 6858000"/>
              <a:gd name="connsiteX138" fmla="*/ 6941221 w 12192000"/>
              <a:gd name="connsiteY138" fmla="*/ 2015186 h 6858000"/>
              <a:gd name="connsiteX139" fmla="*/ 0 w 12192000"/>
              <a:gd name="connsiteY139" fmla="*/ 0 h 6858000"/>
              <a:gd name="connsiteX140" fmla="*/ 12192000 w 12192000"/>
              <a:gd name="connsiteY140" fmla="*/ 0 h 6858000"/>
              <a:gd name="connsiteX141" fmla="*/ 12192000 w 12192000"/>
              <a:gd name="connsiteY141" fmla="*/ 6858000 h 6858000"/>
              <a:gd name="connsiteX142" fmla="*/ 0 w 12192000"/>
              <a:gd name="connsiteY14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2192000" h="6858000">
                <a:moveTo>
                  <a:pt x="6941221" y="2015186"/>
                </a:moveTo>
                <a:cubicBezTo>
                  <a:pt x="6929158" y="2014876"/>
                  <a:pt x="6917508" y="2018599"/>
                  <a:pt x="6907857" y="2033351"/>
                </a:cubicBezTo>
                <a:cubicBezTo>
                  <a:pt x="6959143" y="2072228"/>
                  <a:pt x="7024491" y="2057614"/>
                  <a:pt x="7093700" y="2101457"/>
                </a:cubicBezTo>
                <a:cubicBezTo>
                  <a:pt x="6981202" y="2087669"/>
                  <a:pt x="6892139" y="2076639"/>
                  <a:pt x="6803079" y="2065612"/>
                </a:cubicBezTo>
                <a:cubicBezTo>
                  <a:pt x="6801424" y="2073332"/>
                  <a:pt x="6799770" y="2081052"/>
                  <a:pt x="6798115" y="2088772"/>
                </a:cubicBezTo>
                <a:cubicBezTo>
                  <a:pt x="6911993" y="2105040"/>
                  <a:pt x="7017322" y="2146951"/>
                  <a:pt x="7128167" y="2176455"/>
                </a:cubicBezTo>
                <a:cubicBezTo>
                  <a:pt x="7117964" y="2194655"/>
                  <a:pt x="7107764" y="2191070"/>
                  <a:pt x="7098663" y="2189968"/>
                </a:cubicBezTo>
                <a:cubicBezTo>
                  <a:pt x="7039381" y="2182798"/>
                  <a:pt x="6980099" y="2175629"/>
                  <a:pt x="6923298" y="2156052"/>
                </a:cubicBezTo>
                <a:cubicBezTo>
                  <a:pt x="6910614" y="2151639"/>
                  <a:pt x="6895172" y="2151639"/>
                  <a:pt x="6888004" y="2164875"/>
                </a:cubicBezTo>
                <a:cubicBezTo>
                  <a:pt x="6877801" y="2183625"/>
                  <a:pt x="6892414" y="2195758"/>
                  <a:pt x="6905375" y="2205958"/>
                </a:cubicBezTo>
                <a:cubicBezTo>
                  <a:pt x="6927985" y="2223606"/>
                  <a:pt x="6955282" y="2218643"/>
                  <a:pt x="6981477" y="2221951"/>
                </a:cubicBezTo>
                <a:cubicBezTo>
                  <a:pt x="7051237" y="2230499"/>
                  <a:pt x="7084601" y="2257245"/>
                  <a:pt x="7100043" y="2318459"/>
                </a:cubicBezTo>
                <a:cubicBezTo>
                  <a:pt x="7038829" y="2293642"/>
                  <a:pt x="6979822" y="2324249"/>
                  <a:pt x="6920540" y="2306877"/>
                </a:cubicBezTo>
                <a:cubicBezTo>
                  <a:pt x="6905099" y="2302466"/>
                  <a:pt x="6880559" y="2309083"/>
                  <a:pt x="6888831" y="2330314"/>
                </a:cubicBezTo>
                <a:cubicBezTo>
                  <a:pt x="6896552" y="2350168"/>
                  <a:pt x="6922195" y="2364505"/>
                  <a:pt x="6876698" y="2360645"/>
                </a:cubicBezTo>
                <a:cubicBezTo>
                  <a:pt x="6844163" y="2357887"/>
                  <a:pt x="6780468" y="2380223"/>
                  <a:pt x="6807214" y="2385736"/>
                </a:cubicBezTo>
                <a:cubicBezTo>
                  <a:pt x="6840853" y="2392631"/>
                  <a:pt x="6873666" y="2402557"/>
                  <a:pt x="6916405" y="2413862"/>
                </a:cubicBezTo>
                <a:cubicBezTo>
                  <a:pt x="6869254" y="2432335"/>
                  <a:pt x="6835338" y="2428475"/>
                  <a:pt x="6799770" y="2413862"/>
                </a:cubicBezTo>
                <a:cubicBezTo>
                  <a:pt x="6756756" y="2396214"/>
                  <a:pt x="6700781" y="2374708"/>
                  <a:pt x="6665762" y="2394561"/>
                </a:cubicBezTo>
                <a:cubicBezTo>
                  <a:pt x="6613373" y="2424340"/>
                  <a:pt x="6569807" y="2405589"/>
                  <a:pt x="6522933" y="2400626"/>
                </a:cubicBezTo>
                <a:cubicBezTo>
                  <a:pt x="6427531" y="2390424"/>
                  <a:pt x="6332953" y="2373328"/>
                  <a:pt x="6237275" y="2365057"/>
                </a:cubicBezTo>
                <a:cubicBezTo>
                  <a:pt x="6198948" y="2361748"/>
                  <a:pt x="6157588" y="2346032"/>
                  <a:pt x="6101338" y="2367538"/>
                </a:cubicBezTo>
                <a:cubicBezTo>
                  <a:pt x="6356116" y="2477556"/>
                  <a:pt x="6629642" y="2470664"/>
                  <a:pt x="6857121" y="2606875"/>
                </a:cubicBezTo>
                <a:cubicBezTo>
                  <a:pt x="6847471" y="2619834"/>
                  <a:pt x="6798391" y="2656782"/>
                  <a:pt x="6818519" y="2659539"/>
                </a:cubicBezTo>
                <a:cubicBezTo>
                  <a:pt x="6875044" y="2667537"/>
                  <a:pt x="6925227" y="2694558"/>
                  <a:pt x="6976790" y="2716892"/>
                </a:cubicBezTo>
                <a:cubicBezTo>
                  <a:pt x="6999125" y="2726543"/>
                  <a:pt x="7026146" y="2739227"/>
                  <a:pt x="7015669" y="2773693"/>
                </a:cubicBezTo>
                <a:cubicBezTo>
                  <a:pt x="6996642" y="2783343"/>
                  <a:pt x="6982580" y="2769833"/>
                  <a:pt x="6966864" y="2768730"/>
                </a:cubicBezTo>
                <a:cubicBezTo>
                  <a:pt x="6950871" y="2767628"/>
                  <a:pt x="6915025" y="2774796"/>
                  <a:pt x="6924953" y="2779483"/>
                </a:cubicBezTo>
                <a:cubicBezTo>
                  <a:pt x="6970172" y="2800715"/>
                  <a:pt x="6888831" y="2851726"/>
                  <a:pt x="6942323" y="2851726"/>
                </a:cubicBezTo>
                <a:cubicBezTo>
                  <a:pt x="7031937" y="2852001"/>
                  <a:pt x="7079638" y="2942441"/>
                  <a:pt x="7165943" y="2944924"/>
                </a:cubicBezTo>
                <a:cubicBezTo>
                  <a:pt x="7179728" y="2945198"/>
                  <a:pt x="7186346" y="2961191"/>
                  <a:pt x="7186071" y="2975254"/>
                </a:cubicBezTo>
                <a:cubicBezTo>
                  <a:pt x="7186071" y="2992074"/>
                  <a:pt x="7173387" y="2995107"/>
                  <a:pt x="7159325" y="2996762"/>
                </a:cubicBezTo>
                <a:cubicBezTo>
                  <a:pt x="7137817" y="2999242"/>
                  <a:pt x="7115483" y="2975254"/>
                  <a:pt x="7087082" y="3007790"/>
                </a:cubicBezTo>
                <a:cubicBezTo>
                  <a:pt x="7138094" y="3026815"/>
                  <a:pt x="7189103" y="3045842"/>
                  <a:pt x="7188276" y="3111191"/>
                </a:cubicBezTo>
                <a:cubicBezTo>
                  <a:pt x="7188001" y="3128836"/>
                  <a:pt x="7209232" y="3135454"/>
                  <a:pt x="7225225" y="3139866"/>
                </a:cubicBezTo>
                <a:cubicBezTo>
                  <a:pt x="7251696" y="3147036"/>
                  <a:pt x="7274028" y="3159720"/>
                  <a:pt x="7288368" y="3184260"/>
                </a:cubicBezTo>
                <a:cubicBezTo>
                  <a:pt x="7288092" y="3188948"/>
                  <a:pt x="7287816" y="3193910"/>
                  <a:pt x="7289471" y="3197771"/>
                </a:cubicBezTo>
                <a:cubicBezTo>
                  <a:pt x="7284784" y="3257053"/>
                  <a:pt x="7246181" y="3255398"/>
                  <a:pt x="7203442" y="3245472"/>
                </a:cubicBezTo>
                <a:cubicBezTo>
                  <a:pt x="7152432" y="3233340"/>
                  <a:pt x="7101973" y="3211281"/>
                  <a:pt x="7048205" y="3232512"/>
                </a:cubicBezTo>
                <a:cubicBezTo>
                  <a:pt x="7124032" y="3260913"/>
                  <a:pt x="7206475" y="3263118"/>
                  <a:pt x="7277614" y="3303652"/>
                </a:cubicBezTo>
                <a:cubicBezTo>
                  <a:pt x="7017322" y="3311097"/>
                  <a:pt x="6787361" y="3183155"/>
                  <a:pt x="6535066" y="3134077"/>
                </a:cubicBezTo>
                <a:cubicBezTo>
                  <a:pt x="6543614" y="3166887"/>
                  <a:pt x="6564017" y="3173505"/>
                  <a:pt x="6582492" y="3178469"/>
                </a:cubicBezTo>
                <a:cubicBezTo>
                  <a:pt x="6675690" y="3203286"/>
                  <a:pt x="6757305" y="3252642"/>
                  <a:pt x="6842233" y="3295379"/>
                </a:cubicBezTo>
                <a:cubicBezTo>
                  <a:pt x="6877249" y="3313026"/>
                  <a:pt x="6902618" y="3330674"/>
                  <a:pt x="6915853" y="3368725"/>
                </a:cubicBezTo>
                <a:cubicBezTo>
                  <a:pt x="6927710" y="3403192"/>
                  <a:pt x="6950596" y="3419185"/>
                  <a:pt x="6993058" y="3409257"/>
                </a:cubicBezTo>
                <a:cubicBezTo>
                  <a:pt x="7027524" y="3400985"/>
                  <a:pt x="7065299" y="3405397"/>
                  <a:pt x="7101421" y="3408430"/>
                </a:cubicBezTo>
                <a:cubicBezTo>
                  <a:pt x="7143057" y="3411739"/>
                  <a:pt x="7189655" y="3450618"/>
                  <a:pt x="7178350" y="3470746"/>
                </a:cubicBezTo>
                <a:cubicBezTo>
                  <a:pt x="7159050" y="3504937"/>
                  <a:pt x="7126789" y="3487842"/>
                  <a:pt x="7098112" y="3483982"/>
                </a:cubicBezTo>
                <a:cubicBezTo>
                  <a:pt x="7065575" y="3479295"/>
                  <a:pt x="7005191" y="3469643"/>
                  <a:pt x="7004088" y="3473780"/>
                </a:cubicBezTo>
                <a:cubicBezTo>
                  <a:pt x="6982854" y="3559532"/>
                  <a:pt x="6833408" y="3484809"/>
                  <a:pt x="6801147" y="3477087"/>
                </a:cubicBezTo>
                <a:cubicBezTo>
                  <a:pt x="6760891" y="3467437"/>
                  <a:pt x="6723115" y="3485085"/>
                  <a:pt x="6684788" y="3489220"/>
                </a:cubicBezTo>
                <a:cubicBezTo>
                  <a:pt x="6650597" y="3493080"/>
                  <a:pt x="6457309" y="3504937"/>
                  <a:pt x="6417328" y="3468539"/>
                </a:cubicBezTo>
                <a:cubicBezTo>
                  <a:pt x="6411813" y="3496940"/>
                  <a:pt x="6423393" y="3508521"/>
                  <a:pt x="6433045" y="3521481"/>
                </a:cubicBezTo>
                <a:cubicBezTo>
                  <a:pt x="6446556" y="3539954"/>
                  <a:pt x="6448762" y="3552914"/>
                  <a:pt x="6423117" y="3567527"/>
                </a:cubicBezTo>
                <a:cubicBezTo>
                  <a:pt x="6350049" y="3609441"/>
                  <a:pt x="6351153" y="3610818"/>
                  <a:pt x="6419258" y="3667620"/>
                </a:cubicBezTo>
                <a:cubicBezTo>
                  <a:pt x="6422568" y="3670100"/>
                  <a:pt x="6421188" y="3678373"/>
                  <a:pt x="6421740" y="3683888"/>
                </a:cubicBezTo>
                <a:cubicBezTo>
                  <a:pt x="6403817" y="3692711"/>
                  <a:pt x="6382861" y="3670652"/>
                  <a:pt x="6361906" y="3694366"/>
                </a:cubicBezTo>
                <a:cubicBezTo>
                  <a:pt x="6453173" y="3798591"/>
                  <a:pt x="6592418" y="3824234"/>
                  <a:pt x="6718429" y="3902544"/>
                </a:cubicBezTo>
                <a:cubicBezTo>
                  <a:pt x="6616407" y="3928462"/>
                  <a:pt x="6555194" y="3838022"/>
                  <a:pt x="6480195" y="3849603"/>
                </a:cubicBezTo>
                <a:cubicBezTo>
                  <a:pt x="6442696" y="3878004"/>
                  <a:pt x="6554091" y="3923499"/>
                  <a:pt x="6447934" y="3937011"/>
                </a:cubicBezTo>
                <a:cubicBezTo>
                  <a:pt x="6493983" y="3961826"/>
                  <a:pt x="6528173" y="3986089"/>
                  <a:pt x="6559882" y="4014767"/>
                </a:cubicBezTo>
                <a:cubicBezTo>
                  <a:pt x="6616407" y="4066053"/>
                  <a:pt x="6627437" y="4099693"/>
                  <a:pt x="6601241" y="4168626"/>
                </a:cubicBezTo>
                <a:cubicBezTo>
                  <a:pt x="6584145" y="4213846"/>
                  <a:pt x="6559054" y="4255483"/>
                  <a:pt x="6581113" y="4309250"/>
                </a:cubicBezTo>
                <a:cubicBezTo>
                  <a:pt x="6596553" y="4346198"/>
                  <a:pt x="6590487" y="4370461"/>
                  <a:pt x="6533136" y="4353918"/>
                </a:cubicBezTo>
                <a:cubicBezTo>
                  <a:pt x="6471372" y="4336270"/>
                  <a:pt x="6448211" y="4369358"/>
                  <a:pt x="6463651" y="4434156"/>
                </a:cubicBezTo>
                <a:cubicBezTo>
                  <a:pt x="6473577" y="4475792"/>
                  <a:pt x="6463099" y="4488475"/>
                  <a:pt x="6420637" y="4483787"/>
                </a:cubicBezTo>
                <a:cubicBezTo>
                  <a:pt x="6373762" y="4478549"/>
                  <a:pt x="6329093" y="4451251"/>
                  <a:pt x="6271190" y="4464487"/>
                </a:cubicBezTo>
                <a:cubicBezTo>
                  <a:pt x="6317512" y="4540039"/>
                  <a:pt x="6416501" y="4518531"/>
                  <a:pt x="6470545" y="4590498"/>
                </a:cubicBezTo>
                <a:cubicBezTo>
                  <a:pt x="6406023" y="4590772"/>
                  <a:pt x="6356666" y="4590498"/>
                  <a:pt x="6308965" y="4574780"/>
                </a:cubicBezTo>
                <a:cubicBezTo>
                  <a:pt x="6289111" y="4568437"/>
                  <a:pt x="6267328" y="4561822"/>
                  <a:pt x="6256301" y="4583603"/>
                </a:cubicBezTo>
                <a:cubicBezTo>
                  <a:pt x="6243340" y="4609798"/>
                  <a:pt x="6270086" y="4619724"/>
                  <a:pt x="6286354" y="4624412"/>
                </a:cubicBezTo>
                <a:cubicBezTo>
                  <a:pt x="6332128" y="4637647"/>
                  <a:pt x="6367144" y="4669081"/>
                  <a:pt x="6404920" y="4693621"/>
                </a:cubicBezTo>
                <a:cubicBezTo>
                  <a:pt x="6487915" y="4747390"/>
                  <a:pt x="6578908" y="4792334"/>
                  <a:pt x="6649220" y="4881120"/>
                </a:cubicBezTo>
                <a:cubicBezTo>
                  <a:pt x="6560709" y="4858509"/>
                  <a:pt x="6494809" y="4805845"/>
                  <a:pt x="6412640" y="4795092"/>
                </a:cubicBezTo>
                <a:cubicBezTo>
                  <a:pt x="6483779" y="4875881"/>
                  <a:pt x="6575322" y="4929098"/>
                  <a:pt x="6661902" y="4987828"/>
                </a:cubicBezTo>
                <a:cubicBezTo>
                  <a:pt x="6686719" y="5004373"/>
                  <a:pt x="6711811" y="5015678"/>
                  <a:pt x="6717325" y="5051798"/>
                </a:cubicBezTo>
                <a:cubicBezTo>
                  <a:pt x="6728079" y="5121834"/>
                  <a:pt x="6760340" y="5179738"/>
                  <a:pt x="6829272" y="5210619"/>
                </a:cubicBezTo>
                <a:cubicBezTo>
                  <a:pt x="6829824" y="5210897"/>
                  <a:pt x="6825965" y="5221375"/>
                  <a:pt x="6823757" y="5228542"/>
                </a:cubicBezTo>
                <a:cubicBezTo>
                  <a:pt x="6781571" y="5230749"/>
                  <a:pt x="6748207" y="5189388"/>
                  <a:pt x="6694439" y="5202899"/>
                </a:cubicBezTo>
                <a:cubicBezTo>
                  <a:pt x="6746002" y="5259148"/>
                  <a:pt x="6789016" y="5309609"/>
                  <a:pt x="6862085" y="5336355"/>
                </a:cubicBezTo>
                <a:cubicBezTo>
                  <a:pt x="6920540" y="5357586"/>
                  <a:pt x="6992783" y="5369994"/>
                  <a:pt x="7035246" y="5438926"/>
                </a:cubicBezTo>
                <a:cubicBezTo>
                  <a:pt x="6985889" y="5452439"/>
                  <a:pt x="6949216" y="5435343"/>
                  <a:pt x="6912268" y="5423210"/>
                </a:cubicBezTo>
                <a:cubicBezTo>
                  <a:pt x="6855743" y="5404461"/>
                  <a:pt x="6799770" y="5383230"/>
                  <a:pt x="6743244" y="5364479"/>
                </a:cubicBezTo>
                <a:cubicBezTo>
                  <a:pt x="6721737" y="5357310"/>
                  <a:pt x="6698299" y="5352346"/>
                  <a:pt x="6684513" y="5386538"/>
                </a:cubicBezTo>
                <a:cubicBezTo>
                  <a:pt x="6756480" y="5393708"/>
                  <a:pt x="6799494" y="5440031"/>
                  <a:pt x="6844713" y="5483595"/>
                </a:cubicBezTo>
                <a:cubicBezTo>
                  <a:pt x="6870082" y="5508135"/>
                  <a:pt x="6890762" y="5540948"/>
                  <a:pt x="6936533" y="5528541"/>
                </a:cubicBezTo>
                <a:cubicBezTo>
                  <a:pt x="6960522" y="5521923"/>
                  <a:pt x="6975687" y="5540396"/>
                  <a:pt x="6973204" y="5563007"/>
                </a:cubicBezTo>
                <a:cubicBezTo>
                  <a:pt x="6964106" y="5642695"/>
                  <a:pt x="7020080" y="5670543"/>
                  <a:pt x="7077983" y="5685983"/>
                </a:cubicBezTo>
                <a:cubicBezTo>
                  <a:pt x="7187726" y="5714935"/>
                  <a:pt x="7278993" y="5783041"/>
                  <a:pt x="7385702" y="5820265"/>
                </a:cubicBezTo>
                <a:cubicBezTo>
                  <a:pt x="7489378" y="5856387"/>
                  <a:pt x="7569615" y="5942139"/>
                  <a:pt x="7673565" y="5987085"/>
                </a:cubicBezTo>
                <a:cubicBezTo>
                  <a:pt x="7748843" y="6019621"/>
                  <a:pt x="7820807" y="6061533"/>
                  <a:pt x="7898289" y="6091035"/>
                </a:cubicBezTo>
                <a:cubicBezTo>
                  <a:pt x="8081651" y="6160795"/>
                  <a:pt x="8268598" y="6216770"/>
                  <a:pt x="8466299" y="6224765"/>
                </a:cubicBezTo>
                <a:cubicBezTo>
                  <a:pt x="8629532" y="6231107"/>
                  <a:pt x="10045419" y="6225043"/>
                  <a:pt x="10620599" y="5317605"/>
                </a:cubicBezTo>
                <a:cubicBezTo>
                  <a:pt x="10631626" y="5313192"/>
                  <a:pt x="10644035" y="5301612"/>
                  <a:pt x="10647894" y="5290581"/>
                </a:cubicBezTo>
                <a:cubicBezTo>
                  <a:pt x="10666370" y="5239020"/>
                  <a:pt x="10711590" y="5216686"/>
                  <a:pt x="10752398" y="5188838"/>
                </a:cubicBezTo>
                <a:cubicBezTo>
                  <a:pt x="10788244" y="5164297"/>
                  <a:pt x="10826296" y="5138654"/>
                  <a:pt x="10841186" y="5097293"/>
                </a:cubicBezTo>
                <a:cubicBezTo>
                  <a:pt x="10860762" y="5042147"/>
                  <a:pt x="10805064" y="5087367"/>
                  <a:pt x="10794861" y="5066412"/>
                </a:cubicBezTo>
                <a:cubicBezTo>
                  <a:pt x="10816092" y="5037737"/>
                  <a:pt x="10848906" y="5011540"/>
                  <a:pt x="10857454" y="4979004"/>
                </a:cubicBezTo>
                <a:cubicBezTo>
                  <a:pt x="10888610" y="4861543"/>
                  <a:pt x="10955890" y="4776065"/>
                  <a:pt x="11056532" y="4709613"/>
                </a:cubicBezTo>
                <a:cubicBezTo>
                  <a:pt x="11085484" y="4690588"/>
                  <a:pt x="11104509" y="4655845"/>
                  <a:pt x="11143939" y="4650332"/>
                </a:cubicBezTo>
                <a:cubicBezTo>
                  <a:pt x="11231622" y="4638199"/>
                  <a:pt x="11204048" y="4543346"/>
                  <a:pt x="11250372" y="4501160"/>
                </a:cubicBezTo>
                <a:cubicBezTo>
                  <a:pt x="11259196" y="4493162"/>
                  <a:pt x="11267190" y="4477447"/>
                  <a:pt x="11265538" y="4466694"/>
                </a:cubicBezTo>
                <a:cubicBezTo>
                  <a:pt x="11263056" y="4451251"/>
                  <a:pt x="11252578" y="4436638"/>
                  <a:pt x="11243755" y="4422850"/>
                </a:cubicBezTo>
                <a:cubicBezTo>
                  <a:pt x="11234654" y="4409065"/>
                  <a:pt x="11220870" y="4396932"/>
                  <a:pt x="11227486" y="4378734"/>
                </a:cubicBezTo>
                <a:cubicBezTo>
                  <a:pt x="11230242" y="4371289"/>
                  <a:pt x="11228314" y="4345371"/>
                  <a:pt x="11248718" y="4365774"/>
                </a:cubicBezTo>
                <a:cubicBezTo>
                  <a:pt x="11304692" y="4421748"/>
                  <a:pt x="11337228" y="4368809"/>
                  <a:pt x="11385204" y="4343440"/>
                </a:cubicBezTo>
                <a:cubicBezTo>
                  <a:pt x="11346603" y="4317245"/>
                  <a:pt x="11311861" y="4298772"/>
                  <a:pt x="11306070" y="4259618"/>
                </a:cubicBezTo>
                <a:cubicBezTo>
                  <a:pt x="11294214" y="4178828"/>
                  <a:pt x="11243480" y="4141880"/>
                  <a:pt x="11166550" y="4134711"/>
                </a:cubicBezTo>
                <a:cubicBezTo>
                  <a:pt x="11194949" y="4056679"/>
                  <a:pt x="11194949" y="4056679"/>
                  <a:pt x="11103130" y="4045924"/>
                </a:cubicBezTo>
                <a:cubicBezTo>
                  <a:pt x="11138425" y="3996293"/>
                  <a:pt x="11138425" y="3983609"/>
                  <a:pt x="11095686" y="3966514"/>
                </a:cubicBezTo>
                <a:cubicBezTo>
                  <a:pt x="11054602" y="3950245"/>
                  <a:pt x="11009106" y="3944730"/>
                  <a:pt x="10971054" y="3919640"/>
                </a:cubicBezTo>
                <a:cubicBezTo>
                  <a:pt x="11006073" y="3856221"/>
                  <a:pt x="11015998" y="3782600"/>
                  <a:pt x="11088241" y="3751718"/>
                </a:cubicBezTo>
                <a:cubicBezTo>
                  <a:pt x="11099546" y="3747030"/>
                  <a:pt x="11107266" y="3728004"/>
                  <a:pt x="11100098" y="3716977"/>
                </a:cubicBezTo>
                <a:cubicBezTo>
                  <a:pt x="11073904" y="3676995"/>
                  <a:pt x="11111404" y="3601168"/>
                  <a:pt x="11029786" y="3592621"/>
                </a:cubicBezTo>
                <a:cubicBezTo>
                  <a:pt x="11019583" y="3591793"/>
                  <a:pt x="11010208" y="3583520"/>
                  <a:pt x="11018206" y="3572767"/>
                </a:cubicBezTo>
                <a:cubicBezTo>
                  <a:pt x="11045779" y="3535268"/>
                  <a:pt x="11012415" y="3537749"/>
                  <a:pt x="10992287" y="3533061"/>
                </a:cubicBezTo>
                <a:cubicBezTo>
                  <a:pt x="10968022" y="3527271"/>
                  <a:pt x="10940448" y="3543816"/>
                  <a:pt x="10917838" y="3523410"/>
                </a:cubicBezTo>
                <a:cubicBezTo>
                  <a:pt x="10923078" y="3501903"/>
                  <a:pt x="10942654" y="3502179"/>
                  <a:pt x="10956441" y="3495287"/>
                </a:cubicBezTo>
                <a:cubicBezTo>
                  <a:pt x="10996698" y="3475433"/>
                  <a:pt x="11029511" y="3451721"/>
                  <a:pt x="11031442" y="3400159"/>
                </a:cubicBezTo>
                <a:cubicBezTo>
                  <a:pt x="11032818" y="3358523"/>
                  <a:pt x="11037230" y="3321850"/>
                  <a:pt x="10981533" y="3309166"/>
                </a:cubicBezTo>
                <a:cubicBezTo>
                  <a:pt x="10958372" y="3303927"/>
                  <a:pt x="10964990" y="3273873"/>
                  <a:pt x="10978225" y="3258982"/>
                </a:cubicBezTo>
                <a:cubicBezTo>
                  <a:pt x="11001938" y="3232512"/>
                  <a:pt x="11021514" y="3197219"/>
                  <a:pt x="11062322" y="3194737"/>
                </a:cubicBezTo>
                <a:cubicBezTo>
                  <a:pt x="11087138" y="3193084"/>
                  <a:pt x="11106164" y="3182053"/>
                  <a:pt x="11125742" y="3169370"/>
                </a:cubicBezTo>
                <a:cubicBezTo>
                  <a:pt x="11139802" y="3160269"/>
                  <a:pt x="11156622" y="3152550"/>
                  <a:pt x="11154968" y="3132974"/>
                </a:cubicBezTo>
                <a:cubicBezTo>
                  <a:pt x="11153315" y="3114223"/>
                  <a:pt x="11137046" y="3106503"/>
                  <a:pt x="11120502" y="3102642"/>
                </a:cubicBezTo>
                <a:cubicBezTo>
                  <a:pt x="11065355" y="3090235"/>
                  <a:pt x="11013518" y="3072037"/>
                  <a:pt x="10967470" y="3030401"/>
                </a:cubicBezTo>
                <a:cubicBezTo>
                  <a:pt x="10998076" y="3008342"/>
                  <a:pt x="11027304" y="2992350"/>
                  <a:pt x="11049914" y="2970015"/>
                </a:cubicBezTo>
                <a:cubicBezTo>
                  <a:pt x="11104509" y="2915972"/>
                  <a:pt x="10642106" y="2745845"/>
                  <a:pt x="10618944" y="2685183"/>
                </a:cubicBezTo>
                <a:cubicBezTo>
                  <a:pt x="10611775" y="2666432"/>
                  <a:pt x="10587235" y="2647132"/>
                  <a:pt x="10566830" y="2641617"/>
                </a:cubicBezTo>
                <a:cubicBezTo>
                  <a:pt x="10471151" y="2615699"/>
                  <a:pt x="10388156" y="2557518"/>
                  <a:pt x="10290271" y="2536011"/>
                </a:cubicBezTo>
                <a:cubicBezTo>
                  <a:pt x="10197900" y="2515607"/>
                  <a:pt x="10106908" y="2488309"/>
                  <a:pt x="10005715" y="2461288"/>
                </a:cubicBezTo>
                <a:cubicBezTo>
                  <a:pt x="10067754" y="2393457"/>
                  <a:pt x="10177772" y="2401454"/>
                  <a:pt x="10203414" y="2303568"/>
                </a:cubicBezTo>
                <a:cubicBezTo>
                  <a:pt x="10103324" y="2278201"/>
                  <a:pt x="9997996" y="2307154"/>
                  <a:pt x="9901487" y="2266895"/>
                </a:cubicBezTo>
                <a:cubicBezTo>
                  <a:pt x="9893216" y="2263312"/>
                  <a:pt x="9881910" y="2266895"/>
                  <a:pt x="9871984" y="2267999"/>
                </a:cubicBezTo>
                <a:cubicBezTo>
                  <a:pt x="9673181" y="2289506"/>
                  <a:pt x="9475204" y="2270758"/>
                  <a:pt x="9279158" y="2243734"/>
                </a:cubicBezTo>
                <a:cubicBezTo>
                  <a:pt x="8996808" y="2205133"/>
                  <a:pt x="8713354" y="2180592"/>
                  <a:pt x="8429350" y="2163219"/>
                </a:cubicBezTo>
                <a:cubicBezTo>
                  <a:pt x="8194701" y="2148882"/>
                  <a:pt x="7959502" y="2142541"/>
                  <a:pt x="7725955" y="2114967"/>
                </a:cubicBezTo>
                <a:cubicBezTo>
                  <a:pt x="7476142" y="2085464"/>
                  <a:pt x="7226605" y="2052100"/>
                  <a:pt x="6977065" y="2021218"/>
                </a:cubicBezTo>
                <a:cubicBezTo>
                  <a:pt x="6965761" y="2019839"/>
                  <a:pt x="6953283" y="2015496"/>
                  <a:pt x="6941221" y="2015186"/>
                </a:cubicBezTo>
                <a:close/>
                <a:moveTo>
                  <a:pt x="0" y="0"/>
                </a:moveTo>
                <a:lnTo>
                  <a:pt x="12192000" y="0"/>
                </a:lnTo>
                <a:lnTo>
                  <a:pt x="12192000" y="6858000"/>
                </a:lnTo>
                <a:lnTo>
                  <a:pt x="0" y="6858000"/>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6D3F5F5E-362C-F84A-4C8C-B7BDA9417C33}"/>
              </a:ext>
            </a:extLst>
          </p:cNvPr>
          <p:cNvSpPr>
            <a:spLocks noGrp="1"/>
          </p:cNvSpPr>
          <p:nvPr>
            <p:ph type="title"/>
          </p:nvPr>
        </p:nvSpPr>
        <p:spPr>
          <a:xfrm>
            <a:off x="838200" y="365125"/>
            <a:ext cx="10515600" cy="1325563"/>
          </a:xfrm>
        </p:spPr>
        <p:txBody>
          <a:bodyPr>
            <a:normAutofit/>
          </a:bodyPr>
          <a:lstStyle/>
          <a:p>
            <a:endParaRPr lang="nl-NL" dirty="0">
              <a:latin typeface="EasyReadingPRO" panose="02000506040000020003" pitchFamily="2" charset="0"/>
            </a:endParaRPr>
          </a:p>
        </p:txBody>
      </p:sp>
      <p:sp>
        <p:nvSpPr>
          <p:cNvPr id="3" name="Tijdelijke aanduiding voor inhoud 2">
            <a:extLst>
              <a:ext uri="{FF2B5EF4-FFF2-40B4-BE49-F238E27FC236}">
                <a16:creationId xmlns:a16="http://schemas.microsoft.com/office/drawing/2014/main" id="{88049715-59AB-7094-602B-FFAB1C34472A}"/>
              </a:ext>
            </a:extLst>
          </p:cNvPr>
          <p:cNvSpPr>
            <a:spLocks noGrp="1"/>
          </p:cNvSpPr>
          <p:nvPr>
            <p:ph idx="1"/>
          </p:nvPr>
        </p:nvSpPr>
        <p:spPr>
          <a:xfrm>
            <a:off x="838201" y="2013625"/>
            <a:ext cx="5257799" cy="4163337"/>
          </a:xfrm>
        </p:spPr>
        <p:txBody>
          <a:bodyPr>
            <a:normAutofit/>
          </a:bodyPr>
          <a:lstStyle/>
          <a:p>
            <a:r>
              <a:rPr lang="nl-NL" sz="2000" dirty="0">
                <a:latin typeface="EasyReadingPRO" panose="02000506040000020003" pitchFamily="2" charset="0"/>
              </a:rPr>
              <a:t>Cookies</a:t>
            </a:r>
          </a:p>
          <a:p>
            <a:r>
              <a:rPr lang="nl-NL" sz="2000" dirty="0">
                <a:latin typeface="EasyReadingPRO" panose="02000506040000020003" pitchFamily="2" charset="0"/>
              </a:rPr>
              <a:t>Webwinkelrecht</a:t>
            </a:r>
          </a:p>
          <a:p>
            <a:r>
              <a:rPr lang="nl-NL" sz="2000" dirty="0">
                <a:latin typeface="EasyReadingPRO" panose="02000506040000020003" pitchFamily="2" charset="0"/>
              </a:rPr>
              <a:t>(Algemene) voorwaarden</a:t>
            </a:r>
          </a:p>
          <a:p>
            <a:r>
              <a:rPr lang="nl-NL" sz="2000" dirty="0">
                <a:latin typeface="EasyReadingPRO" panose="02000506040000020003" pitchFamily="2" charset="0"/>
              </a:rPr>
              <a:t>Privacy policy</a:t>
            </a:r>
          </a:p>
          <a:p>
            <a:r>
              <a:rPr lang="nl-NL" sz="2000" dirty="0">
                <a:latin typeface="EasyReadingPRO" panose="02000506040000020003" pitchFamily="2" charset="0"/>
              </a:rPr>
              <a:t>Code of </a:t>
            </a:r>
            <a:r>
              <a:rPr lang="nl-NL" sz="2000" dirty="0" err="1">
                <a:latin typeface="EasyReadingPRO" panose="02000506040000020003" pitchFamily="2" charset="0"/>
              </a:rPr>
              <a:t>conduct</a:t>
            </a:r>
            <a:endParaRPr lang="nl-NL" sz="2000" dirty="0">
              <a:latin typeface="EasyReadingPRO" panose="02000506040000020003" pitchFamily="2" charset="0"/>
            </a:endParaRPr>
          </a:p>
          <a:p>
            <a:endParaRPr lang="nl-NL" sz="2000" dirty="0"/>
          </a:p>
        </p:txBody>
      </p:sp>
      <p:pic>
        <p:nvPicPr>
          <p:cNvPr id="6" name="Picture 2">
            <a:extLst>
              <a:ext uri="{FF2B5EF4-FFF2-40B4-BE49-F238E27FC236}">
                <a16:creationId xmlns:a16="http://schemas.microsoft.com/office/drawing/2014/main" id="{B9300CDA-D353-6302-7123-A647DD1AF2B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455346" y="2766817"/>
            <a:ext cx="2751667" cy="2751667"/>
          </a:xfrm>
          <a:prstGeom prst="rect">
            <a:avLst/>
          </a:prstGeom>
          <a:noFill/>
          <a:extLst>
            <a:ext uri="{909E8E84-426E-40DD-AFC4-6F175D3DCCD1}">
              <a14:hiddenFill xmlns:a14="http://schemas.microsoft.com/office/drawing/2010/main">
                <a:solidFill>
                  <a:srgbClr val="FFFFFF"/>
                </a:solidFill>
              </a14:hiddenFill>
            </a:ext>
          </a:extLst>
        </p:spPr>
      </p:pic>
      <p:sp>
        <p:nvSpPr>
          <p:cNvPr id="5" name="Tekstvak 4">
            <a:extLst>
              <a:ext uri="{FF2B5EF4-FFF2-40B4-BE49-F238E27FC236}">
                <a16:creationId xmlns:a16="http://schemas.microsoft.com/office/drawing/2014/main" id="{53CFF6F1-F412-534B-6808-B3F549BEC152}"/>
              </a:ext>
            </a:extLst>
          </p:cNvPr>
          <p:cNvSpPr txBox="1"/>
          <p:nvPr/>
        </p:nvSpPr>
        <p:spPr>
          <a:xfrm>
            <a:off x="1628776" y="3429000"/>
            <a:ext cx="6098720" cy="369332"/>
          </a:xfrm>
          <a:prstGeom prst="rect">
            <a:avLst/>
          </a:prstGeom>
          <a:noFill/>
        </p:spPr>
        <p:txBody>
          <a:bodyPr wrap="square">
            <a:spAutoFit/>
          </a:bodyPr>
          <a:lstStyle/>
          <a:p>
            <a:pPr>
              <a:spcAft>
                <a:spcPts val="600"/>
              </a:spcAft>
            </a:pPr>
            <a:r>
              <a:rPr lang="nl-NL" b="0" dirty="0">
                <a:effectLst/>
              </a:rPr>
              <a:t> </a:t>
            </a:r>
            <a:endParaRPr lang="nl-NL"/>
          </a:p>
        </p:txBody>
      </p:sp>
    </p:spTree>
    <p:extLst>
      <p:ext uri="{BB962C8B-B14F-4D97-AF65-F5344CB8AC3E}">
        <p14:creationId xmlns:p14="http://schemas.microsoft.com/office/powerpoint/2010/main" val="555529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FE83C3-B1B1-4680-7CC3-30E1D1AA984D}"/>
              </a:ext>
            </a:extLst>
          </p:cNvPr>
          <p:cNvSpPr>
            <a:spLocks noGrp="1"/>
          </p:cNvSpPr>
          <p:nvPr>
            <p:ph type="title"/>
          </p:nvPr>
        </p:nvSpPr>
        <p:spPr/>
        <p:txBody>
          <a:bodyPr/>
          <a:lstStyle/>
          <a:p>
            <a:r>
              <a:rPr lang="nl-NL" dirty="0"/>
              <a:t>Cookies</a:t>
            </a:r>
          </a:p>
        </p:txBody>
      </p:sp>
      <p:sp>
        <p:nvSpPr>
          <p:cNvPr id="3" name="Tijdelijke aanduiding voor inhoud 2">
            <a:extLst>
              <a:ext uri="{FF2B5EF4-FFF2-40B4-BE49-F238E27FC236}">
                <a16:creationId xmlns:a16="http://schemas.microsoft.com/office/drawing/2014/main" id="{4F46726C-0743-2B29-5F5C-F9B87A834854}"/>
              </a:ext>
            </a:extLst>
          </p:cNvPr>
          <p:cNvSpPr>
            <a:spLocks noGrp="1"/>
          </p:cNvSpPr>
          <p:nvPr>
            <p:ph idx="1"/>
          </p:nvPr>
        </p:nvSpPr>
        <p:spPr/>
        <p:txBody>
          <a:bodyPr/>
          <a:lstStyle/>
          <a:p>
            <a:r>
              <a:rPr lang="nl-NL" dirty="0">
                <a:latin typeface="EasyReadingPRO" panose="02000506040000020003" pitchFamily="2" charset="0"/>
              </a:rPr>
              <a:t>Veel handige informatie (gratis) op de volgende website te vinden, zorg dat je snapt hoe Cookies werken!</a:t>
            </a:r>
          </a:p>
          <a:p>
            <a:r>
              <a:rPr lang="nl-NL" dirty="0" err="1">
                <a:latin typeface="EasyReadingPRO" panose="02000506040000020003" pitchFamily="2" charset="0"/>
                <a:hlinkClick r:id="rId2"/>
              </a:rPr>
              <a:t>Cookieinfo</a:t>
            </a:r>
            <a:endParaRPr lang="nl-NL" dirty="0">
              <a:latin typeface="EasyReadingPRO" panose="02000506040000020003" pitchFamily="2" charset="0"/>
            </a:endParaRPr>
          </a:p>
          <a:p>
            <a:pPr marL="0" indent="0">
              <a:buNone/>
            </a:pPr>
            <a:endParaRPr lang="nl-NL" dirty="0"/>
          </a:p>
          <a:p>
            <a:endParaRPr lang="nl-NL" dirty="0"/>
          </a:p>
        </p:txBody>
      </p:sp>
    </p:spTree>
    <p:extLst>
      <p:ext uri="{BB962C8B-B14F-4D97-AF65-F5344CB8AC3E}">
        <p14:creationId xmlns:p14="http://schemas.microsoft.com/office/powerpoint/2010/main" val="29629077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9CFC02-C7F4-1692-4BCF-F4CC589852C0}"/>
              </a:ext>
            </a:extLst>
          </p:cNvPr>
          <p:cNvSpPr>
            <a:spLocks noGrp="1"/>
          </p:cNvSpPr>
          <p:nvPr>
            <p:ph type="title"/>
          </p:nvPr>
        </p:nvSpPr>
        <p:spPr/>
        <p:txBody>
          <a:bodyPr/>
          <a:lstStyle/>
          <a:p>
            <a:r>
              <a:rPr lang="nl-NL" dirty="0"/>
              <a:t>Webwinkelrecht</a:t>
            </a:r>
          </a:p>
        </p:txBody>
      </p:sp>
      <p:sp>
        <p:nvSpPr>
          <p:cNvPr id="3" name="Tijdelijke aanduiding voor inhoud 2">
            <a:extLst>
              <a:ext uri="{FF2B5EF4-FFF2-40B4-BE49-F238E27FC236}">
                <a16:creationId xmlns:a16="http://schemas.microsoft.com/office/drawing/2014/main" id="{8034AF0F-0A10-054A-08E7-FEF7910B8691}"/>
              </a:ext>
            </a:extLst>
          </p:cNvPr>
          <p:cNvSpPr>
            <a:spLocks noGrp="1"/>
          </p:cNvSpPr>
          <p:nvPr>
            <p:ph idx="1"/>
          </p:nvPr>
        </p:nvSpPr>
        <p:spPr/>
        <p:txBody>
          <a:bodyPr/>
          <a:lstStyle/>
          <a:p>
            <a:r>
              <a:rPr lang="nl-NL" dirty="0">
                <a:latin typeface="EasyReadingPRO" panose="02000506040000020003" pitchFamily="2" charset="0"/>
              </a:rPr>
              <a:t>Voldoe aan de volgende lijst! (uiteraard indien van toepassing)</a:t>
            </a:r>
          </a:p>
          <a:p>
            <a:r>
              <a:rPr lang="nl-NL" dirty="0">
                <a:latin typeface="EasyReadingPRO" panose="02000506040000020003" pitchFamily="2" charset="0"/>
                <a:hlinkClick r:id="rId2"/>
              </a:rPr>
              <a:t>Checklist online verkopen</a:t>
            </a:r>
            <a:endParaRPr lang="nl-NL" dirty="0">
              <a:latin typeface="EasyReadingPRO" panose="02000506040000020003" pitchFamily="2" charset="0"/>
            </a:endParaRPr>
          </a:p>
        </p:txBody>
      </p:sp>
    </p:spTree>
    <p:extLst>
      <p:ext uri="{BB962C8B-B14F-4D97-AF65-F5344CB8AC3E}">
        <p14:creationId xmlns:p14="http://schemas.microsoft.com/office/powerpoint/2010/main" val="3259319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6E6C97-E3C9-D8BB-3B9A-6845A2E33439}"/>
              </a:ext>
            </a:extLst>
          </p:cNvPr>
          <p:cNvSpPr>
            <a:spLocks noGrp="1"/>
          </p:cNvSpPr>
          <p:nvPr>
            <p:ph type="title"/>
          </p:nvPr>
        </p:nvSpPr>
        <p:spPr/>
        <p:txBody>
          <a:bodyPr/>
          <a:lstStyle/>
          <a:p>
            <a:r>
              <a:rPr lang="nl-NL" dirty="0"/>
              <a:t>(Algemene) voorwaarden</a:t>
            </a:r>
          </a:p>
        </p:txBody>
      </p:sp>
      <p:sp>
        <p:nvSpPr>
          <p:cNvPr id="3" name="Tijdelijke aanduiding voor inhoud 2">
            <a:extLst>
              <a:ext uri="{FF2B5EF4-FFF2-40B4-BE49-F238E27FC236}">
                <a16:creationId xmlns:a16="http://schemas.microsoft.com/office/drawing/2014/main" id="{1865E9EC-FE53-72A7-E608-5B13B87A3297}"/>
              </a:ext>
            </a:extLst>
          </p:cNvPr>
          <p:cNvSpPr>
            <a:spLocks noGrp="1"/>
          </p:cNvSpPr>
          <p:nvPr>
            <p:ph idx="1"/>
          </p:nvPr>
        </p:nvSpPr>
        <p:spPr/>
        <p:txBody>
          <a:bodyPr/>
          <a:lstStyle/>
          <a:p>
            <a:r>
              <a:rPr lang="nl-NL" dirty="0">
                <a:latin typeface="EasyReadingPRO" panose="02000506040000020003" pitchFamily="2" charset="0"/>
              </a:rPr>
              <a:t>Wat is nodig om in je (algemene) voorwaarden vast te leggen?</a:t>
            </a:r>
          </a:p>
          <a:p>
            <a:r>
              <a:rPr lang="nl-NL" dirty="0">
                <a:latin typeface="EasyReadingPRO" panose="02000506040000020003" pitchFamily="2" charset="0"/>
              </a:rPr>
              <a:t>Kijk eens binnen je branche op de website van de </a:t>
            </a:r>
            <a:r>
              <a:rPr lang="nl-NL" dirty="0">
                <a:latin typeface="EasyReadingPRO" panose="02000506040000020003" pitchFamily="2" charset="0"/>
                <a:hlinkClick r:id="rId2"/>
              </a:rPr>
              <a:t>SER</a:t>
            </a:r>
            <a:endParaRPr lang="nl-NL" dirty="0">
              <a:latin typeface="EasyReadingPRO" panose="02000506040000020003" pitchFamily="2" charset="0"/>
            </a:endParaRPr>
          </a:p>
          <a:p>
            <a:endParaRPr lang="nl-NL" dirty="0">
              <a:latin typeface="EasyReadingPRO" panose="02000506040000020003" pitchFamily="2" charset="0"/>
            </a:endParaRPr>
          </a:p>
          <a:p>
            <a:pPr lvl="2"/>
            <a:r>
              <a:rPr lang="nl-NL" dirty="0">
                <a:latin typeface="EasyReadingPRO" panose="02000506040000020003" pitchFamily="2" charset="0"/>
              </a:rPr>
              <a:t>Maak de (algemene) voorwaarden passend bij je onderneming en klanten!</a:t>
            </a:r>
          </a:p>
          <a:p>
            <a:pPr lvl="4"/>
            <a:r>
              <a:rPr lang="nl-NL" dirty="0">
                <a:latin typeface="EasyReadingPRO" panose="02000506040000020003" pitchFamily="2" charset="0"/>
              </a:rPr>
              <a:t>Denk aan: </a:t>
            </a:r>
            <a:r>
              <a:rPr lang="nl-NL" dirty="0">
                <a:latin typeface="EasyReadingPRO" panose="02000506040000020003" pitchFamily="2" charset="0"/>
                <a:hlinkClick r:id="rId3"/>
              </a:rPr>
              <a:t>Natuurhuisje</a:t>
            </a:r>
            <a:endParaRPr lang="nl-NL" dirty="0">
              <a:latin typeface="EasyReadingPRO" panose="02000506040000020003" pitchFamily="2" charset="0"/>
            </a:endParaRPr>
          </a:p>
        </p:txBody>
      </p:sp>
    </p:spTree>
    <p:extLst>
      <p:ext uri="{BB962C8B-B14F-4D97-AF65-F5344CB8AC3E}">
        <p14:creationId xmlns:p14="http://schemas.microsoft.com/office/powerpoint/2010/main" val="2777840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DE3D96-3624-FD40-207E-1381DE73335B}"/>
              </a:ext>
            </a:extLst>
          </p:cNvPr>
          <p:cNvSpPr>
            <a:spLocks noGrp="1"/>
          </p:cNvSpPr>
          <p:nvPr>
            <p:ph type="title"/>
          </p:nvPr>
        </p:nvSpPr>
        <p:spPr/>
        <p:txBody>
          <a:bodyPr/>
          <a:lstStyle/>
          <a:p>
            <a:r>
              <a:rPr lang="nl-NL" dirty="0"/>
              <a:t>Privacy Policy</a:t>
            </a:r>
          </a:p>
        </p:txBody>
      </p:sp>
      <p:sp>
        <p:nvSpPr>
          <p:cNvPr id="3" name="Tijdelijke aanduiding voor inhoud 2">
            <a:extLst>
              <a:ext uri="{FF2B5EF4-FFF2-40B4-BE49-F238E27FC236}">
                <a16:creationId xmlns:a16="http://schemas.microsoft.com/office/drawing/2014/main" id="{515EE6D1-0DF3-ACB7-B3A2-5E59E49B940F}"/>
              </a:ext>
            </a:extLst>
          </p:cNvPr>
          <p:cNvSpPr>
            <a:spLocks noGrp="1"/>
          </p:cNvSpPr>
          <p:nvPr>
            <p:ph idx="1"/>
          </p:nvPr>
        </p:nvSpPr>
        <p:spPr/>
        <p:txBody>
          <a:bodyPr/>
          <a:lstStyle/>
          <a:p>
            <a:r>
              <a:rPr lang="nl-NL" dirty="0">
                <a:latin typeface="EasyReadingPRO" panose="02000506040000020003" pitchFamily="2" charset="0"/>
              </a:rPr>
              <a:t>Zet de tekst om in de taal/stijl van je onderneming.</a:t>
            </a:r>
          </a:p>
          <a:p>
            <a:pPr lvl="1"/>
            <a:r>
              <a:rPr lang="nl-NL" dirty="0">
                <a:latin typeface="EasyReadingPRO" panose="02000506040000020003" pitchFamily="2" charset="0"/>
              </a:rPr>
              <a:t>Nb </a:t>
            </a:r>
            <a:r>
              <a:rPr lang="nl-NL" dirty="0">
                <a:latin typeface="EasyReadingPRO" panose="02000506040000020003" pitchFamily="2" charset="0"/>
                <a:hlinkClick r:id="rId2"/>
              </a:rPr>
              <a:t>via deze generator maak je een basistekst.</a:t>
            </a:r>
            <a:endParaRPr lang="nl-NL" dirty="0">
              <a:latin typeface="EasyReadingPRO" panose="02000506040000020003" pitchFamily="2" charset="0"/>
            </a:endParaRPr>
          </a:p>
        </p:txBody>
      </p:sp>
    </p:spTree>
    <p:extLst>
      <p:ext uri="{BB962C8B-B14F-4D97-AF65-F5344CB8AC3E}">
        <p14:creationId xmlns:p14="http://schemas.microsoft.com/office/powerpoint/2010/main" val="1974677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80BF49-07CE-C7E2-EC88-06CC7CB31BCD}"/>
              </a:ext>
            </a:extLst>
          </p:cNvPr>
          <p:cNvSpPr>
            <a:spLocks noGrp="1"/>
          </p:cNvSpPr>
          <p:nvPr>
            <p:ph type="title"/>
          </p:nvPr>
        </p:nvSpPr>
        <p:spPr/>
        <p:txBody>
          <a:bodyPr/>
          <a:lstStyle/>
          <a:p>
            <a:endParaRPr lang="nl-NL" dirty="0"/>
          </a:p>
        </p:txBody>
      </p:sp>
      <p:sp>
        <p:nvSpPr>
          <p:cNvPr id="3" name="Tijdelijke aanduiding voor inhoud 2">
            <a:extLst>
              <a:ext uri="{FF2B5EF4-FFF2-40B4-BE49-F238E27FC236}">
                <a16:creationId xmlns:a16="http://schemas.microsoft.com/office/drawing/2014/main" id="{A2B273C1-5E28-6457-7B57-4E8785A81657}"/>
              </a:ext>
            </a:extLst>
          </p:cNvPr>
          <p:cNvSpPr>
            <a:spLocks noGrp="1"/>
          </p:cNvSpPr>
          <p:nvPr>
            <p:ph idx="1"/>
          </p:nvPr>
        </p:nvSpPr>
        <p:spPr>
          <a:xfrm>
            <a:off x="838200" y="1825625"/>
            <a:ext cx="10515600" cy="4351338"/>
          </a:xfrm>
        </p:spPr>
        <p:txBody>
          <a:bodyPr/>
          <a:lstStyle/>
          <a:p>
            <a:r>
              <a:rPr lang="nl-NL" dirty="0">
                <a:latin typeface="EasyReadingPRO" panose="02000506040000020003" pitchFamily="2" charset="0"/>
              </a:rPr>
              <a:t>Nieuwsbrieven</a:t>
            </a:r>
          </a:p>
        </p:txBody>
      </p:sp>
      <p:sp>
        <p:nvSpPr>
          <p:cNvPr id="4" name="Tijdelijke aanduiding voor inhoud 2">
            <a:extLst>
              <a:ext uri="{FF2B5EF4-FFF2-40B4-BE49-F238E27FC236}">
                <a16:creationId xmlns:a16="http://schemas.microsoft.com/office/drawing/2014/main" id="{4B3CF6DC-6424-3BB6-259E-F71327CD0135}"/>
              </a:ext>
            </a:extLst>
          </p:cNvPr>
          <p:cNvSpPr txBox="1">
            <a:spLocks/>
          </p:cNvSpPr>
          <p:nvPr/>
        </p:nvSpPr>
        <p:spPr>
          <a:xfrm>
            <a:off x="5889172" y="427037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nl-NL" dirty="0">
              <a:latin typeface="EasyReadingPRO" panose="02000506040000020003" pitchFamily="2" charset="0"/>
            </a:endParaRPr>
          </a:p>
        </p:txBody>
      </p:sp>
      <p:pic>
        <p:nvPicPr>
          <p:cNvPr id="5" name="Picture 2">
            <a:extLst>
              <a:ext uri="{FF2B5EF4-FFF2-40B4-BE49-F238E27FC236}">
                <a16:creationId xmlns:a16="http://schemas.microsoft.com/office/drawing/2014/main" id="{7533FF34-1794-A804-F678-6281898324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08822" y="5435600"/>
            <a:ext cx="876300"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76561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A77984-B3C8-4A2A-1122-BB3A7BFD8B77}"/>
              </a:ext>
            </a:extLst>
          </p:cNvPr>
          <p:cNvSpPr>
            <a:spLocks noGrp="1"/>
          </p:cNvSpPr>
          <p:nvPr>
            <p:ph type="title"/>
          </p:nvPr>
        </p:nvSpPr>
        <p:spPr/>
        <p:txBody>
          <a:bodyPr/>
          <a:lstStyle/>
          <a:p>
            <a:r>
              <a:rPr lang="nl-NL" dirty="0"/>
              <a:t>Code of </a:t>
            </a:r>
            <a:r>
              <a:rPr lang="nl-NL" dirty="0" err="1"/>
              <a:t>conduct</a:t>
            </a:r>
            <a:endParaRPr lang="nl-NL" dirty="0"/>
          </a:p>
        </p:txBody>
      </p:sp>
      <p:sp>
        <p:nvSpPr>
          <p:cNvPr id="3" name="Tijdelijke aanduiding voor inhoud 2">
            <a:extLst>
              <a:ext uri="{FF2B5EF4-FFF2-40B4-BE49-F238E27FC236}">
                <a16:creationId xmlns:a16="http://schemas.microsoft.com/office/drawing/2014/main" id="{A2893C47-D52E-F5F8-48BD-60C2AECCED89}"/>
              </a:ext>
            </a:extLst>
          </p:cNvPr>
          <p:cNvSpPr>
            <a:spLocks noGrp="1"/>
          </p:cNvSpPr>
          <p:nvPr>
            <p:ph idx="1"/>
          </p:nvPr>
        </p:nvSpPr>
        <p:spPr/>
        <p:txBody>
          <a:bodyPr/>
          <a:lstStyle/>
          <a:p>
            <a:r>
              <a:rPr lang="nl-NL" b="0" i="0" dirty="0">
                <a:solidFill>
                  <a:srgbClr val="374151"/>
                </a:solidFill>
                <a:effectLst/>
                <a:latin typeface="EasyReadingPRO" panose="02000506040000020003" pitchFamily="2" charset="0"/>
              </a:rPr>
              <a:t>Bedrijven willen graag een goede naam hebben en houden. Met een gedragscode laten ze zien dat ze serieus zijn over eerlijk en ethisch handelen. Dit helpt klanten, partners en investeerders om hen te vertrouwen. Zo'n gedragscode vormt de basis voor langdurig succes en goede relaties in de zakelijke wereld. Het is als een bouwsteen voor een sterke reputatie.</a:t>
            </a:r>
            <a:endParaRPr lang="nl-NL" dirty="0">
              <a:latin typeface="EasyReadingPRO" panose="02000506040000020003" pitchFamily="2" charset="0"/>
            </a:endParaRPr>
          </a:p>
          <a:p>
            <a:endParaRPr lang="nl-NL" dirty="0">
              <a:latin typeface="EasyReadingPRO" panose="02000506040000020003" pitchFamily="2" charset="0"/>
            </a:endParaRPr>
          </a:p>
          <a:p>
            <a:r>
              <a:rPr lang="nl-NL" dirty="0">
                <a:latin typeface="EasyReadingPRO" panose="02000506040000020003" pitchFamily="2" charset="0"/>
                <a:hlinkClick r:id="rId2"/>
              </a:rPr>
              <a:t>B </a:t>
            </a:r>
            <a:r>
              <a:rPr lang="nl-NL" dirty="0" err="1">
                <a:latin typeface="EasyReadingPRO" panose="02000506040000020003" pitchFamily="2" charset="0"/>
                <a:hlinkClick r:id="rId2"/>
              </a:rPr>
              <a:t>Corp</a:t>
            </a:r>
            <a:r>
              <a:rPr lang="nl-NL" dirty="0">
                <a:latin typeface="EasyReadingPRO" panose="02000506040000020003" pitchFamily="2" charset="0"/>
                <a:hlinkClick r:id="rId2"/>
              </a:rPr>
              <a:t> voorbeeld</a:t>
            </a:r>
            <a:endParaRPr lang="nl-NL" dirty="0">
              <a:latin typeface="EasyReadingPRO" panose="02000506040000020003" pitchFamily="2" charset="0"/>
            </a:endParaRPr>
          </a:p>
        </p:txBody>
      </p:sp>
    </p:spTree>
    <p:extLst>
      <p:ext uri="{BB962C8B-B14F-4D97-AF65-F5344CB8AC3E}">
        <p14:creationId xmlns:p14="http://schemas.microsoft.com/office/powerpoint/2010/main" val="2139562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48DF12-91B2-75B6-8793-520F1134B4A6}"/>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45A1CA4F-D7FC-E6FC-72D1-F2338E40531D}"/>
              </a:ext>
            </a:extLst>
          </p:cNvPr>
          <p:cNvSpPr>
            <a:spLocks noGrp="1"/>
          </p:cNvSpPr>
          <p:nvPr>
            <p:ph idx="1"/>
          </p:nvPr>
        </p:nvSpPr>
        <p:spPr/>
        <p:txBody>
          <a:bodyPr/>
          <a:lstStyle/>
          <a:p>
            <a:r>
              <a:rPr lang="nl-NL" dirty="0">
                <a:latin typeface="EasyReadingPRO" panose="02000506040000020003" pitchFamily="2" charset="0"/>
              </a:rPr>
              <a:t>Onderwerpen:</a:t>
            </a:r>
          </a:p>
          <a:p>
            <a:r>
              <a:rPr lang="nl-NL" dirty="0">
                <a:latin typeface="EasyReadingPRO" panose="02000506040000020003" pitchFamily="2" charset="0"/>
              </a:rPr>
              <a:t>Nieuwsbrieven – </a:t>
            </a:r>
            <a:r>
              <a:rPr lang="nl-NL" dirty="0" err="1">
                <a:latin typeface="EasyReadingPRO" panose="02000506040000020003" pitchFamily="2" charset="0"/>
              </a:rPr>
              <a:t>spammen</a:t>
            </a:r>
            <a:r>
              <a:rPr lang="nl-NL" dirty="0">
                <a:latin typeface="EasyReadingPRO" panose="02000506040000020003" pitchFamily="2" charset="0"/>
              </a:rPr>
              <a:t>………..</a:t>
            </a:r>
          </a:p>
          <a:p>
            <a:r>
              <a:rPr lang="nl-NL" dirty="0">
                <a:latin typeface="EasyReadingPRO" panose="02000506040000020003" pitchFamily="2" charset="0"/>
              </a:rPr>
              <a:t>Reclamecode</a:t>
            </a:r>
          </a:p>
          <a:p>
            <a:r>
              <a:rPr lang="nl-NL" dirty="0">
                <a:latin typeface="EasyReadingPRO" panose="02000506040000020003" pitchFamily="2" charset="0"/>
              </a:rPr>
              <a:t>Cookies</a:t>
            </a:r>
          </a:p>
          <a:p>
            <a:r>
              <a:rPr lang="nl-NL" dirty="0">
                <a:latin typeface="EasyReadingPRO" panose="02000506040000020003" pitchFamily="2" charset="0"/>
              </a:rPr>
              <a:t>Webwinkelrecht</a:t>
            </a:r>
          </a:p>
          <a:p>
            <a:r>
              <a:rPr lang="nl-NL" dirty="0">
                <a:latin typeface="EasyReadingPRO" panose="02000506040000020003" pitchFamily="2" charset="0"/>
              </a:rPr>
              <a:t>(Algemene) voorwaarden</a:t>
            </a:r>
          </a:p>
          <a:p>
            <a:r>
              <a:rPr lang="nl-NL" dirty="0">
                <a:latin typeface="EasyReadingPRO" panose="02000506040000020003" pitchFamily="2" charset="0"/>
              </a:rPr>
              <a:t>Privacy policy</a:t>
            </a:r>
          </a:p>
          <a:p>
            <a:r>
              <a:rPr lang="nl-NL" dirty="0">
                <a:latin typeface="EasyReadingPRO" panose="02000506040000020003" pitchFamily="2" charset="0"/>
              </a:rPr>
              <a:t>Code of </a:t>
            </a:r>
            <a:r>
              <a:rPr lang="nl-NL" dirty="0" err="1">
                <a:latin typeface="EasyReadingPRO" panose="02000506040000020003" pitchFamily="2" charset="0"/>
              </a:rPr>
              <a:t>conduct</a:t>
            </a:r>
            <a:endParaRPr lang="nl-NL" dirty="0">
              <a:latin typeface="EasyReadingPRO" panose="02000506040000020003" pitchFamily="2" charset="0"/>
            </a:endParaRPr>
          </a:p>
          <a:p>
            <a:endParaRPr lang="nl-NL" dirty="0">
              <a:latin typeface="EasyReadingPRO" panose="02000506040000020003" pitchFamily="2" charset="0"/>
            </a:endParaRPr>
          </a:p>
          <a:p>
            <a:endParaRPr lang="nl-NL" dirty="0"/>
          </a:p>
        </p:txBody>
      </p:sp>
    </p:spTree>
    <p:extLst>
      <p:ext uri="{BB962C8B-B14F-4D97-AF65-F5344CB8AC3E}">
        <p14:creationId xmlns:p14="http://schemas.microsoft.com/office/powerpoint/2010/main" val="3663988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8ECA00-7BFF-CA75-4EDF-81F8DE5040CC}"/>
              </a:ext>
            </a:extLst>
          </p:cNvPr>
          <p:cNvSpPr>
            <a:spLocks noGrp="1"/>
          </p:cNvSpPr>
          <p:nvPr>
            <p:ph type="title"/>
          </p:nvPr>
        </p:nvSpPr>
        <p:spPr/>
        <p:txBody>
          <a:bodyPr/>
          <a:lstStyle/>
          <a:p>
            <a:r>
              <a:rPr lang="nl-NL" dirty="0">
                <a:latin typeface="EasyReadingPRO" panose="02000506040000020003" pitchFamily="2" charset="0"/>
              </a:rPr>
              <a:t>Nieuwsbrief</a:t>
            </a:r>
          </a:p>
        </p:txBody>
      </p:sp>
      <p:sp>
        <p:nvSpPr>
          <p:cNvPr id="3" name="Tijdelijke aanduiding voor inhoud 2">
            <a:extLst>
              <a:ext uri="{FF2B5EF4-FFF2-40B4-BE49-F238E27FC236}">
                <a16:creationId xmlns:a16="http://schemas.microsoft.com/office/drawing/2014/main" id="{E8510A48-FD9A-39CE-627D-98D9CE3D95EF}"/>
              </a:ext>
            </a:extLst>
          </p:cNvPr>
          <p:cNvSpPr>
            <a:spLocks noGrp="1"/>
          </p:cNvSpPr>
          <p:nvPr>
            <p:ph idx="1"/>
          </p:nvPr>
        </p:nvSpPr>
        <p:spPr>
          <a:xfrm>
            <a:off x="838200" y="1960562"/>
            <a:ext cx="10515600" cy="4351338"/>
          </a:xfrm>
        </p:spPr>
        <p:txBody>
          <a:bodyPr/>
          <a:lstStyle/>
          <a:p>
            <a:r>
              <a:rPr lang="nl-NL" dirty="0">
                <a:latin typeface="EasyReadingPRO" panose="02000506040000020003" pitchFamily="2" charset="0"/>
              </a:rPr>
              <a:t>Waar moet je aandenken bij het versturen van een digitale nieuwsbrief?</a:t>
            </a:r>
          </a:p>
        </p:txBody>
      </p:sp>
      <p:pic>
        <p:nvPicPr>
          <p:cNvPr id="4" name="Picture 2">
            <a:extLst>
              <a:ext uri="{FF2B5EF4-FFF2-40B4-BE49-F238E27FC236}">
                <a16:creationId xmlns:a16="http://schemas.microsoft.com/office/drawing/2014/main" id="{71694D54-6EDF-B313-6DC5-1C3E7DE98E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08822" y="5435600"/>
            <a:ext cx="876300"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0083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985AD8-6480-BCA9-570B-7EB1FE35FB73}"/>
              </a:ext>
            </a:extLst>
          </p:cNvPr>
          <p:cNvSpPr>
            <a:spLocks noGrp="1"/>
          </p:cNvSpPr>
          <p:nvPr>
            <p:ph type="title"/>
          </p:nvPr>
        </p:nvSpPr>
        <p:spPr/>
        <p:txBody>
          <a:bodyPr/>
          <a:lstStyle/>
          <a:p>
            <a:endParaRPr lang="nl-NL" dirty="0">
              <a:latin typeface="EasyReadingPRO" panose="02000506040000020003" pitchFamily="2" charset="0"/>
            </a:endParaRPr>
          </a:p>
        </p:txBody>
      </p:sp>
      <p:sp>
        <p:nvSpPr>
          <p:cNvPr id="3" name="Tijdelijke aanduiding voor inhoud 2">
            <a:extLst>
              <a:ext uri="{FF2B5EF4-FFF2-40B4-BE49-F238E27FC236}">
                <a16:creationId xmlns:a16="http://schemas.microsoft.com/office/drawing/2014/main" id="{0124E11F-D07F-9EC9-3684-F8DC8B00119D}"/>
              </a:ext>
            </a:extLst>
          </p:cNvPr>
          <p:cNvSpPr>
            <a:spLocks noGrp="1"/>
          </p:cNvSpPr>
          <p:nvPr>
            <p:ph idx="1"/>
          </p:nvPr>
        </p:nvSpPr>
        <p:spPr/>
        <p:txBody>
          <a:bodyPr/>
          <a:lstStyle/>
          <a:p>
            <a:r>
              <a:rPr lang="nl-NL" dirty="0">
                <a:latin typeface="EasyReadingPRO" panose="02000506040000020003" pitchFamily="2" charset="0"/>
              </a:rPr>
              <a:t>Uitgangspunt: </a:t>
            </a:r>
            <a:r>
              <a:rPr lang="nl-NL" b="0" i="0" dirty="0">
                <a:effectLst/>
                <a:latin typeface="EasyReadingPRO" panose="02000506040000020003" pitchFamily="2" charset="0"/>
              </a:rPr>
              <a:t>Voor het versturen van een digitale nieuwsbrief is in principe uitdrukkelijke toestemming van de ontvanger vereist. </a:t>
            </a:r>
          </a:p>
          <a:p>
            <a:endParaRPr lang="nl-NL" dirty="0">
              <a:latin typeface="EasyReadingPRO" panose="02000506040000020003" pitchFamily="2" charset="0"/>
            </a:endParaRPr>
          </a:p>
          <a:p>
            <a:pPr lvl="3"/>
            <a:r>
              <a:rPr lang="nl-NL" b="0" i="0" dirty="0">
                <a:solidFill>
                  <a:srgbClr val="343434"/>
                </a:solidFill>
                <a:effectLst/>
                <a:latin typeface="EasyReadingPRO" panose="02000506040000020003" pitchFamily="2" charset="0"/>
              </a:rPr>
              <a:t>Er geldt in de meeste gevallen dat, als geen toestemming is verkregen, het niet is toegestaan om ongevraagd reclame te e-mailen. Dit wordt geregeld in de Telecommunicatiewet en de </a:t>
            </a:r>
            <a:r>
              <a:rPr lang="nl-NL" b="0" i="0" dirty="0">
                <a:solidFill>
                  <a:srgbClr val="3E3A3A"/>
                </a:solidFill>
                <a:effectLst/>
                <a:latin typeface="EasyReadingPRO" panose="02000506040000020003" pitchFamily="2" charset="0"/>
                <a:hlinkClick r:id="rId3"/>
              </a:rPr>
              <a:t>Algemene Verordening Gegevensbescherming (AVG).</a:t>
            </a:r>
            <a:endParaRPr lang="nl-NL" dirty="0">
              <a:latin typeface="EasyReadingPRO" panose="02000506040000020003" pitchFamily="2" charset="0"/>
            </a:endParaRPr>
          </a:p>
        </p:txBody>
      </p:sp>
      <p:pic>
        <p:nvPicPr>
          <p:cNvPr id="6" name="Picture 2">
            <a:extLst>
              <a:ext uri="{FF2B5EF4-FFF2-40B4-BE49-F238E27FC236}">
                <a16:creationId xmlns:a16="http://schemas.microsoft.com/office/drawing/2014/main" id="{A221B9CD-5981-2FB3-40A2-CE04C067AB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08822" y="5435600"/>
            <a:ext cx="876300"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4194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02239D2-A05D-4A1C-9F06-FBA7FC730E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FBF359F-9102-81D8-CD66-AE6315C2B144}"/>
              </a:ext>
            </a:extLst>
          </p:cNvPr>
          <p:cNvSpPr>
            <a:spLocks noGrp="1"/>
          </p:cNvSpPr>
          <p:nvPr>
            <p:ph type="title"/>
          </p:nvPr>
        </p:nvSpPr>
        <p:spPr>
          <a:xfrm>
            <a:off x="2019300" y="538956"/>
            <a:ext cx="8985250" cy="1118394"/>
          </a:xfrm>
        </p:spPr>
        <p:txBody>
          <a:bodyPr anchor="t">
            <a:normAutofit/>
          </a:bodyPr>
          <a:lstStyle/>
          <a:p>
            <a:endParaRPr lang="nl-NL" sz="4000"/>
          </a:p>
        </p:txBody>
      </p:sp>
      <p:pic>
        <p:nvPicPr>
          <p:cNvPr id="4" name="Picture 2">
            <a:extLst>
              <a:ext uri="{FF2B5EF4-FFF2-40B4-BE49-F238E27FC236}">
                <a16:creationId xmlns:a16="http://schemas.microsoft.com/office/drawing/2014/main" id="{62FF1C5E-FA48-5AB0-9DEE-14E1798F026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04900" y="538956"/>
            <a:ext cx="749300" cy="749300"/>
          </a:xfrm>
          <a:prstGeom prst="rect">
            <a:avLst/>
          </a:prstGeom>
          <a:noFill/>
          <a:extLst>
            <a:ext uri="{909E8E84-426E-40DD-AFC4-6F175D3DCCD1}">
              <a14:hiddenFill xmlns:a14="http://schemas.microsoft.com/office/drawing/2010/main">
                <a:solidFill>
                  <a:srgbClr val="FFFFFF"/>
                </a:solidFill>
              </a14:hiddenFill>
            </a:ext>
          </a:extLst>
        </p:spPr>
      </p:pic>
      <p:sp>
        <p:nvSpPr>
          <p:cNvPr id="3" name="Tijdelijke aanduiding voor inhoud 2">
            <a:extLst>
              <a:ext uri="{FF2B5EF4-FFF2-40B4-BE49-F238E27FC236}">
                <a16:creationId xmlns:a16="http://schemas.microsoft.com/office/drawing/2014/main" id="{9100B578-9F3C-BA2E-CBDE-479EE78ABD36}"/>
              </a:ext>
            </a:extLst>
          </p:cNvPr>
          <p:cNvSpPr>
            <a:spLocks noGrp="1"/>
          </p:cNvSpPr>
          <p:nvPr>
            <p:ph idx="1"/>
          </p:nvPr>
        </p:nvSpPr>
        <p:spPr>
          <a:xfrm>
            <a:off x="1009650" y="1518557"/>
            <a:ext cx="9994900" cy="4800487"/>
          </a:xfrm>
        </p:spPr>
        <p:txBody>
          <a:bodyPr>
            <a:normAutofit fontScale="92500" lnSpcReduction="10000"/>
          </a:bodyPr>
          <a:lstStyle/>
          <a:p>
            <a:pPr marL="0" indent="0">
              <a:buNone/>
            </a:pPr>
            <a:r>
              <a:rPr lang="nl-NL" sz="2400" b="0" i="0" dirty="0">
                <a:effectLst/>
                <a:latin typeface="EasyReadingPRO" panose="02000506040000020003" pitchFamily="2" charset="0"/>
              </a:rPr>
              <a:t>Toestemming moet aan de volgende vereisten voldoen:</a:t>
            </a:r>
          </a:p>
          <a:p>
            <a:pPr>
              <a:buFont typeface="Arial" panose="020B0604020202020204" pitchFamily="34" charset="0"/>
              <a:buChar char="•"/>
            </a:pPr>
            <a:r>
              <a:rPr lang="nl-NL" sz="2400" b="0" i="0" dirty="0">
                <a:effectLst/>
                <a:latin typeface="EasyReadingPRO" panose="02000506040000020003" pitchFamily="2" charset="0"/>
              </a:rPr>
              <a:t>uit de vraag blijkt duidelijk namens wie de berichten worden verzonden;</a:t>
            </a:r>
          </a:p>
          <a:p>
            <a:pPr>
              <a:buFont typeface="Arial" panose="020B0604020202020204" pitchFamily="34" charset="0"/>
              <a:buChar char="•"/>
            </a:pPr>
            <a:r>
              <a:rPr lang="nl-NL" sz="2400" b="0" i="0" dirty="0">
                <a:effectLst/>
                <a:latin typeface="EasyReadingPRO" panose="02000506040000020003" pitchFamily="2" charset="0"/>
              </a:rPr>
              <a:t>de frequentie wordt benoemd;</a:t>
            </a:r>
          </a:p>
          <a:p>
            <a:pPr>
              <a:buFont typeface="Arial" panose="020B0604020202020204" pitchFamily="34" charset="0"/>
              <a:buChar char="•"/>
            </a:pPr>
            <a:r>
              <a:rPr lang="nl-NL" sz="2400" b="0" i="0" dirty="0">
                <a:effectLst/>
                <a:latin typeface="EasyReadingPRO" panose="02000506040000020003" pitchFamily="2" charset="0"/>
              </a:rPr>
              <a:t>er wordt aangegeven wat voor soort informatie zal worden gestuurd; </a:t>
            </a:r>
            <a:r>
              <a:rPr lang="nl-NL" sz="2400" dirty="0">
                <a:latin typeface="EasyReadingPRO" panose="02000506040000020003" pitchFamily="2" charset="0"/>
              </a:rPr>
              <a:t>(</a:t>
            </a:r>
            <a:r>
              <a:rPr lang="nl-NL" sz="2400" b="0" i="0" dirty="0">
                <a:effectLst/>
                <a:latin typeface="EasyReadingPRO" panose="02000506040000020003" pitchFamily="2" charset="0"/>
              </a:rPr>
              <a:t>bijvoorbeeld een overzicht van alle wekelijkse aanbiedingen, van nieuwe acties of nieuwe producten)</a:t>
            </a:r>
          </a:p>
          <a:p>
            <a:pPr>
              <a:buFont typeface="Arial" panose="020B0604020202020204" pitchFamily="34" charset="0"/>
              <a:buChar char="•"/>
            </a:pPr>
            <a:r>
              <a:rPr lang="nl-NL" sz="2400" b="0" i="0" dirty="0">
                <a:effectLst/>
                <a:latin typeface="EasyReadingPRO" panose="02000506040000020003" pitchFamily="2" charset="0"/>
              </a:rPr>
              <a:t>ook wordt vermeld via welke weg de communicatie zal worden verstuurd;</a:t>
            </a:r>
          </a:p>
          <a:p>
            <a:pPr>
              <a:buFont typeface="Arial" panose="020B0604020202020204" pitchFamily="34" charset="0"/>
              <a:buChar char="•"/>
            </a:pPr>
            <a:r>
              <a:rPr lang="nl-NL" sz="2400" b="0" i="0" dirty="0">
                <a:effectLst/>
                <a:latin typeface="EasyReadingPRO" panose="02000506040000020003" pitchFamily="2" charset="0"/>
              </a:rPr>
              <a:t>het moet voor de ontvanger duidelijk zijn waar hij of zij terecht kan voor meer informatie. Denk hierbij bijvoorbeeld aan het opnemen van een verwijzing naar de </a:t>
            </a:r>
            <a:r>
              <a:rPr lang="nl-NL" sz="2400" b="0" i="0" dirty="0">
                <a:effectLst/>
                <a:latin typeface="EasyReadingPRO" panose="02000506040000020003" pitchFamily="2" charset="0"/>
                <a:hlinkClick r:id="rId3"/>
              </a:rPr>
              <a:t>privacyverklaring</a:t>
            </a:r>
            <a:r>
              <a:rPr lang="nl-NL" sz="2400" b="0" i="0" dirty="0">
                <a:effectLst/>
                <a:latin typeface="EasyReadingPRO" panose="02000506040000020003" pitchFamily="2" charset="0"/>
              </a:rPr>
              <a:t>;</a:t>
            </a:r>
          </a:p>
          <a:p>
            <a:pPr>
              <a:buFont typeface="Arial" panose="020B0604020202020204" pitchFamily="34" charset="0"/>
              <a:buChar char="•"/>
            </a:pPr>
            <a:r>
              <a:rPr lang="nl-NL" sz="2400" b="0" i="0" dirty="0">
                <a:effectLst/>
                <a:latin typeface="EasyReadingPRO" panose="02000506040000020003" pitchFamily="2" charset="0"/>
              </a:rPr>
              <a:t>de toestemming is niet gekoppeld aan het verkrijgen van (gratis) producten of diensten.</a:t>
            </a:r>
          </a:p>
          <a:p>
            <a:endParaRPr lang="nl-NL" sz="2000" dirty="0"/>
          </a:p>
        </p:txBody>
      </p:sp>
    </p:spTree>
    <p:extLst>
      <p:ext uri="{BB962C8B-B14F-4D97-AF65-F5344CB8AC3E}">
        <p14:creationId xmlns:p14="http://schemas.microsoft.com/office/powerpoint/2010/main" val="1174861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C59D3CC-D0C3-D270-FC20-BE94001BA612}"/>
              </a:ext>
            </a:extLst>
          </p:cNvPr>
          <p:cNvSpPr>
            <a:spLocks noGrp="1"/>
          </p:cNvSpPr>
          <p:nvPr>
            <p:ph type="title"/>
          </p:nvPr>
        </p:nvSpPr>
        <p:spPr>
          <a:xfrm>
            <a:off x="838200" y="365125"/>
            <a:ext cx="10515600" cy="1325563"/>
          </a:xfrm>
        </p:spPr>
        <p:txBody>
          <a:bodyPr>
            <a:normAutofit/>
          </a:bodyPr>
          <a:lstStyle/>
          <a:p>
            <a:r>
              <a:rPr lang="nl-NL" sz="5400" dirty="0"/>
              <a:t>Voorbeeld</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Tijdelijke aanduiding voor inhoud 4">
            <a:extLst>
              <a:ext uri="{FF2B5EF4-FFF2-40B4-BE49-F238E27FC236}">
                <a16:creationId xmlns:a16="http://schemas.microsoft.com/office/drawing/2014/main" id="{A474A159-DF41-CAC5-5C15-CE401ADA43E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2279215"/>
            <a:ext cx="10684764" cy="2177691"/>
          </a:xfrm>
        </p:spPr>
      </p:pic>
    </p:spTree>
    <p:extLst>
      <p:ext uri="{BB962C8B-B14F-4D97-AF65-F5344CB8AC3E}">
        <p14:creationId xmlns:p14="http://schemas.microsoft.com/office/powerpoint/2010/main" val="171803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279E3F-C902-5073-F84D-35F051CC55E0}"/>
              </a:ext>
            </a:extLst>
          </p:cNvPr>
          <p:cNvSpPr>
            <a:spLocks noGrp="1"/>
          </p:cNvSpPr>
          <p:nvPr>
            <p:ph type="title"/>
          </p:nvPr>
        </p:nvSpPr>
        <p:spPr>
          <a:xfrm>
            <a:off x="838200" y="365125"/>
            <a:ext cx="10515600" cy="2149475"/>
          </a:xfrm>
        </p:spPr>
        <p:txBody>
          <a:bodyPr>
            <a:normAutofit/>
          </a:bodyPr>
          <a:lstStyle/>
          <a:p>
            <a:r>
              <a:rPr lang="nl-NL" b="0" i="0">
                <a:solidFill>
                  <a:srgbClr val="343434"/>
                </a:solidFill>
                <a:effectLst/>
                <a:latin typeface="EasyReadingPRO" panose="02000506040000020003" pitchFamily="2" charset="0"/>
              </a:rPr>
              <a:t>Nieuwsbrieven verzenden zonder uitdrukkelijke toestemming</a:t>
            </a:r>
            <a:br>
              <a:rPr lang="nl-NL" b="0" i="0">
                <a:solidFill>
                  <a:srgbClr val="343434"/>
                </a:solidFill>
                <a:effectLst/>
                <a:latin typeface="Montserrat" panose="00000500000000000000" pitchFamily="2" charset="0"/>
              </a:rPr>
            </a:br>
            <a:endParaRPr lang="nl-NL" dirty="0"/>
          </a:p>
        </p:txBody>
      </p:sp>
      <p:sp>
        <p:nvSpPr>
          <p:cNvPr id="3" name="Tijdelijke aanduiding voor inhoud 2">
            <a:extLst>
              <a:ext uri="{FF2B5EF4-FFF2-40B4-BE49-F238E27FC236}">
                <a16:creationId xmlns:a16="http://schemas.microsoft.com/office/drawing/2014/main" id="{4D11D765-D087-60EF-8566-B1A8B6EE4D53}"/>
              </a:ext>
            </a:extLst>
          </p:cNvPr>
          <p:cNvSpPr>
            <a:spLocks noGrp="1"/>
          </p:cNvSpPr>
          <p:nvPr>
            <p:ph idx="1"/>
          </p:nvPr>
        </p:nvSpPr>
        <p:spPr/>
        <p:txBody>
          <a:bodyPr>
            <a:normAutofit fontScale="92500" lnSpcReduction="20000"/>
          </a:bodyPr>
          <a:lstStyle/>
          <a:p>
            <a:pPr algn="l">
              <a:buFont typeface="Arial" panose="020B0604020202020204" pitchFamily="34" charset="0"/>
              <a:buChar char="•"/>
            </a:pPr>
            <a:r>
              <a:rPr lang="nl-NL" b="0" i="0" dirty="0">
                <a:solidFill>
                  <a:srgbClr val="343434"/>
                </a:solidFill>
                <a:effectLst/>
                <a:latin typeface="EasyReadingPRO" panose="02000506040000020003" pitchFamily="2" charset="0"/>
              </a:rPr>
              <a:t>de betrokkene iets heeft gekocht (er is dus sprake van een klantrelatie); en</a:t>
            </a:r>
          </a:p>
          <a:p>
            <a:pPr algn="l">
              <a:buFont typeface="Arial" panose="020B0604020202020204" pitchFamily="34" charset="0"/>
              <a:buChar char="•"/>
            </a:pPr>
            <a:r>
              <a:rPr lang="nl-NL" b="0" i="0" dirty="0">
                <a:solidFill>
                  <a:srgbClr val="343434"/>
                </a:solidFill>
                <a:effectLst/>
                <a:latin typeface="EasyReadingPRO" panose="02000506040000020003" pitchFamily="2" charset="0"/>
              </a:rPr>
              <a:t>de digitale nieuwsbrief alleen producten en/of diensten bevat die soortgelijk zijn aan wat de betrokkene heeft gekocht; en</a:t>
            </a:r>
          </a:p>
          <a:p>
            <a:pPr algn="l">
              <a:buFont typeface="Arial" panose="020B0604020202020204" pitchFamily="34" charset="0"/>
              <a:buChar char="•"/>
            </a:pPr>
            <a:r>
              <a:rPr lang="nl-NL" b="0" i="0" dirty="0">
                <a:solidFill>
                  <a:srgbClr val="343434"/>
                </a:solidFill>
                <a:effectLst/>
                <a:latin typeface="EasyReadingPRO" panose="02000506040000020003" pitchFamily="2" charset="0"/>
              </a:rPr>
              <a:t>de betrokkene duidelijk op de hoogte is gebracht dat hij of zij na aankoop een nieuwsbrief gaat ontvangen; en</a:t>
            </a:r>
          </a:p>
          <a:p>
            <a:pPr algn="l">
              <a:buFont typeface="Arial" panose="020B0604020202020204" pitchFamily="34" charset="0"/>
              <a:buChar char="•"/>
            </a:pPr>
            <a:r>
              <a:rPr lang="nl-NL" b="0" i="0" dirty="0">
                <a:solidFill>
                  <a:srgbClr val="343434"/>
                </a:solidFill>
                <a:effectLst/>
                <a:latin typeface="EasyReadingPRO" panose="02000506040000020003" pitchFamily="2" charset="0"/>
              </a:rPr>
              <a:t>de betrokkene nog vóór het moment van aankoop de mogelijkheid heeft gehad om zich te verzetten tegen het ontvangen van die nieuwsbrief.</a:t>
            </a:r>
          </a:p>
          <a:p>
            <a:pPr marL="0" indent="0" algn="l">
              <a:buNone/>
            </a:pPr>
            <a:r>
              <a:rPr lang="nl-NL" dirty="0">
                <a:solidFill>
                  <a:srgbClr val="343434"/>
                </a:solidFill>
                <a:latin typeface="EasyReadingPRO" panose="02000506040000020003" pitchFamily="2" charset="0"/>
              </a:rPr>
              <a:t>	</a:t>
            </a:r>
            <a:r>
              <a:rPr lang="nl-NL" b="0" i="1" dirty="0">
                <a:solidFill>
                  <a:srgbClr val="343434"/>
                </a:solidFill>
                <a:effectLst/>
                <a:latin typeface="EasyReadingPRO" panose="02000506040000020003" pitchFamily="2" charset="0"/>
              </a:rPr>
              <a:t>Dit kan bijvoorbeeld door in een bestelproces van een 	webshop een vooraf aangevinkt vakje toe te voegen, welke 	de betrokkene kan uitvinken. Daarmee wordt de 	verzetsmogelijkheid geboden.</a:t>
            </a:r>
          </a:p>
          <a:p>
            <a:endParaRPr lang="nl-NL" dirty="0"/>
          </a:p>
        </p:txBody>
      </p:sp>
      <p:pic>
        <p:nvPicPr>
          <p:cNvPr id="4" name="Picture 2">
            <a:extLst>
              <a:ext uri="{FF2B5EF4-FFF2-40B4-BE49-F238E27FC236}">
                <a16:creationId xmlns:a16="http://schemas.microsoft.com/office/drawing/2014/main" id="{60981903-8C88-76FC-055B-B716192265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08822" y="5435600"/>
            <a:ext cx="876300"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2237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DF7B00-F92D-0601-D352-2BD5E8CF5D84}"/>
              </a:ext>
            </a:extLst>
          </p:cNvPr>
          <p:cNvSpPr>
            <a:spLocks noGrp="1"/>
          </p:cNvSpPr>
          <p:nvPr>
            <p:ph type="title"/>
          </p:nvPr>
        </p:nvSpPr>
        <p:spPr>
          <a:xfrm>
            <a:off x="838200" y="365125"/>
            <a:ext cx="10515600" cy="1920875"/>
          </a:xfrm>
        </p:spPr>
        <p:txBody>
          <a:bodyPr>
            <a:normAutofit/>
          </a:bodyPr>
          <a:lstStyle/>
          <a:p>
            <a:r>
              <a:rPr lang="nl-NL" b="0" i="0" dirty="0">
                <a:solidFill>
                  <a:srgbClr val="343434"/>
                </a:solidFill>
                <a:effectLst/>
                <a:latin typeface="EasyReadingPRO" panose="02000506040000020003" pitchFamily="2" charset="0"/>
              </a:rPr>
              <a:t>Regels voor de inhoud van je nieuwsbrief</a:t>
            </a:r>
            <a:br>
              <a:rPr lang="nl-NL" b="0" i="0" dirty="0">
                <a:solidFill>
                  <a:srgbClr val="343434"/>
                </a:solidFill>
                <a:effectLst/>
                <a:latin typeface="Montserrat" panose="00000500000000000000" pitchFamily="2" charset="0"/>
              </a:rPr>
            </a:br>
            <a:endParaRPr lang="nl-NL" dirty="0"/>
          </a:p>
        </p:txBody>
      </p:sp>
      <p:sp>
        <p:nvSpPr>
          <p:cNvPr id="3" name="Tijdelijke aanduiding voor inhoud 2">
            <a:extLst>
              <a:ext uri="{FF2B5EF4-FFF2-40B4-BE49-F238E27FC236}">
                <a16:creationId xmlns:a16="http://schemas.microsoft.com/office/drawing/2014/main" id="{D692AE22-EA03-E0F4-657B-403FEE6D9D08}"/>
              </a:ext>
            </a:extLst>
          </p:cNvPr>
          <p:cNvSpPr>
            <a:spLocks noGrp="1"/>
          </p:cNvSpPr>
          <p:nvPr>
            <p:ph idx="1"/>
          </p:nvPr>
        </p:nvSpPr>
        <p:spPr/>
        <p:txBody>
          <a:bodyPr/>
          <a:lstStyle/>
          <a:p>
            <a:pPr algn="l"/>
            <a:endParaRPr lang="nl-NL" b="0" i="0" dirty="0">
              <a:solidFill>
                <a:srgbClr val="374151"/>
              </a:solidFill>
              <a:effectLst/>
              <a:latin typeface="EasyReadingPRO" panose="02000506040000020003" pitchFamily="2" charset="0"/>
            </a:endParaRPr>
          </a:p>
          <a:p>
            <a:pPr algn="l"/>
            <a:r>
              <a:rPr lang="nl-NL" b="0" i="0" dirty="0">
                <a:solidFill>
                  <a:srgbClr val="374151"/>
                </a:solidFill>
                <a:effectLst/>
                <a:latin typeface="EasyReadingPRO" panose="02000506040000020003" pitchFamily="2" charset="0"/>
              </a:rPr>
              <a:t>Reclame moet herkenbaar zijn, met in het onderwerp 'nieuwsbrief', 'reclame', of 'aanbieding'. De afzender moet duidelijk zijn en de ontvanger moet weten hoe deze hen kan bereiken. Vereiste informatie omvat bedrijfsnaam, adres, e-mail, btw- en KvK-nummer, die beschikbaar kunnen zijn via een link of logo op de nieuwsbrief.</a:t>
            </a:r>
            <a:endParaRPr lang="nl-NL" b="0" i="0" dirty="0">
              <a:solidFill>
                <a:srgbClr val="343434"/>
              </a:solidFill>
              <a:effectLst/>
              <a:latin typeface="EasyReadingPRO" panose="02000506040000020003" pitchFamily="2" charset="0"/>
            </a:endParaRPr>
          </a:p>
        </p:txBody>
      </p:sp>
      <p:pic>
        <p:nvPicPr>
          <p:cNvPr id="4" name="Picture 2">
            <a:extLst>
              <a:ext uri="{FF2B5EF4-FFF2-40B4-BE49-F238E27FC236}">
                <a16:creationId xmlns:a16="http://schemas.microsoft.com/office/drawing/2014/main" id="{6D0A0FBF-4F6A-DE95-B35D-10E3586A57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08822" y="5435600"/>
            <a:ext cx="876300"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5155046"/>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5090</TotalTime>
  <Words>818</Words>
  <Application>Microsoft Office PowerPoint</Application>
  <PresentationFormat>Breedbeeld</PresentationFormat>
  <Paragraphs>87</Paragraphs>
  <Slides>20</Slides>
  <Notes>7</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20</vt:i4>
      </vt:variant>
    </vt:vector>
  </HeadingPairs>
  <TitlesOfParts>
    <vt:vector size="27" baseType="lpstr">
      <vt:lpstr>Arial</vt:lpstr>
      <vt:lpstr>Calibri</vt:lpstr>
      <vt:lpstr>Calibri Light</vt:lpstr>
      <vt:lpstr>EasyReadingPRO</vt:lpstr>
      <vt:lpstr>FranklinGothic</vt:lpstr>
      <vt:lpstr>Montserrat</vt:lpstr>
      <vt:lpstr>Kantoorthema</vt:lpstr>
      <vt:lpstr>PowerPoint-presentatie</vt:lpstr>
      <vt:lpstr>PowerPoint-presentatie</vt:lpstr>
      <vt:lpstr>PowerPoint-presentatie</vt:lpstr>
      <vt:lpstr>Nieuwsbrief</vt:lpstr>
      <vt:lpstr>PowerPoint-presentatie</vt:lpstr>
      <vt:lpstr>PowerPoint-presentatie</vt:lpstr>
      <vt:lpstr>Voorbeeld</vt:lpstr>
      <vt:lpstr>Nieuwsbrieven verzenden zonder uitdrukkelijke toestemming </vt:lpstr>
      <vt:lpstr>Regels voor de inhoud van je nieuwsbrief </vt:lpstr>
      <vt:lpstr>PowerPoint-presentatie</vt:lpstr>
      <vt:lpstr>PowerPoint-presentatie</vt:lpstr>
      <vt:lpstr>&amp;*^@#&amp;%*,h$^&amp;R^&amp;2</vt:lpstr>
      <vt:lpstr>Reclame…</vt:lpstr>
      <vt:lpstr>PowerPoint-presentatie</vt:lpstr>
      <vt:lpstr>PowerPoint-presentatie</vt:lpstr>
      <vt:lpstr>Cookies</vt:lpstr>
      <vt:lpstr>Webwinkelrecht</vt:lpstr>
      <vt:lpstr>(Algemene) voorwaarden</vt:lpstr>
      <vt:lpstr>Privacy Policy</vt:lpstr>
      <vt:lpstr>Code of conduct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Dorrit Theunissen</dc:creator>
  <cp:lastModifiedBy>Dorrit Theunissen</cp:lastModifiedBy>
  <cp:revision>6</cp:revision>
  <dcterms:created xsi:type="dcterms:W3CDTF">2023-10-28T16:58:01Z</dcterms:created>
  <dcterms:modified xsi:type="dcterms:W3CDTF">2023-11-02T08:42:31Z</dcterms:modified>
</cp:coreProperties>
</file>