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2"/>
  </p:notesMasterIdLst>
  <p:sldIdLst>
    <p:sldId id="256" r:id="rId2"/>
    <p:sldId id="290" r:id="rId3"/>
    <p:sldId id="285" r:id="rId4"/>
    <p:sldId id="293" r:id="rId5"/>
    <p:sldId id="299" r:id="rId6"/>
    <p:sldId id="322" r:id="rId7"/>
    <p:sldId id="323" r:id="rId8"/>
    <p:sldId id="297" r:id="rId9"/>
    <p:sldId id="287" r:id="rId10"/>
    <p:sldId id="286" r:id="rId11"/>
  </p:sldIdLst>
  <p:sldSz cx="9144000" cy="6858000" type="screen4x3"/>
  <p:notesSz cx="6858000" cy="9144000"/>
  <p:defaultTextStyle>
    <a:defPPr>
      <a:defRPr lang="nl-N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4147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342" autoAdjust="0"/>
    <p:restoredTop sz="82956" autoAdjust="0"/>
  </p:normalViewPr>
  <p:slideViewPr>
    <p:cSldViewPr snapToGrid="0" snapToObjects="1">
      <p:cViewPr varScale="1">
        <p:scale>
          <a:sx n="107" d="100"/>
          <a:sy n="107" d="100"/>
        </p:scale>
        <p:origin x="2064" y="1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BC489B-7989-DF45-9D0C-0E0509D7C1C7}" type="datetimeFigureOut">
              <a:rPr lang="nl-NL" smtClean="0"/>
              <a:t>10-11-2023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4D2970-70E1-C841-9170-F914260F08D5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45081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D2970-70E1-C841-9170-F914260F08D5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93292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D2970-70E1-C841-9170-F914260F08D5}" type="slidenum">
              <a:rPr lang="nl-NL" smtClean="0"/>
              <a:t>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4209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D2970-70E1-C841-9170-F914260F08D5}" type="slidenum">
              <a:rPr lang="nl-NL" smtClean="0"/>
              <a:t>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9855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D2970-70E1-C841-9170-F914260F08D5}" type="slidenum">
              <a:rPr lang="nl-NL" smtClean="0"/>
              <a:t>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9039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D2970-70E1-C841-9170-F914260F08D5}" type="slidenum">
              <a:rPr lang="nl-NL" smtClean="0"/>
              <a:t>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930982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D2970-70E1-C841-9170-F914260F08D5}" type="slidenum">
              <a:rPr lang="nl-NL" smtClean="0"/>
              <a:t>8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766636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24D2970-70E1-C841-9170-F914260F08D5}" type="slidenum">
              <a:rPr lang="nl-NL" smtClean="0"/>
              <a:t>9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499831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hdr" sz="quarter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nl-NL"/>
              <a:t>Nathalie Abrahams</a:t>
            </a:r>
          </a:p>
        </p:txBody>
      </p:sp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AE50EA69-AE3B-2746-82D3-3D1870E205E6}" type="slidenum">
              <a:rPr lang="nl-NL" sz="1200">
                <a:latin typeface="Calibri" charset="0"/>
                <a:cs typeface="Arial" charset="0"/>
              </a:rPr>
              <a:pPr eaLnBrk="1" hangingPunct="1"/>
              <a:t>10</a:t>
            </a:fld>
            <a:endParaRPr lang="nl-NL" sz="1200">
              <a:latin typeface="Calibri" charset="0"/>
              <a:cs typeface="Arial" charset="0"/>
            </a:endParaRPr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50938" y="692150"/>
            <a:ext cx="4554537" cy="3416300"/>
          </a:xfrm>
          <a:noFill/>
          <a:ln cap="flat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nl-NL"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20829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titelstijl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D9E-8768-D24D-9287-B1D8FD939E86}" type="datetimeFigureOut">
              <a:rPr lang="nl-NL" smtClean="0"/>
              <a:t>10-11-2023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EAE7-217B-9D43-9D40-160A1D972F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575471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D9E-8768-D24D-9287-B1D8FD939E86}" type="datetimeFigureOut">
              <a:rPr lang="nl-NL" smtClean="0"/>
              <a:t>10-11-2023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EAE7-217B-9D43-9D40-160A1D972F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80606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D9E-8768-D24D-9287-B1D8FD939E86}" type="datetimeFigureOut">
              <a:rPr lang="nl-NL" smtClean="0"/>
              <a:t>10-11-2023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EAE7-217B-9D43-9D40-160A1D972F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3314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el, illustratie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92150" y="615950"/>
            <a:ext cx="7759700" cy="1130300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llustratie 2"/>
          <p:cNvSpPr>
            <a:spLocks noGrp="1"/>
          </p:cNvSpPr>
          <p:nvPr>
            <p:ph type="clipArt" sz="half" idx="1"/>
          </p:nvPr>
        </p:nvSpPr>
        <p:spPr>
          <a:xfrm>
            <a:off x="692150" y="1987550"/>
            <a:ext cx="3803650" cy="4102100"/>
          </a:xfrm>
        </p:spPr>
        <p:txBody>
          <a:bodyPr rtlCol="0">
            <a:normAutofit/>
          </a:bodyPr>
          <a:lstStyle/>
          <a:p>
            <a:pPr lvl="0"/>
            <a:endParaRPr lang="en-GB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648200" y="1987550"/>
            <a:ext cx="3803650" cy="4102100"/>
          </a:xfrm>
        </p:spPr>
        <p:txBody>
          <a:bodyPr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8402E-7FE3-B949-BF3A-4E77CA9F9F66}" type="datetime1">
              <a:rPr lang="en-US"/>
              <a:pPr>
                <a:defRPr/>
              </a:pPr>
              <a:t>11/10/23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/>
              <a:t>Minor Ondernemen</a:t>
            </a:r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CB03E-7B99-EB4F-99C1-9430129475A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412006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D9E-8768-D24D-9287-B1D8FD939E86}" type="datetimeFigureOut">
              <a:rPr lang="nl-NL" smtClean="0"/>
              <a:t>10-11-2023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EAE7-217B-9D43-9D40-160A1D972F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90724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D9E-8768-D24D-9287-B1D8FD939E86}" type="datetimeFigureOut">
              <a:rPr lang="nl-NL" smtClean="0"/>
              <a:t>10-11-2023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EAE7-217B-9D43-9D40-160A1D972F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11380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D9E-8768-D24D-9287-B1D8FD939E86}" type="datetimeFigureOut">
              <a:rPr lang="nl-NL" smtClean="0"/>
              <a:t>10-11-2023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EAE7-217B-9D43-9D40-160A1D972F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3349495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D9E-8768-D24D-9287-B1D8FD939E86}" type="datetimeFigureOut">
              <a:rPr lang="nl-NL" smtClean="0"/>
              <a:t>10-11-2023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EAE7-217B-9D43-9D40-160A1D972F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74113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D9E-8768-D24D-9287-B1D8FD939E86}" type="datetimeFigureOut">
              <a:rPr lang="nl-NL" smtClean="0"/>
              <a:t>10-11-2023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EAE7-217B-9D43-9D40-160A1D972F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158436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D9E-8768-D24D-9287-B1D8FD939E86}" type="datetimeFigureOut">
              <a:rPr lang="nl-NL" smtClean="0"/>
              <a:t>10-11-2023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EAE7-217B-9D43-9D40-160A1D972F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377401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D9E-8768-D24D-9287-B1D8FD939E86}" type="datetimeFigureOut">
              <a:rPr lang="nl-NL" smtClean="0"/>
              <a:t>10-11-2023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EAE7-217B-9D43-9D40-160A1D972F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05684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tekststijl van het model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0EFD9E-8768-D24D-9287-B1D8FD939E86}" type="datetimeFigureOut">
              <a:rPr lang="nl-NL" smtClean="0"/>
              <a:t>10-11-2023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A0EAE7-217B-9D43-9D40-160A1D972F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4380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/>
              <a:t>Titelstijl van model bewerken</a:t>
            </a: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Klik om de tekststijl van het model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0EFD9E-8768-D24D-9287-B1D8FD939E86}" type="datetimeFigureOut">
              <a:rPr lang="nl-NL" smtClean="0"/>
              <a:t>10-11-2023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A0EAE7-217B-9D43-9D40-160A1D972F9C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71213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.e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2069" y="498095"/>
            <a:ext cx="6823650" cy="722923"/>
          </a:xfrm>
          <a:solidFill>
            <a:schemeClr val="bg1"/>
          </a:solidFill>
          <a:ln w="28575" cmpd="sng">
            <a:solidFill>
              <a:srgbClr val="FF6600"/>
            </a:solidFill>
          </a:ln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Salessprint Kick off 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119" y="261528"/>
            <a:ext cx="954476" cy="110575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BDAB272-841E-4CAC-8F28-C068173A3F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684" y="1595437"/>
            <a:ext cx="6799035" cy="4459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9917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TMA Noord-Limburg - Talent en Motivatie Analyse (TMA)">
            <a:extLst>
              <a:ext uri="{FF2B5EF4-FFF2-40B4-BE49-F238E27FC236}">
                <a16:creationId xmlns:a16="http://schemas.microsoft.com/office/drawing/2014/main" id="{EE2A1D61-AE4E-5A57-9411-FB7A73E847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8832273" cy="2684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058" name="Tijdelijke aanduiding voor dianumm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0157D4A4-F061-7B4A-974A-F9B14D5BD50F}" type="slidenum">
              <a:rPr lang="nl-NL" sz="1200">
                <a:solidFill>
                  <a:schemeClr val="tx1">
                    <a:lumMod val="65000"/>
                    <a:lumOff val="35000"/>
                  </a:schemeClr>
                </a:solidFill>
                <a:latin typeface="Calibri" charset="0"/>
                <a:cs typeface="Arial" charset="0"/>
              </a:rPr>
              <a:pPr eaLnBrk="1" hangingPunct="1"/>
              <a:t>10</a:t>
            </a:fld>
            <a:endParaRPr lang="nl-NL" sz="1200">
              <a:solidFill>
                <a:schemeClr val="tx1">
                  <a:lumMod val="65000"/>
                  <a:lumOff val="35000"/>
                </a:schemeClr>
              </a:solidFill>
              <a:latin typeface="Calibri" charset="0"/>
              <a:cs typeface="Arial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85719" y="97691"/>
            <a:ext cx="1466450" cy="1698869"/>
          </a:xfrm>
          <a:prstGeom prst="rect">
            <a:avLst/>
          </a:prstGeom>
        </p:spPr>
      </p:pic>
      <p:sp>
        <p:nvSpPr>
          <p:cNvPr id="2" name="Tekstvak 2">
            <a:extLst>
              <a:ext uri="{FF2B5EF4-FFF2-40B4-BE49-F238E27FC236}">
                <a16:creationId xmlns:a16="http://schemas.microsoft.com/office/drawing/2014/main" id="{5BCECFBD-974D-4B10-8FFD-E233527DA9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79864" y="2832080"/>
            <a:ext cx="5988627" cy="3416320"/>
          </a:xfrm>
          <a:prstGeom prst="rect">
            <a:avLst/>
          </a:prstGeom>
          <a:noFill/>
          <a:ln w="28575" cmpd="sng">
            <a:solidFill>
              <a:srgbClr val="FF66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nl-NL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succes met mensen blij maken</a:t>
            </a:r>
            <a:endParaRPr lang="nl-NL" sz="4800" dirty="0">
              <a:solidFill>
                <a:schemeClr val="tx1">
                  <a:lumMod val="65000"/>
                  <a:lumOff val="35000"/>
                </a:schemeClr>
              </a:solidFill>
              <a:sym typeface="Wingdings" pitchFamily="2" charset="2"/>
            </a:endParaRPr>
          </a:p>
          <a:p>
            <a:pPr algn="ctr" eaLnBrk="1" hangingPunct="1"/>
            <a:endParaRPr lang="nl-NL" sz="4800" dirty="0">
              <a:solidFill>
                <a:schemeClr val="tx1">
                  <a:lumMod val="65000"/>
                  <a:lumOff val="35000"/>
                </a:schemeClr>
              </a:solidFill>
              <a:sym typeface="Wingdings" pitchFamily="2" charset="2"/>
            </a:endParaRPr>
          </a:p>
          <a:p>
            <a:pPr algn="ctr" eaLnBrk="1" hangingPunct="1"/>
            <a:r>
              <a:rPr lang="nl-NL" sz="4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succes met je sales</a:t>
            </a:r>
            <a:endParaRPr lang="nl-NL" sz="72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algn="ctr" eaLnBrk="1" hangingPunct="1"/>
            <a:endParaRPr lang="nl-N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15470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62069" y="498095"/>
            <a:ext cx="6823650" cy="722923"/>
          </a:xfrm>
          <a:solidFill>
            <a:schemeClr val="bg1"/>
          </a:solidFill>
          <a:ln w="28575" cmpd="sng">
            <a:solidFill>
              <a:srgbClr val="FF6600"/>
            </a:solidFill>
          </a:ln>
        </p:spPr>
        <p:txBody>
          <a:bodyPr>
            <a:normAutofit fontScale="90000"/>
          </a:bodyPr>
          <a:lstStyle/>
          <a:p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Sales Sprint </a:t>
            </a:r>
          </a:p>
        </p:txBody>
      </p:sp>
      <p:sp>
        <p:nvSpPr>
          <p:cNvPr id="6" name="Rectangle 3"/>
          <p:cNvSpPr>
            <a:spLocks noGrp="1" noChangeArrowheads="1"/>
          </p:cNvSpPr>
          <p:nvPr/>
        </p:nvSpPr>
        <p:spPr bwMode="auto">
          <a:xfrm>
            <a:off x="762069" y="4207742"/>
            <a:ext cx="6823650" cy="1429240"/>
          </a:xfrm>
          <a:prstGeom prst="rect">
            <a:avLst/>
          </a:prstGeom>
          <a:solidFill>
            <a:srgbClr val="FF6600"/>
          </a:solidFill>
          <a:ln cap="flat">
            <a:noFill/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rmAutofit fontScale="92500" lnSpcReduction="10000"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ＭＳ Ｐゴシック" charset="0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ＭＳ Ｐゴシック" charset="0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eaLnBrk="1" fontAlgn="auto" hangingPunct="1">
              <a:spcAft>
                <a:spcPts val="0"/>
              </a:spcAft>
              <a:buFont typeface="Arial" pitchFamily="34" charset="0"/>
              <a:buNone/>
              <a:defRPr/>
            </a:pPr>
            <a:r>
              <a:rPr lang="nl-NL" i="1" dirty="0">
                <a:solidFill>
                  <a:schemeClr val="bg1"/>
                </a:solidFill>
                <a:highlight>
                  <a:srgbClr val="FF6600"/>
                </a:highlight>
                <a:ea typeface="+mn-ea"/>
                <a:cs typeface="+mn-cs"/>
              </a:rPr>
              <a:t>Praktische handvatten om je commerciële doelen te behalen, bestaansrecht te creëren en je targets te realiseren. </a:t>
            </a:r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93119" y="261528"/>
            <a:ext cx="954476" cy="1105752"/>
          </a:xfrm>
          <a:prstGeom prst="rect">
            <a:avLst/>
          </a:prstGeom>
        </p:spPr>
      </p:pic>
      <p:pic>
        <p:nvPicPr>
          <p:cNvPr id="1026" name="Picture 2" descr="sales-grafiek - Laura Pladdet">
            <a:extLst>
              <a:ext uri="{FF2B5EF4-FFF2-40B4-BE49-F238E27FC236}">
                <a16:creationId xmlns:a16="http://schemas.microsoft.com/office/drawing/2014/main" id="{C24A83C2-8825-4A07-AFC3-2F4228AD4D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7891" y="1473928"/>
            <a:ext cx="2618943" cy="2114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725849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87D7B427-C65B-40C7-82AE-C4808D678050}"/>
              </a:ext>
            </a:extLst>
          </p:cNvPr>
          <p:cNvSpPr txBox="1">
            <a:spLocks/>
          </p:cNvSpPr>
          <p:nvPr/>
        </p:nvSpPr>
        <p:spPr>
          <a:xfrm>
            <a:off x="734291" y="498095"/>
            <a:ext cx="6825600" cy="722923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660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Toepassing salessprint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39ED6D4-D1C2-434A-9952-1FFD754ED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119" y="261528"/>
            <a:ext cx="954476" cy="1105752"/>
          </a:xfrm>
          <a:prstGeom prst="rect">
            <a:avLst/>
          </a:prstGeom>
        </p:spPr>
      </p:pic>
      <p:sp>
        <p:nvSpPr>
          <p:cNvPr id="5" name="Tijdelijke aanduiding voor inhoud 2">
            <a:extLst>
              <a:ext uri="{FF2B5EF4-FFF2-40B4-BE49-F238E27FC236}">
                <a16:creationId xmlns:a16="http://schemas.microsoft.com/office/drawing/2014/main" id="{95DAB9C7-995F-434E-A6E8-B4437483A9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787236"/>
            <a:ext cx="8229600" cy="4031673"/>
          </a:xfr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>
            <a:normAutofit fontScale="92500" lnSpcReduction="10000"/>
          </a:bodyPr>
          <a:lstStyle/>
          <a:p>
            <a:pPr marL="0" indent="0">
              <a:buNone/>
              <a:defRPr/>
            </a:pP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de ze week sprint: </a:t>
            </a:r>
          </a:p>
          <a:p>
            <a:pPr marL="0" indent="0">
              <a:buNone/>
              <a:defRPr/>
            </a:pPr>
            <a:endParaRPr lang="nl-NL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defRPr/>
            </a:pP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Salesstrategie klaar en direct uitvoerbaar (en bijstellen door ervaringen)</a:t>
            </a:r>
          </a:p>
          <a:p>
            <a:pPr>
              <a:defRPr/>
            </a:pP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Inzicht in te kiezen sales-middelen </a:t>
            </a:r>
          </a:p>
          <a:p>
            <a:pPr>
              <a:defRPr/>
            </a:pP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Inzicht in het effect van de te kiezen salesmiddelen </a:t>
            </a:r>
          </a:p>
          <a:p>
            <a:pPr>
              <a:defRPr/>
            </a:pPr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Inzicht Planning en organisatie van sales </a:t>
            </a:r>
          </a:p>
        </p:txBody>
      </p:sp>
    </p:spTree>
    <p:extLst>
      <p:ext uri="{BB962C8B-B14F-4D97-AF65-F5344CB8AC3E}">
        <p14:creationId xmlns:p14="http://schemas.microsoft.com/office/powerpoint/2010/main" val="11302636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87D7B427-C65B-40C7-82AE-C4808D678050}"/>
              </a:ext>
            </a:extLst>
          </p:cNvPr>
          <p:cNvSpPr txBox="1">
            <a:spLocks/>
          </p:cNvSpPr>
          <p:nvPr/>
        </p:nvSpPr>
        <p:spPr>
          <a:xfrm>
            <a:off x="734291" y="498095"/>
            <a:ext cx="6825600" cy="722923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660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Opbouw van de week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39ED6D4-D1C2-434A-9952-1FFD754ED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119" y="261528"/>
            <a:ext cx="954476" cy="1105752"/>
          </a:xfrm>
          <a:prstGeom prst="rect">
            <a:avLst/>
          </a:prstGeom>
        </p:spPr>
      </p:pic>
      <p:cxnSp>
        <p:nvCxnSpPr>
          <p:cNvPr id="10" name="Rechte verbindingslijn met pijl 9">
            <a:extLst>
              <a:ext uri="{FF2B5EF4-FFF2-40B4-BE49-F238E27FC236}">
                <a16:creationId xmlns:a16="http://schemas.microsoft.com/office/drawing/2014/main" id="{D2FF0CCC-C689-A068-20E7-2F834468A93C}"/>
              </a:ext>
            </a:extLst>
          </p:cNvPr>
          <p:cNvCxnSpPr>
            <a:cxnSpLocks/>
          </p:cNvCxnSpPr>
          <p:nvPr/>
        </p:nvCxnSpPr>
        <p:spPr>
          <a:xfrm>
            <a:off x="825102" y="5799703"/>
            <a:ext cx="7868113" cy="0"/>
          </a:xfrm>
          <a:prstGeom prst="straightConnector1">
            <a:avLst/>
          </a:prstGeom>
          <a:ln w="60325">
            <a:solidFill>
              <a:srgbClr val="FF66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kstvak 12">
            <a:extLst>
              <a:ext uri="{FF2B5EF4-FFF2-40B4-BE49-F238E27FC236}">
                <a16:creationId xmlns:a16="http://schemas.microsoft.com/office/drawing/2014/main" id="{B29E5BAD-B1E2-2ACF-C6DB-EF1F8BEA0DDB}"/>
              </a:ext>
            </a:extLst>
          </p:cNvPr>
          <p:cNvSpPr txBox="1"/>
          <p:nvPr/>
        </p:nvSpPr>
        <p:spPr>
          <a:xfrm>
            <a:off x="2488870" y="6072834"/>
            <a:ext cx="426324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Van aanpak naar middelen en te maken keuzes en dus hoe doelen te behalen</a:t>
            </a:r>
          </a:p>
        </p:txBody>
      </p:sp>
      <p:pic>
        <p:nvPicPr>
          <p:cNvPr id="3" name="Afbeelding 2">
            <a:extLst>
              <a:ext uri="{FF2B5EF4-FFF2-40B4-BE49-F238E27FC236}">
                <a16:creationId xmlns:a16="http://schemas.microsoft.com/office/drawing/2014/main" id="{3DE046A6-47EB-0801-0041-DFCE5C412E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55963" y="1266682"/>
            <a:ext cx="7232073" cy="4568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441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87D7B427-C65B-40C7-82AE-C4808D678050}"/>
              </a:ext>
            </a:extLst>
          </p:cNvPr>
          <p:cNvSpPr txBox="1">
            <a:spLocks/>
          </p:cNvSpPr>
          <p:nvPr/>
        </p:nvSpPr>
        <p:spPr>
          <a:xfrm>
            <a:off x="734291" y="492874"/>
            <a:ext cx="6825600" cy="722923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660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het Salesdeck staat….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39ED6D4-D1C2-434A-9952-1FFD754ED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119" y="261528"/>
            <a:ext cx="954476" cy="1105752"/>
          </a:xfrm>
          <a:prstGeom prst="rect">
            <a:avLst/>
          </a:prstGeom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C009D5E1-F8EE-D796-DDCD-321D33578B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5345" y="1721921"/>
            <a:ext cx="4013310" cy="40754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42922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87D7B427-C65B-40C7-82AE-C4808D678050}"/>
              </a:ext>
            </a:extLst>
          </p:cNvPr>
          <p:cNvSpPr txBox="1">
            <a:spLocks/>
          </p:cNvSpPr>
          <p:nvPr/>
        </p:nvSpPr>
        <p:spPr>
          <a:xfrm>
            <a:off x="734291" y="492874"/>
            <a:ext cx="6825600" cy="722923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660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 het Salesdeck staat….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39ED6D4-D1C2-434A-9952-1FFD754ED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119" y="261528"/>
            <a:ext cx="954476" cy="1105752"/>
          </a:xfrm>
          <a:prstGeom prst="rect">
            <a:avLst/>
          </a:prstGeom>
        </p:spPr>
      </p:pic>
      <p:pic>
        <p:nvPicPr>
          <p:cNvPr id="2" name="Afbeelding 1">
            <a:extLst>
              <a:ext uri="{FF2B5EF4-FFF2-40B4-BE49-F238E27FC236}">
                <a16:creationId xmlns:a16="http://schemas.microsoft.com/office/drawing/2014/main" id="{9A6BDC97-FCDF-A526-95AA-E80F5EE49D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730087"/>
            <a:ext cx="7772400" cy="4395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242613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87D7B427-C65B-40C7-82AE-C4808D678050}"/>
              </a:ext>
            </a:extLst>
          </p:cNvPr>
          <p:cNvSpPr txBox="1">
            <a:spLocks/>
          </p:cNvSpPr>
          <p:nvPr/>
        </p:nvSpPr>
        <p:spPr>
          <a:xfrm>
            <a:off x="734291" y="492874"/>
            <a:ext cx="6825600" cy="722923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660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Keuzes t.b.v. een campagne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39ED6D4-D1C2-434A-9952-1FFD754ED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119" y="261528"/>
            <a:ext cx="954476" cy="1105752"/>
          </a:xfrm>
          <a:prstGeom prst="rect">
            <a:avLst/>
          </a:prstGeom>
        </p:spPr>
      </p:pic>
      <p:sp>
        <p:nvSpPr>
          <p:cNvPr id="3" name="Tekstvak 2">
            <a:extLst>
              <a:ext uri="{FF2B5EF4-FFF2-40B4-BE49-F238E27FC236}">
                <a16:creationId xmlns:a16="http://schemas.microsoft.com/office/drawing/2014/main" id="{E32B9564-9305-136C-62BB-8D4B10A79083}"/>
              </a:ext>
            </a:extLst>
          </p:cNvPr>
          <p:cNvSpPr txBox="1"/>
          <p:nvPr/>
        </p:nvSpPr>
        <p:spPr>
          <a:xfrm>
            <a:off x="1053569" y="1567543"/>
            <a:ext cx="7437288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dirty="0"/>
              <a:t>Instagram post					</a:t>
            </a:r>
            <a:r>
              <a:rPr lang="nl-NL" dirty="0" err="1"/>
              <a:t>Youtube</a:t>
            </a:r>
            <a:endParaRPr lang="nl-NL" dirty="0"/>
          </a:p>
          <a:p>
            <a:r>
              <a:rPr lang="nl-NL" dirty="0"/>
              <a:t>LinkedIn bericht/event en/of invite	Gif</a:t>
            </a:r>
          </a:p>
          <a:p>
            <a:r>
              <a:rPr lang="nl-NL" dirty="0"/>
              <a:t>Mail								Reel</a:t>
            </a:r>
          </a:p>
          <a:p>
            <a:r>
              <a:rPr lang="nl-NL" dirty="0"/>
              <a:t>Binnenlopen						Afspraak maken</a:t>
            </a:r>
          </a:p>
          <a:p>
            <a:r>
              <a:rPr lang="nl-NL" dirty="0"/>
              <a:t>Op een markt staan					Event organiseren</a:t>
            </a:r>
          </a:p>
          <a:p>
            <a:r>
              <a:rPr lang="nl-NL" dirty="0"/>
              <a:t>Intake							Twitter bericht</a:t>
            </a:r>
          </a:p>
          <a:p>
            <a:r>
              <a:rPr lang="nl-NL" dirty="0"/>
              <a:t>Gratis Quick Scan					Branche vereniging</a:t>
            </a:r>
          </a:p>
          <a:p>
            <a:r>
              <a:rPr lang="nl-NL" dirty="0" err="1"/>
              <a:t>Influencer</a:t>
            </a:r>
            <a:r>
              <a:rPr lang="nl-NL" dirty="0"/>
              <a:t>						</a:t>
            </a:r>
            <a:r>
              <a:rPr lang="nl-NL" dirty="0" err="1"/>
              <a:t>BOL.com</a:t>
            </a:r>
            <a:endParaRPr lang="nl-NL" dirty="0"/>
          </a:p>
          <a:p>
            <a:r>
              <a:rPr lang="nl-NL" dirty="0"/>
              <a:t>Netwerk bijeenkomst				Kick Starter</a:t>
            </a:r>
          </a:p>
          <a:p>
            <a:r>
              <a:rPr lang="nl-NL" dirty="0"/>
              <a:t>Pilot								Koningsdag</a:t>
            </a:r>
          </a:p>
          <a:p>
            <a:r>
              <a:rPr lang="nl-NL" dirty="0"/>
              <a:t>SEO								</a:t>
            </a:r>
            <a:r>
              <a:rPr lang="nl-NL" dirty="0" err="1"/>
              <a:t>HvA</a:t>
            </a:r>
            <a:r>
              <a:rPr lang="nl-NL" dirty="0"/>
              <a:t> Store </a:t>
            </a:r>
            <a:r>
              <a:rPr lang="nl-NL" dirty="0" err="1"/>
              <a:t>etc</a:t>
            </a:r>
            <a:r>
              <a:rPr lang="nl-NL" dirty="0"/>
              <a:t> </a:t>
            </a:r>
            <a:r>
              <a:rPr lang="nl-NL" dirty="0" err="1"/>
              <a:t>etc</a:t>
            </a:r>
            <a:endParaRPr lang="nl-NL" dirty="0"/>
          </a:p>
          <a:p>
            <a:r>
              <a:rPr lang="nl-NL" dirty="0"/>
              <a:t>Je site							Partner bedrijf	/ wederverkopers	</a:t>
            </a:r>
          </a:p>
          <a:p>
            <a:r>
              <a:rPr lang="nl-NL" dirty="0"/>
              <a:t>SEA								Telefonische Acquisitie	</a:t>
            </a:r>
          </a:p>
          <a:p>
            <a:r>
              <a:rPr lang="nl-NL" dirty="0" err="1"/>
              <a:t>Social</a:t>
            </a:r>
            <a:r>
              <a:rPr lang="nl-NL" dirty="0"/>
              <a:t> Media Advertising				Klantgesprekken</a:t>
            </a:r>
          </a:p>
          <a:p>
            <a:r>
              <a:rPr lang="nl-NL" dirty="0"/>
              <a:t>Offerte							Sponsoring</a:t>
            </a:r>
          </a:p>
          <a:p>
            <a:r>
              <a:rPr lang="nl-NL" dirty="0"/>
              <a:t>UI/ UX							Opbouw volgers</a:t>
            </a:r>
          </a:p>
          <a:p>
            <a:r>
              <a:rPr lang="nl-NL" dirty="0"/>
              <a:t>Free </a:t>
            </a:r>
            <a:r>
              <a:rPr lang="nl-NL" dirty="0" err="1"/>
              <a:t>publicity</a:t>
            </a:r>
            <a:r>
              <a:rPr lang="nl-NL" dirty="0"/>
              <a:t>						Tips</a:t>
            </a:r>
          </a:p>
          <a:p>
            <a:r>
              <a:rPr lang="nl-NL" dirty="0"/>
              <a:t>Blog								Proeverij	</a:t>
            </a:r>
          </a:p>
        </p:txBody>
      </p:sp>
    </p:spTree>
    <p:extLst>
      <p:ext uri="{BB962C8B-B14F-4D97-AF65-F5344CB8AC3E}">
        <p14:creationId xmlns:p14="http://schemas.microsoft.com/office/powerpoint/2010/main" val="41796312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87D7B427-C65B-40C7-82AE-C4808D678050}"/>
              </a:ext>
            </a:extLst>
          </p:cNvPr>
          <p:cNvSpPr txBox="1">
            <a:spLocks/>
          </p:cNvSpPr>
          <p:nvPr/>
        </p:nvSpPr>
        <p:spPr>
          <a:xfrm>
            <a:off x="734291" y="498095"/>
            <a:ext cx="6825600" cy="722923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6600"/>
            </a:solidFill>
          </a:ln>
        </p:spPr>
        <p:txBody>
          <a:bodyPr vert="horz" lIns="91440" tIns="45720" rIns="91440" bIns="45720" rtlCol="0" anchor="ctr">
            <a:normAutofit fontScale="60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Vragen die je voor jezelf kunt beantwoorden </a:t>
            </a: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139ED6D4-D1C2-434A-9952-1FFD754EDF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119" y="261528"/>
            <a:ext cx="954476" cy="1105752"/>
          </a:xfrm>
          <a:prstGeom prst="rect">
            <a:avLst/>
          </a:prstGeom>
        </p:spPr>
      </p:pic>
      <p:pic>
        <p:nvPicPr>
          <p:cNvPr id="4" name="Afbeelding 3">
            <a:extLst>
              <a:ext uri="{FF2B5EF4-FFF2-40B4-BE49-F238E27FC236}">
                <a16:creationId xmlns:a16="http://schemas.microsoft.com/office/drawing/2014/main" id="{07745A11-3558-4B56-86B9-3ECB373CC4D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1578645"/>
            <a:ext cx="7772400" cy="4377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8339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>
            <a:extLst>
              <a:ext uri="{FF2B5EF4-FFF2-40B4-BE49-F238E27FC236}">
                <a16:creationId xmlns:a16="http://schemas.microsoft.com/office/drawing/2014/main" id="{201F6953-70EF-42AE-BF4C-A8C618F4BD68}"/>
              </a:ext>
            </a:extLst>
          </p:cNvPr>
          <p:cNvSpPr txBox="1">
            <a:spLocks/>
          </p:cNvSpPr>
          <p:nvPr/>
        </p:nvSpPr>
        <p:spPr>
          <a:xfrm>
            <a:off x="706582" y="498095"/>
            <a:ext cx="6879137" cy="722923"/>
          </a:xfrm>
          <a:prstGeom prst="rect">
            <a:avLst/>
          </a:prstGeom>
          <a:solidFill>
            <a:schemeClr val="bg1"/>
          </a:solidFill>
          <a:ln w="28575" cmpd="sng">
            <a:solidFill>
              <a:srgbClr val="FF6600"/>
            </a:solidFill>
          </a:ln>
        </p:spPr>
        <p:txBody>
          <a:bodyPr vert="horz" lIns="91440" tIns="45720" rIns="91440" bIns="45720" rtlCol="0" anchor="ctr">
            <a:normAutofit fontScale="97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Nog </a:t>
            </a:r>
            <a:r>
              <a:rPr lang="nl-NL">
                <a:solidFill>
                  <a:schemeClr val="tx1">
                    <a:lumMod val="65000"/>
                    <a:lumOff val="35000"/>
                  </a:schemeClr>
                </a:solidFill>
              </a:rPr>
              <a:t>10 werkweken</a:t>
            </a:r>
            <a:endParaRPr lang="nl-NL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8" name="Afbeelding 7">
            <a:extLst>
              <a:ext uri="{FF2B5EF4-FFF2-40B4-BE49-F238E27FC236}">
                <a16:creationId xmlns:a16="http://schemas.microsoft.com/office/drawing/2014/main" id="{7C8CA72D-79CE-4D69-AE7E-0509BA8DC0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93119" y="261528"/>
            <a:ext cx="954476" cy="1105752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BB380CF9-D155-5222-3E32-942A2BA46FA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5743491"/>
              </p:ext>
            </p:extLst>
          </p:nvPr>
        </p:nvGraphicFramePr>
        <p:xfrm>
          <a:off x="706581" y="1509713"/>
          <a:ext cx="6879137" cy="470380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6611">
                  <a:extLst>
                    <a:ext uri="{9D8B030D-6E8A-4147-A177-3AD203B41FA5}">
                      <a16:colId xmlns:a16="http://schemas.microsoft.com/office/drawing/2014/main" val="909295172"/>
                    </a:ext>
                  </a:extLst>
                </a:gridCol>
                <a:gridCol w="946082">
                  <a:extLst>
                    <a:ext uri="{9D8B030D-6E8A-4147-A177-3AD203B41FA5}">
                      <a16:colId xmlns:a16="http://schemas.microsoft.com/office/drawing/2014/main" val="65699073"/>
                    </a:ext>
                  </a:extLst>
                </a:gridCol>
                <a:gridCol w="4746444">
                  <a:extLst>
                    <a:ext uri="{9D8B030D-6E8A-4147-A177-3AD203B41FA5}">
                      <a16:colId xmlns:a16="http://schemas.microsoft.com/office/drawing/2014/main" val="3234935548"/>
                    </a:ext>
                  </a:extLst>
                </a:gridCol>
              </a:tblGrid>
              <a:tr h="361831"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Kalenderweek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>
                          <a:effectLst/>
                        </a:rPr>
                        <a:t>Minorweek</a:t>
                      </a:r>
                      <a:endParaRPr lang="nl-NL" sz="14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 dirty="0">
                          <a:effectLst/>
                        </a:rPr>
                        <a:t>Ondersteunende commerciële activiteiten vanuit de minor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175579110"/>
                  </a:ext>
                </a:extLst>
              </a:tr>
              <a:tr h="361831"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 dirty="0">
                          <a:effectLst/>
                        </a:rPr>
                        <a:t> Salessprint met als resultaat Sales strategie &amp; planning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840093711"/>
                  </a:ext>
                </a:extLst>
              </a:tr>
              <a:tr h="361831"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 dirty="0">
                          <a:effectLst/>
                        </a:rPr>
                        <a:t> 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858620225"/>
                  </a:ext>
                </a:extLst>
              </a:tr>
              <a:tr h="361831"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 dirty="0">
                          <a:effectLst/>
                        </a:rPr>
                        <a:t> </a:t>
                      </a:r>
                      <a:r>
                        <a:rPr lang="nl-NL" sz="1400" u="none" strike="noStrike" dirty="0" err="1">
                          <a:effectLst/>
                        </a:rPr>
                        <a:t>Creatorsweek</a:t>
                      </a:r>
                      <a:r>
                        <a:rPr lang="nl-NL" sz="1400" u="none" strike="noStrike" dirty="0">
                          <a:effectLst/>
                        </a:rPr>
                        <a:t> Sprint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619104458"/>
                  </a:ext>
                </a:extLst>
              </a:tr>
              <a:tr h="361831"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 dirty="0">
                          <a:effectLst/>
                        </a:rPr>
                        <a:t> Campagne stand-up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406864947"/>
                  </a:ext>
                </a:extLst>
              </a:tr>
              <a:tr h="361831"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u="none" strike="noStrike" dirty="0">
                          <a:effectLst/>
                        </a:rPr>
                        <a:t> Sales campagne week 1 *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568419514"/>
                  </a:ext>
                </a:extLst>
              </a:tr>
              <a:tr h="361831"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u="none" strike="noStrike" dirty="0">
                          <a:effectLst/>
                        </a:rPr>
                        <a:t> Sales campagne week 2 *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05173828"/>
                  </a:ext>
                </a:extLst>
              </a:tr>
              <a:tr h="361831"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u="none" strike="noStrike" dirty="0">
                          <a:effectLst/>
                        </a:rPr>
                        <a:t> Kerst reces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73907842"/>
                  </a:ext>
                </a:extLst>
              </a:tr>
              <a:tr h="361831"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u="none" strike="noStrike" dirty="0">
                          <a:effectLst/>
                        </a:rPr>
                        <a:t> Kerst reces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3082268249"/>
                  </a:ext>
                </a:extLst>
              </a:tr>
              <a:tr h="361831"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u="none" strike="noStrike" dirty="0">
                          <a:effectLst/>
                        </a:rPr>
                        <a:t>18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 dirty="0">
                          <a:effectLst/>
                        </a:rPr>
                        <a:t> Sales campagne week 3 *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2915157515"/>
                  </a:ext>
                </a:extLst>
              </a:tr>
              <a:tr h="361831"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 dirty="0">
                          <a:effectLst/>
                        </a:rPr>
                        <a:t> Persoonlijk Ontwikkel gesprek    +   Gala *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133392067"/>
                  </a:ext>
                </a:extLst>
              </a:tr>
              <a:tr h="361831"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nl-NL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 dirty="0">
                          <a:effectLst/>
                        </a:rPr>
                        <a:t> Eind assessment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1828593704"/>
                  </a:ext>
                </a:extLst>
              </a:tr>
              <a:tr h="361831">
                <a:tc>
                  <a:txBody>
                    <a:bodyPr/>
                    <a:lstStyle/>
                    <a:p>
                      <a:pPr algn="ctr" fontAlgn="b"/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nl-NL" sz="1400" u="none" strike="noStrike" dirty="0">
                          <a:effectLst/>
                        </a:rPr>
                        <a:t> </a:t>
                      </a:r>
                      <a:endParaRPr lang="nl-NL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extLst>
                  <a:ext uri="{0D108BD9-81ED-4DB2-BD59-A6C34878D82A}">
                    <a16:rowId xmlns:a16="http://schemas.microsoft.com/office/drawing/2014/main" val="4975337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67840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3737</TotalTime>
  <Words>395</Words>
  <Application>Microsoft Macintosh PowerPoint</Application>
  <PresentationFormat>Diavoorstelling (4:3)</PresentationFormat>
  <Paragraphs>85</Paragraphs>
  <Slides>10</Slides>
  <Notes>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3" baseType="lpstr">
      <vt:lpstr>Arial</vt:lpstr>
      <vt:lpstr>Calibri</vt:lpstr>
      <vt:lpstr>Office-thema</vt:lpstr>
      <vt:lpstr>Salessprint Kick off </vt:lpstr>
      <vt:lpstr>Sales Sprint 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Training verkoop technieken</dc:title>
  <dc:creator>J.W. Schulte;M.A. Tuguntke</dc:creator>
  <cp:lastModifiedBy>Jan Willem Schulte</cp:lastModifiedBy>
  <cp:revision>104</cp:revision>
  <dcterms:created xsi:type="dcterms:W3CDTF">2016-02-21T15:28:25Z</dcterms:created>
  <dcterms:modified xsi:type="dcterms:W3CDTF">2023-11-10T08:19:18Z</dcterms:modified>
</cp:coreProperties>
</file>