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81" r:id="rId4"/>
    <p:sldId id="282" r:id="rId5"/>
    <p:sldId id="283" r:id="rId6"/>
    <p:sldId id="273" r:id="rId7"/>
    <p:sldId id="261" r:id="rId8"/>
    <p:sldId id="272" r:id="rId9"/>
    <p:sldId id="274" r:id="rId10"/>
    <p:sldId id="275" r:id="rId11"/>
    <p:sldId id="276" r:id="rId12"/>
    <p:sldId id="277" r:id="rId13"/>
    <p:sldId id="278" r:id="rId14"/>
    <p:sldId id="279" r:id="rId15"/>
    <p:sldId id="267" r:id="rId16"/>
    <p:sldId id="271" r:id="rId17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/>
    <p:restoredTop sz="94737"/>
  </p:normalViewPr>
  <p:slideViewPr>
    <p:cSldViewPr snapToGrid="0" snapToObjects="1">
      <p:cViewPr varScale="1">
        <p:scale>
          <a:sx n="113" d="100"/>
          <a:sy n="113" d="100"/>
        </p:scale>
        <p:origin x="1704" y="2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BC489B-7989-DF45-9D0C-0E0509D7C1C7}" type="datetimeFigureOut">
              <a:rPr lang="nl-NL" smtClean="0"/>
              <a:t>14-11-2023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4D2970-70E1-C841-9170-F914260F08D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34508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F182DEA-D9CB-D746-BC3B-4FAD95BD9C51}" type="slidenum">
              <a:rPr lang="nl-NL" sz="1200">
                <a:latin typeface="Calibri" charset="0"/>
              </a:rPr>
              <a:pPr eaLnBrk="1" hangingPunct="1"/>
              <a:t>12</a:t>
            </a:fld>
            <a:endParaRPr lang="nl-NL" sz="1200">
              <a:latin typeface="Calibri" charset="0"/>
            </a:endParaRPr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8130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0178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dirty="0"/>
              <a:t>Nathalie Abrahams</a:t>
            </a:r>
          </a:p>
        </p:txBody>
      </p:sp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D455FF2-8391-ED48-A760-8D6004866F45}" type="slidenum">
              <a:rPr lang="nl-NL" sz="1200">
                <a:latin typeface="Calibri" charset="0"/>
                <a:cs typeface="Arial" charset="0"/>
              </a:rPr>
              <a:pPr eaLnBrk="1" hangingPunct="1"/>
              <a:t>15</a:t>
            </a:fld>
            <a:endParaRPr lang="nl-NL" sz="1200" dirty="0">
              <a:latin typeface="Calibri" charset="0"/>
              <a:cs typeface="Arial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4537" cy="34163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dirty="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dirty="0"/>
              <a:t>Nathalie Abrahams</a:t>
            </a:r>
          </a:p>
        </p:txBody>
      </p:sp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E50EA69-AE3B-2746-82D3-3D1870E205E6}" type="slidenum">
              <a:rPr lang="nl-NL" sz="1200">
                <a:latin typeface="Calibri" charset="0"/>
                <a:cs typeface="Arial" charset="0"/>
              </a:rPr>
              <a:pPr eaLnBrk="1" hangingPunct="1"/>
              <a:t>16</a:t>
            </a:fld>
            <a:endParaRPr lang="nl-NL" sz="1200" dirty="0">
              <a:latin typeface="Calibri" charset="0"/>
              <a:cs typeface="Arial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4537" cy="34163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dirty="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4578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7890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dirty="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9938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1986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4034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EFD9E-8768-D24D-9287-B1D8FD939E86}" type="datetimeFigureOut">
              <a:rPr lang="nl-NL" smtClean="0"/>
              <a:t>14-11-2023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EAE7-217B-9D43-9D40-160A1D972F9C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57547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EFD9E-8768-D24D-9287-B1D8FD939E86}" type="datetimeFigureOut">
              <a:rPr lang="nl-NL" smtClean="0"/>
              <a:t>14-11-2023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EAE7-217B-9D43-9D40-160A1D972F9C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80606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EFD9E-8768-D24D-9287-B1D8FD939E86}" type="datetimeFigureOut">
              <a:rPr lang="nl-NL" smtClean="0"/>
              <a:t>14-11-2023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EAE7-217B-9D43-9D40-160A1D972F9C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33147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el, illustratie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92150" y="615950"/>
            <a:ext cx="7759700" cy="11303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illustratie 2"/>
          <p:cNvSpPr>
            <a:spLocks noGrp="1"/>
          </p:cNvSpPr>
          <p:nvPr>
            <p:ph type="clipArt" sz="half" idx="1"/>
          </p:nvPr>
        </p:nvSpPr>
        <p:spPr>
          <a:xfrm>
            <a:off x="692150" y="1987550"/>
            <a:ext cx="3803650" cy="4102100"/>
          </a:xfrm>
        </p:spPr>
        <p:txBody>
          <a:bodyPr rtlCol="0">
            <a:normAutofit/>
          </a:bodyPr>
          <a:lstStyle/>
          <a:p>
            <a:pPr lvl="0"/>
            <a:endParaRPr lang="en-GB" noProof="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648200" y="1987550"/>
            <a:ext cx="3803650" cy="41021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38402E-7FE3-B949-BF3A-4E77CA9F9F66}" type="datetime1">
              <a:rPr lang="en-US"/>
              <a:pPr>
                <a:defRPr/>
              </a:pPr>
              <a:t>11/14/23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Minor Ondernemen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CB03E-7B99-EB4F-99C1-9430129475AA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41200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EFD9E-8768-D24D-9287-B1D8FD939E86}" type="datetimeFigureOut">
              <a:rPr lang="nl-NL" smtClean="0"/>
              <a:t>14-11-2023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EAE7-217B-9D43-9D40-160A1D972F9C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90724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EFD9E-8768-D24D-9287-B1D8FD939E86}" type="datetimeFigureOut">
              <a:rPr lang="nl-NL" smtClean="0"/>
              <a:t>14-11-2023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EAE7-217B-9D43-9D40-160A1D972F9C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81138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EFD9E-8768-D24D-9287-B1D8FD939E86}" type="datetimeFigureOut">
              <a:rPr lang="nl-NL" smtClean="0"/>
              <a:t>14-11-2023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EAE7-217B-9D43-9D40-160A1D972F9C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34949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EFD9E-8768-D24D-9287-B1D8FD939E86}" type="datetimeFigureOut">
              <a:rPr lang="nl-NL" smtClean="0"/>
              <a:t>14-11-2023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EAE7-217B-9D43-9D40-160A1D972F9C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74113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EFD9E-8768-D24D-9287-B1D8FD939E86}" type="datetimeFigureOut">
              <a:rPr lang="nl-NL" smtClean="0"/>
              <a:t>14-11-2023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EAE7-217B-9D43-9D40-160A1D972F9C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15843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EFD9E-8768-D24D-9287-B1D8FD939E86}" type="datetimeFigureOut">
              <a:rPr lang="nl-NL" smtClean="0"/>
              <a:t>14-11-2023</a:t>
            </a:fld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EAE7-217B-9D43-9D40-160A1D972F9C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37740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EFD9E-8768-D24D-9287-B1D8FD939E86}" type="datetimeFigureOut">
              <a:rPr lang="nl-NL" smtClean="0"/>
              <a:t>14-11-2023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EAE7-217B-9D43-9D40-160A1D972F9C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05684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EFD9E-8768-D24D-9287-B1D8FD939E86}" type="datetimeFigureOut">
              <a:rPr lang="nl-NL" smtClean="0"/>
              <a:t>14-11-2023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EAE7-217B-9D43-9D40-160A1D972F9C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64380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EFD9E-8768-D24D-9287-B1D8FD939E86}" type="datetimeFigureOut">
              <a:rPr lang="nl-NL" smtClean="0"/>
              <a:t>14-11-2023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0EAE7-217B-9D43-9D40-160A1D972F9C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71213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.emf"/><Relationship Id="rId4" Type="http://schemas.openxmlformats.org/officeDocument/2006/relationships/image" Target="../media/image2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.emf"/><Relationship Id="rId4" Type="http://schemas.openxmlformats.org/officeDocument/2006/relationships/image" Target="../media/image2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emf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emf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emf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02492" y="576385"/>
            <a:ext cx="7183227" cy="722923"/>
          </a:xfrm>
          <a:solidFill>
            <a:schemeClr val="bg1"/>
          </a:solidFill>
          <a:ln w="28575" cmpd="sng">
            <a:solidFill>
              <a:srgbClr val="FF6600"/>
            </a:solidFill>
          </a:ln>
        </p:spPr>
        <p:txBody>
          <a:bodyPr>
            <a:normAutofit fontScale="90000"/>
          </a:bodyPr>
          <a:lstStyle/>
          <a:p>
            <a:r>
              <a:rPr lang="nl-NL" dirty="0"/>
              <a:t>Training verkoop technieken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777" y="5655068"/>
            <a:ext cx="1192823" cy="1202932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5719" y="97691"/>
            <a:ext cx="1466450" cy="1698869"/>
          </a:xfrm>
          <a:prstGeom prst="rect">
            <a:avLst/>
          </a:prstGeom>
        </p:spPr>
      </p:pic>
      <p:sp>
        <p:nvSpPr>
          <p:cNvPr id="6" name="Rectangle 3"/>
          <p:cNvSpPr>
            <a:spLocks noGrp="1" noChangeArrowheads="1"/>
          </p:cNvSpPr>
          <p:nvPr/>
        </p:nvSpPr>
        <p:spPr bwMode="auto">
          <a:xfrm>
            <a:off x="1006475" y="2679772"/>
            <a:ext cx="7131050" cy="2589335"/>
          </a:xfrm>
          <a:prstGeom prst="rect">
            <a:avLst/>
          </a:prstGeom>
          <a:solidFill>
            <a:srgbClr val="FF6600"/>
          </a:solidFill>
          <a:ln cap="flat"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kern="1200" dirty="0">
                <a:solidFill>
                  <a:schemeClr val="bg1"/>
                </a:solidFill>
                <a:ea typeface="+mn-ea"/>
                <a:cs typeface="+mn-cs"/>
              </a:rPr>
              <a:t>Salesteam is:</a:t>
            </a:r>
          </a:p>
          <a:p>
            <a:pPr marL="342900" indent="-342900" eaLnBrk="1" fontAlgn="auto" hangingPunct="1">
              <a:spcAft>
                <a:spcPts val="0"/>
              </a:spcAft>
              <a:defRPr/>
            </a:pPr>
            <a:r>
              <a:rPr lang="nl-NL" dirty="0">
                <a:solidFill>
                  <a:schemeClr val="bg1"/>
                </a:solidFill>
                <a:ea typeface="+mn-ea"/>
                <a:cs typeface="+mn-cs"/>
              </a:rPr>
              <a:t>Greg, Jessica &amp;</a:t>
            </a:r>
            <a:endParaRPr lang="nl-NL" kern="1200" dirty="0">
              <a:solidFill>
                <a:schemeClr val="bg1"/>
              </a:solidFill>
              <a:ea typeface="+mn-ea"/>
              <a:cs typeface="+mn-cs"/>
            </a:endParaRPr>
          </a:p>
          <a:p>
            <a:pPr marL="342900" indent="-3429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kern="1200" dirty="0">
                <a:solidFill>
                  <a:schemeClr val="bg1"/>
                </a:solidFill>
                <a:ea typeface="+mn-ea"/>
                <a:cs typeface="+mn-cs"/>
              </a:rPr>
              <a:t>Jan Willem </a:t>
            </a:r>
          </a:p>
        </p:txBody>
      </p:sp>
    </p:spTree>
    <p:extLst>
      <p:ext uri="{BB962C8B-B14F-4D97-AF65-F5344CB8AC3E}">
        <p14:creationId xmlns:p14="http://schemas.microsoft.com/office/powerpoint/2010/main" val="5399177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239824" y="328452"/>
            <a:ext cx="7192090" cy="1143000"/>
          </a:xfrm>
          <a:ln>
            <a:solidFill>
              <a:srgbClr val="FF66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/>
              <a:t>Vraagstellingtechnieken 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9824" y="1940318"/>
            <a:ext cx="8565191" cy="3714750"/>
          </a:xfrm>
          <a:ln>
            <a:solidFill>
              <a:srgbClr val="FF6600"/>
            </a:solidFill>
          </a:ln>
        </p:spPr>
        <p:txBody>
          <a:bodyPr/>
          <a:lstStyle/>
          <a:p>
            <a:pPr eaLnBrk="1" hangingPunct="1"/>
            <a:r>
              <a:rPr lang="nl-NL" sz="2800" dirty="0">
                <a:latin typeface="Calibri" charset="0"/>
              </a:rPr>
              <a:t>Open en gesloten vragen</a:t>
            </a:r>
          </a:p>
          <a:p>
            <a:pPr eaLnBrk="1" hangingPunct="1"/>
            <a:r>
              <a:rPr lang="nl-NL" sz="2800" dirty="0">
                <a:latin typeface="Calibri" charset="0"/>
              </a:rPr>
              <a:t>Referentievragen</a:t>
            </a:r>
          </a:p>
          <a:p>
            <a:pPr eaLnBrk="1" hangingPunct="1"/>
            <a:r>
              <a:rPr lang="nl-NL" sz="2800" dirty="0">
                <a:latin typeface="Calibri" charset="0"/>
              </a:rPr>
              <a:t>Expertisevragen</a:t>
            </a:r>
          </a:p>
          <a:p>
            <a:pPr eaLnBrk="1" hangingPunct="1"/>
            <a:r>
              <a:rPr lang="nl-NL" sz="2800" i="1" dirty="0">
                <a:latin typeface="Calibri" charset="0"/>
              </a:rPr>
              <a:t>Prikken</a:t>
            </a:r>
            <a:r>
              <a:rPr lang="nl-NL" sz="2800" dirty="0">
                <a:latin typeface="Calibri" charset="0"/>
              </a:rPr>
              <a:t> als meedenkende gesprekspartner</a:t>
            </a:r>
          </a:p>
          <a:p>
            <a:pPr eaLnBrk="1" hangingPunct="1"/>
            <a:r>
              <a:rPr lang="nl-NL" sz="2800" dirty="0">
                <a:latin typeface="Calibri" charset="0"/>
              </a:rPr>
              <a:t>Samenvatten</a:t>
            </a:r>
          </a:p>
          <a:p>
            <a:pPr eaLnBrk="1" hangingPunct="1"/>
            <a:endParaRPr lang="nl-NL" sz="2800" dirty="0">
              <a:latin typeface="Calibri" charset="0"/>
            </a:endParaRPr>
          </a:p>
        </p:txBody>
      </p:sp>
      <p:sp>
        <p:nvSpPr>
          <p:cNvPr id="6" name="Afgeronde rechthoek 5"/>
          <p:cNvSpPr>
            <a:spLocks noChangeArrowheads="1"/>
          </p:cNvSpPr>
          <p:nvPr/>
        </p:nvSpPr>
        <p:spPr bwMode="auto">
          <a:xfrm>
            <a:off x="434190" y="4799474"/>
            <a:ext cx="7858125" cy="500063"/>
          </a:xfrm>
          <a:prstGeom prst="roundRect">
            <a:avLst>
              <a:gd name="adj" fmla="val 16667"/>
            </a:avLst>
          </a:prstGeom>
          <a:solidFill>
            <a:srgbClr val="FF6600"/>
          </a:solidFill>
          <a:ln w="9525">
            <a:solidFill>
              <a:srgbClr val="7D60A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Vragen stellen; Onbeperkt, mits </a:t>
            </a:r>
            <a:r>
              <a:rPr lang="nl-NL" b="1" i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vriendelijk</a:t>
            </a:r>
            <a:r>
              <a:rPr lang="nl-NL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en </a:t>
            </a:r>
            <a:r>
              <a:rPr lang="nl-NL" b="1" i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redelijk</a:t>
            </a:r>
            <a:r>
              <a:rPr lang="nl-NL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in de ogen van de ander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5719" y="97691"/>
            <a:ext cx="1466450" cy="1698869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8777" y="5655068"/>
            <a:ext cx="1192823" cy="1202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881811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79" y="500063"/>
            <a:ext cx="6730569" cy="1143000"/>
          </a:xfrm>
          <a:ln>
            <a:solidFill>
              <a:srgbClr val="FF66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err="1"/>
              <a:t>Afsluiten</a:t>
            </a:r>
            <a:r>
              <a:rPr lang="en-GB" dirty="0"/>
              <a:t> van de deal</a:t>
            </a:r>
          </a:p>
        </p:txBody>
      </p:sp>
      <p:sp>
        <p:nvSpPr>
          <p:cNvPr id="43010" name="Tijdelijke aanduiding voor inhoud 2"/>
          <p:cNvSpPr>
            <a:spLocks noGrp="1"/>
          </p:cNvSpPr>
          <p:nvPr>
            <p:ph idx="1"/>
          </p:nvPr>
        </p:nvSpPr>
        <p:spPr>
          <a:xfrm>
            <a:off x="500063" y="2911375"/>
            <a:ext cx="8229600" cy="2286000"/>
          </a:xfrm>
          <a:ln>
            <a:solidFill>
              <a:srgbClr val="FF6600"/>
            </a:solidFill>
          </a:ln>
        </p:spPr>
        <p:txBody>
          <a:bodyPr>
            <a:normAutofit lnSpcReduction="10000"/>
          </a:bodyPr>
          <a:lstStyle/>
          <a:p>
            <a:pPr eaLnBrk="1" hangingPunct="1"/>
            <a:r>
              <a:rPr lang="en-GB" dirty="0" err="1">
                <a:latin typeface="Calibri" charset="0"/>
              </a:rPr>
              <a:t>Samenvatten</a:t>
            </a:r>
            <a:r>
              <a:rPr lang="en-GB" dirty="0">
                <a:latin typeface="Calibri" charset="0"/>
              </a:rPr>
              <a:t> (</a:t>
            </a:r>
            <a:r>
              <a:rPr lang="en-GB" dirty="0" err="1">
                <a:latin typeface="Calibri" charset="0"/>
              </a:rPr>
              <a:t>onderkant</a:t>
            </a:r>
            <a:r>
              <a:rPr lang="en-GB" dirty="0">
                <a:latin typeface="Calibri" charset="0"/>
              </a:rPr>
              <a:t> </a:t>
            </a:r>
            <a:r>
              <a:rPr lang="en-GB" dirty="0" err="1">
                <a:latin typeface="Calibri" charset="0"/>
              </a:rPr>
              <a:t>ruit</a:t>
            </a:r>
            <a:r>
              <a:rPr lang="en-GB" dirty="0">
                <a:latin typeface="Calibri" charset="0"/>
              </a:rPr>
              <a:t>)</a:t>
            </a:r>
          </a:p>
          <a:p>
            <a:pPr eaLnBrk="1" hangingPunct="1"/>
            <a:r>
              <a:rPr lang="en-GB" dirty="0" err="1">
                <a:latin typeface="Calibri" charset="0"/>
              </a:rPr>
              <a:t>Altijd</a:t>
            </a:r>
            <a:r>
              <a:rPr lang="en-GB" dirty="0">
                <a:latin typeface="Calibri" charset="0"/>
              </a:rPr>
              <a:t> </a:t>
            </a:r>
            <a:r>
              <a:rPr lang="en-GB" dirty="0" err="1">
                <a:latin typeface="Calibri" charset="0"/>
              </a:rPr>
              <a:t>afsluiten</a:t>
            </a:r>
            <a:r>
              <a:rPr lang="en-GB" dirty="0">
                <a:latin typeface="Calibri" charset="0"/>
              </a:rPr>
              <a:t> met </a:t>
            </a:r>
            <a:r>
              <a:rPr lang="en-GB" dirty="0" err="1">
                <a:latin typeface="Calibri" charset="0"/>
              </a:rPr>
              <a:t>een</a:t>
            </a:r>
            <a:r>
              <a:rPr lang="en-GB" dirty="0">
                <a:latin typeface="Calibri" charset="0"/>
              </a:rPr>
              <a:t> </a:t>
            </a:r>
            <a:r>
              <a:rPr lang="en-GB" dirty="0" err="1">
                <a:latin typeface="Calibri" charset="0"/>
              </a:rPr>
              <a:t>vraag</a:t>
            </a:r>
            <a:r>
              <a:rPr lang="en-GB" dirty="0">
                <a:latin typeface="Calibri" charset="0"/>
              </a:rPr>
              <a:t>......</a:t>
            </a:r>
          </a:p>
          <a:p>
            <a:pPr eaLnBrk="1" hangingPunct="1"/>
            <a:r>
              <a:rPr lang="en-GB" dirty="0" err="1">
                <a:latin typeface="Calibri" charset="0"/>
              </a:rPr>
              <a:t>Er</a:t>
            </a:r>
            <a:r>
              <a:rPr lang="en-GB" dirty="0">
                <a:latin typeface="Calibri" charset="0"/>
              </a:rPr>
              <a:t> </a:t>
            </a:r>
            <a:r>
              <a:rPr lang="en-GB" dirty="0" err="1">
                <a:latin typeface="Calibri" charset="0"/>
              </a:rPr>
              <a:t>valt</a:t>
            </a:r>
            <a:r>
              <a:rPr lang="en-GB" dirty="0">
                <a:latin typeface="Calibri" charset="0"/>
              </a:rPr>
              <a:t> </a:t>
            </a:r>
            <a:r>
              <a:rPr lang="en-GB" dirty="0" err="1">
                <a:latin typeface="Calibri" charset="0"/>
              </a:rPr>
              <a:t>een</a:t>
            </a:r>
            <a:r>
              <a:rPr lang="en-GB" dirty="0">
                <a:latin typeface="Calibri" charset="0"/>
              </a:rPr>
              <a:t> </a:t>
            </a:r>
            <a:r>
              <a:rPr lang="en-GB" dirty="0" err="1">
                <a:latin typeface="Calibri" charset="0"/>
              </a:rPr>
              <a:t>stilte</a:t>
            </a:r>
            <a:r>
              <a:rPr lang="en-GB" dirty="0">
                <a:latin typeface="Calibri" charset="0"/>
              </a:rPr>
              <a:t>.....Prima...... </a:t>
            </a:r>
          </a:p>
          <a:p>
            <a:pPr eaLnBrk="1" hangingPunct="1"/>
            <a:r>
              <a:rPr lang="en-GB" dirty="0">
                <a:latin typeface="Calibri" charset="0"/>
              </a:rPr>
              <a:t>Je </a:t>
            </a:r>
            <a:r>
              <a:rPr lang="en-GB" dirty="0" err="1">
                <a:latin typeface="Calibri" charset="0"/>
              </a:rPr>
              <a:t>gaat</a:t>
            </a:r>
            <a:r>
              <a:rPr lang="en-GB" dirty="0">
                <a:latin typeface="Calibri" charset="0"/>
              </a:rPr>
              <a:t> </a:t>
            </a:r>
            <a:r>
              <a:rPr lang="en-GB" dirty="0" err="1">
                <a:latin typeface="Calibri" charset="0"/>
              </a:rPr>
              <a:t>altijd</a:t>
            </a:r>
            <a:r>
              <a:rPr lang="en-GB" dirty="0">
                <a:latin typeface="Calibri" charset="0"/>
              </a:rPr>
              <a:t> </a:t>
            </a:r>
            <a:r>
              <a:rPr lang="en-GB" dirty="0" err="1">
                <a:latin typeface="Calibri" charset="0"/>
              </a:rPr>
              <a:t>weg</a:t>
            </a:r>
            <a:r>
              <a:rPr lang="en-GB" dirty="0">
                <a:latin typeface="Calibri" charset="0"/>
              </a:rPr>
              <a:t> met </a:t>
            </a:r>
            <a:r>
              <a:rPr lang="en-GB" dirty="0" err="1">
                <a:latin typeface="Calibri" charset="0"/>
              </a:rPr>
              <a:t>een</a:t>
            </a:r>
            <a:r>
              <a:rPr lang="en-GB" dirty="0">
                <a:latin typeface="Calibri" charset="0"/>
              </a:rPr>
              <a:t> </a:t>
            </a:r>
            <a:r>
              <a:rPr lang="en-GB" dirty="0" err="1">
                <a:latin typeface="Calibri" charset="0"/>
              </a:rPr>
              <a:t>vervolg</a:t>
            </a:r>
            <a:r>
              <a:rPr lang="is-IS" dirty="0">
                <a:latin typeface="Calibri" charset="0"/>
              </a:rPr>
              <a:t>…...</a:t>
            </a:r>
            <a:endParaRPr lang="en-GB" dirty="0">
              <a:latin typeface="Calibri" charset="0"/>
            </a:endParaRPr>
          </a:p>
        </p:txBody>
      </p:sp>
      <p:sp>
        <p:nvSpPr>
          <p:cNvPr id="43011" name="Tijdelijke aanduiding voor dianumm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FD28F17-8764-E641-A5EF-BEDA2E83E721}" type="slidenum">
              <a:rPr lang="en-GB" sz="1200">
                <a:solidFill>
                  <a:srgbClr val="898989"/>
                </a:solidFill>
                <a:latin typeface="Calibri" charset="0"/>
              </a:rPr>
              <a:pPr eaLnBrk="1" hangingPunct="1"/>
              <a:t>11</a:t>
            </a:fld>
            <a:endParaRPr lang="en-GB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Minor Ondernemen</a:t>
            </a: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5719" y="97691"/>
            <a:ext cx="1466450" cy="1698869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8777" y="5655068"/>
            <a:ext cx="1192823" cy="1202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2189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71688" y="1857375"/>
            <a:ext cx="4929187" cy="4464050"/>
          </a:xfrm>
          <a:ln>
            <a:solidFill>
              <a:srgbClr val="FF66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33400" indent="-533400" algn="l" eaLnBrk="1" hangingPunct="1">
              <a:lnSpc>
                <a:spcPct val="70000"/>
              </a:lnSpc>
              <a:defRPr/>
            </a:pPr>
            <a:endParaRPr lang="en-US" sz="700" b="1" dirty="0">
              <a:solidFill>
                <a:srgbClr val="3C34E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alibri" charset="0"/>
              <a:ea typeface="ＭＳ Ｐゴシック" charset="0"/>
            </a:endParaRPr>
          </a:p>
          <a:p>
            <a:pPr marL="533400" indent="-533400" eaLnBrk="1" hangingPunct="1">
              <a:lnSpc>
                <a:spcPct val="70000"/>
              </a:lnSpc>
              <a:buFontTx/>
              <a:buNone/>
              <a:defRPr/>
            </a:pPr>
            <a:r>
              <a:rPr lang="en-US" sz="3000" b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  <a:ea typeface="ＭＳ Ｐゴシック" charset="0"/>
              </a:rPr>
              <a:t>Afsluittechnieken</a:t>
            </a:r>
            <a:endParaRPr lang="en-US" sz="3000" b="1" u="sng" dirty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alibri" charset="0"/>
              <a:ea typeface="ＭＳ Ｐゴシック" charset="0"/>
            </a:endParaRPr>
          </a:p>
          <a:p>
            <a:pPr marL="533400" indent="-533400" eaLnBrk="1" hangingPunct="1">
              <a:lnSpc>
                <a:spcPct val="70000"/>
              </a:lnSpc>
              <a:buFontTx/>
              <a:buNone/>
              <a:defRPr/>
            </a:pPr>
            <a:endParaRPr lang="en-US" sz="1500" b="1" dirty="0">
              <a:solidFill>
                <a:schemeClr val="tx1"/>
              </a:solidFill>
              <a:latin typeface="Calibri" charset="0"/>
              <a:ea typeface="ＭＳ Ｐゴシック" charset="0"/>
            </a:endParaRPr>
          </a:p>
          <a:p>
            <a:pPr marL="533400" indent="-533400" eaLnBrk="1" hangingPunct="1">
              <a:lnSpc>
                <a:spcPct val="70000"/>
              </a:lnSpc>
              <a:buFontTx/>
              <a:buNone/>
              <a:defRPr/>
            </a:pPr>
            <a:r>
              <a:rPr lang="en-US" sz="1500" b="1" dirty="0" err="1">
                <a:solidFill>
                  <a:schemeClr val="tx1"/>
                </a:solidFill>
                <a:latin typeface="Calibri" charset="0"/>
                <a:ea typeface="ＭＳ Ｐゴシック" charset="0"/>
              </a:rPr>
              <a:t>Directe</a:t>
            </a:r>
            <a:r>
              <a:rPr lang="en-US" sz="1500" b="1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 </a:t>
            </a:r>
            <a:r>
              <a:rPr lang="en-US" sz="1500" b="1" dirty="0" err="1">
                <a:solidFill>
                  <a:schemeClr val="tx1"/>
                </a:solidFill>
                <a:latin typeface="Calibri" charset="0"/>
                <a:ea typeface="ＭＳ Ｐゴシック" charset="0"/>
              </a:rPr>
              <a:t>methode</a:t>
            </a:r>
            <a:endParaRPr lang="en-US" sz="1500" b="1" dirty="0">
              <a:solidFill>
                <a:schemeClr val="tx1"/>
              </a:solidFill>
              <a:latin typeface="Calibri" charset="0"/>
              <a:ea typeface="ＭＳ Ｐゴシック" charset="0"/>
            </a:endParaRPr>
          </a:p>
          <a:p>
            <a:pPr marL="533400" indent="-533400" eaLnBrk="1" hangingPunct="1">
              <a:lnSpc>
                <a:spcPct val="70000"/>
              </a:lnSpc>
              <a:buFontTx/>
              <a:buNone/>
              <a:defRPr/>
            </a:pPr>
            <a:endParaRPr lang="en-US" sz="1500" b="1" dirty="0">
              <a:solidFill>
                <a:schemeClr val="tx1"/>
              </a:solidFill>
              <a:latin typeface="Calibri" charset="0"/>
              <a:ea typeface="ＭＳ Ｐゴシック" charset="0"/>
            </a:endParaRPr>
          </a:p>
          <a:p>
            <a:pPr marL="533400" indent="-533400" eaLnBrk="1" hangingPunct="1">
              <a:lnSpc>
                <a:spcPct val="70000"/>
              </a:lnSpc>
              <a:buFontTx/>
              <a:buNone/>
              <a:defRPr/>
            </a:pPr>
            <a:r>
              <a:rPr lang="en-US" sz="1500" b="1" dirty="0" err="1">
                <a:solidFill>
                  <a:schemeClr val="tx1"/>
                </a:solidFill>
                <a:latin typeface="Calibri" charset="0"/>
                <a:ea typeface="ＭＳ Ｐゴシック" charset="0"/>
              </a:rPr>
              <a:t>Keuze</a:t>
            </a:r>
            <a:r>
              <a:rPr lang="en-US" sz="1500" b="1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 </a:t>
            </a:r>
            <a:r>
              <a:rPr lang="en-US" sz="1500" b="1" dirty="0" err="1">
                <a:solidFill>
                  <a:schemeClr val="tx1"/>
                </a:solidFill>
                <a:latin typeface="Calibri" charset="0"/>
                <a:ea typeface="ＭＳ Ｐゴシック" charset="0"/>
              </a:rPr>
              <a:t>techniek</a:t>
            </a:r>
            <a:endParaRPr lang="en-US" sz="1500" b="1" dirty="0">
              <a:solidFill>
                <a:schemeClr val="tx1"/>
              </a:solidFill>
              <a:latin typeface="Calibri" charset="0"/>
              <a:ea typeface="ＭＳ Ｐゴシック" charset="0"/>
            </a:endParaRPr>
          </a:p>
          <a:p>
            <a:pPr marL="533400" indent="-533400" eaLnBrk="1" hangingPunct="1">
              <a:lnSpc>
                <a:spcPct val="70000"/>
              </a:lnSpc>
              <a:buFontTx/>
              <a:buNone/>
              <a:defRPr/>
            </a:pPr>
            <a:endParaRPr lang="en-US" sz="1500" b="1" dirty="0">
              <a:solidFill>
                <a:schemeClr val="tx1"/>
              </a:solidFill>
              <a:latin typeface="Calibri" charset="0"/>
              <a:ea typeface="ＭＳ Ｐゴシック" charset="0"/>
            </a:endParaRPr>
          </a:p>
          <a:p>
            <a:pPr marL="533400" indent="-533400" eaLnBrk="1" hangingPunct="1">
              <a:lnSpc>
                <a:spcPct val="70000"/>
              </a:lnSpc>
              <a:buFontTx/>
              <a:buNone/>
              <a:defRPr/>
            </a:pPr>
            <a:r>
              <a:rPr lang="en-US" sz="1500" b="1" dirty="0" err="1">
                <a:solidFill>
                  <a:schemeClr val="tx1"/>
                </a:solidFill>
                <a:latin typeface="Calibri" charset="0"/>
                <a:ea typeface="ＭＳ Ｐゴシック" charset="0"/>
              </a:rPr>
              <a:t>Bijzaken</a:t>
            </a:r>
            <a:endParaRPr lang="en-US" sz="1500" b="1" dirty="0">
              <a:solidFill>
                <a:schemeClr val="tx1"/>
              </a:solidFill>
              <a:latin typeface="Calibri" charset="0"/>
              <a:ea typeface="ＭＳ Ｐゴシック" charset="0"/>
            </a:endParaRPr>
          </a:p>
          <a:p>
            <a:pPr marL="533400" indent="-533400" eaLnBrk="1" hangingPunct="1">
              <a:lnSpc>
                <a:spcPct val="70000"/>
              </a:lnSpc>
              <a:buFontTx/>
              <a:buNone/>
              <a:defRPr/>
            </a:pPr>
            <a:endParaRPr lang="en-US" sz="1500" b="1" dirty="0">
              <a:solidFill>
                <a:schemeClr val="tx1"/>
              </a:solidFill>
              <a:latin typeface="Calibri" charset="0"/>
              <a:ea typeface="ＭＳ Ｐゴシック" charset="0"/>
            </a:endParaRPr>
          </a:p>
          <a:p>
            <a:pPr marL="533400" indent="-533400" eaLnBrk="1" hangingPunct="1">
              <a:lnSpc>
                <a:spcPct val="70000"/>
              </a:lnSpc>
              <a:buFontTx/>
              <a:buNone/>
              <a:defRPr/>
            </a:pPr>
            <a:r>
              <a:rPr lang="en-US" sz="1500" b="1" dirty="0" err="1">
                <a:solidFill>
                  <a:schemeClr val="tx1"/>
                </a:solidFill>
                <a:latin typeface="Calibri" charset="0"/>
                <a:ea typeface="ＭＳ Ｐゴシック" charset="0"/>
              </a:rPr>
              <a:t>Aannametechniek</a:t>
            </a:r>
            <a:endParaRPr lang="en-US" sz="1500" b="1" dirty="0">
              <a:solidFill>
                <a:schemeClr val="tx1"/>
              </a:solidFill>
              <a:latin typeface="Calibri" charset="0"/>
              <a:ea typeface="ＭＳ Ｐゴシック" charset="0"/>
            </a:endParaRPr>
          </a:p>
          <a:p>
            <a:pPr marL="533400" indent="-533400" eaLnBrk="1" hangingPunct="1">
              <a:lnSpc>
                <a:spcPct val="70000"/>
              </a:lnSpc>
              <a:buFontTx/>
              <a:buNone/>
              <a:defRPr/>
            </a:pPr>
            <a:endParaRPr lang="en-US" sz="1500" b="1" dirty="0">
              <a:solidFill>
                <a:schemeClr val="tx1"/>
              </a:solidFill>
              <a:latin typeface="Calibri" charset="0"/>
              <a:ea typeface="ＭＳ Ｐゴシック" charset="0"/>
            </a:endParaRPr>
          </a:p>
          <a:p>
            <a:pPr marL="533400" indent="-533400" eaLnBrk="1" hangingPunct="1">
              <a:lnSpc>
                <a:spcPct val="70000"/>
              </a:lnSpc>
              <a:buFontTx/>
              <a:buNone/>
              <a:defRPr/>
            </a:pPr>
            <a:r>
              <a:rPr lang="en-US" sz="1500" b="1" dirty="0" err="1">
                <a:solidFill>
                  <a:schemeClr val="tx1"/>
                </a:solidFill>
                <a:latin typeface="Calibri" charset="0"/>
                <a:ea typeface="ＭＳ Ｐゴシック" charset="0"/>
              </a:rPr>
              <a:t>IJsbergvraag</a:t>
            </a:r>
            <a:endParaRPr lang="en-US" sz="1500" b="1" dirty="0">
              <a:solidFill>
                <a:schemeClr val="tx1"/>
              </a:solidFill>
              <a:latin typeface="Calibri" charset="0"/>
              <a:ea typeface="ＭＳ Ｐゴシック" charset="0"/>
            </a:endParaRPr>
          </a:p>
          <a:p>
            <a:pPr marL="533400" indent="-533400" eaLnBrk="1" hangingPunct="1">
              <a:lnSpc>
                <a:spcPct val="70000"/>
              </a:lnSpc>
              <a:buFontTx/>
              <a:buNone/>
              <a:defRPr/>
            </a:pPr>
            <a:endParaRPr lang="en-US" sz="1500" b="1" dirty="0">
              <a:solidFill>
                <a:schemeClr val="tx1"/>
              </a:solidFill>
              <a:latin typeface="Calibri" charset="0"/>
              <a:ea typeface="ＭＳ Ｐゴシック" charset="0"/>
            </a:endParaRPr>
          </a:p>
          <a:p>
            <a:pPr marL="533400" indent="-533400" eaLnBrk="1" hangingPunct="1">
              <a:lnSpc>
                <a:spcPct val="70000"/>
              </a:lnSpc>
              <a:buFontTx/>
              <a:buNone/>
              <a:defRPr/>
            </a:pPr>
            <a:r>
              <a:rPr lang="en-US" sz="1500" b="1" dirty="0" err="1">
                <a:solidFill>
                  <a:schemeClr val="tx1"/>
                </a:solidFill>
                <a:latin typeface="Calibri" charset="0"/>
                <a:ea typeface="ＭＳ Ｐゴシック" charset="0"/>
              </a:rPr>
              <a:t>Angstmethode</a:t>
            </a:r>
            <a:endParaRPr lang="en-US" sz="1500" b="1" dirty="0">
              <a:solidFill>
                <a:schemeClr val="tx1"/>
              </a:solidFill>
              <a:latin typeface="Calibri" charset="0"/>
              <a:ea typeface="ＭＳ Ｐゴシック" charset="0"/>
            </a:endParaRPr>
          </a:p>
          <a:p>
            <a:pPr marL="533400" indent="-533400" eaLnBrk="1" hangingPunct="1">
              <a:lnSpc>
                <a:spcPct val="70000"/>
              </a:lnSpc>
              <a:buFontTx/>
              <a:buNone/>
              <a:defRPr/>
            </a:pPr>
            <a:endParaRPr lang="en-US" sz="1500" b="1" dirty="0">
              <a:solidFill>
                <a:schemeClr val="tx1"/>
              </a:solidFill>
              <a:latin typeface="Calibri" charset="0"/>
              <a:ea typeface="ＭＳ Ｐゴシック" charset="0"/>
            </a:endParaRPr>
          </a:p>
          <a:p>
            <a:pPr marL="533400" indent="-533400" eaLnBrk="1" hangingPunct="1">
              <a:lnSpc>
                <a:spcPct val="70000"/>
              </a:lnSpc>
              <a:buFontTx/>
              <a:buNone/>
              <a:defRPr/>
            </a:pPr>
            <a:r>
              <a:rPr lang="en-US" sz="1500" b="1" dirty="0" err="1">
                <a:solidFill>
                  <a:schemeClr val="tx1"/>
                </a:solidFill>
                <a:latin typeface="Calibri" charset="0"/>
                <a:ea typeface="ＭＳ Ｐゴシック" charset="0"/>
              </a:rPr>
              <a:t>Balansmethode</a:t>
            </a:r>
            <a:endParaRPr lang="en-US" sz="1500" b="1" dirty="0">
              <a:solidFill>
                <a:schemeClr val="tx1"/>
              </a:solidFill>
              <a:latin typeface="Calibri" charset="0"/>
              <a:ea typeface="ＭＳ Ｐゴシック" charset="0"/>
            </a:endParaRPr>
          </a:p>
          <a:p>
            <a:pPr marL="533400" indent="-533400" eaLnBrk="1" hangingPunct="1">
              <a:lnSpc>
                <a:spcPct val="70000"/>
              </a:lnSpc>
              <a:buFontTx/>
              <a:buNone/>
              <a:defRPr/>
            </a:pPr>
            <a:endParaRPr lang="en-US" sz="1500" b="1" dirty="0">
              <a:solidFill>
                <a:schemeClr val="tx1"/>
              </a:solidFill>
              <a:latin typeface="Calibri" charset="0"/>
              <a:ea typeface="ＭＳ Ｐゴシック" charset="0"/>
            </a:endParaRPr>
          </a:p>
          <a:p>
            <a:pPr marL="533400" indent="-533400" eaLnBrk="1" hangingPunct="1">
              <a:lnSpc>
                <a:spcPct val="70000"/>
              </a:lnSpc>
              <a:buFontTx/>
              <a:buNone/>
              <a:defRPr/>
            </a:pPr>
            <a:r>
              <a:rPr lang="en-US" sz="1500" b="1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Het </a:t>
            </a:r>
            <a:r>
              <a:rPr lang="ja-JP" altLang="en-US" sz="1500" b="1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“</a:t>
            </a:r>
            <a:r>
              <a:rPr lang="en-US" sz="1500" b="1" dirty="0" err="1">
                <a:solidFill>
                  <a:schemeClr val="tx1"/>
                </a:solidFill>
                <a:latin typeface="Calibri" charset="0"/>
                <a:ea typeface="ＭＳ Ｐゴシック" charset="0"/>
              </a:rPr>
              <a:t>ja</a:t>
            </a:r>
            <a:r>
              <a:rPr lang="ja-JP" altLang="en-US" sz="1500" b="1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”</a:t>
            </a:r>
            <a:r>
              <a:rPr lang="en-US" sz="1500" b="1" dirty="0" err="1">
                <a:solidFill>
                  <a:schemeClr val="tx1"/>
                </a:solidFill>
                <a:latin typeface="Calibri" charset="0"/>
                <a:ea typeface="ＭＳ Ｐゴシック" charset="0"/>
              </a:rPr>
              <a:t>ritme</a:t>
            </a:r>
            <a:endParaRPr lang="en-US" sz="1500" b="1" dirty="0">
              <a:solidFill>
                <a:schemeClr val="tx1"/>
              </a:solidFill>
              <a:latin typeface="Calibri" charset="0"/>
              <a:ea typeface="ＭＳ Ｐゴシック" charset="0"/>
            </a:endParaRPr>
          </a:p>
          <a:p>
            <a:pPr marL="533400" indent="-533400" eaLnBrk="1" hangingPunct="1">
              <a:lnSpc>
                <a:spcPct val="70000"/>
              </a:lnSpc>
              <a:buFontTx/>
              <a:buNone/>
              <a:defRPr/>
            </a:pPr>
            <a:endParaRPr lang="en-US" sz="1500" b="1" dirty="0">
              <a:solidFill>
                <a:schemeClr val="tx1"/>
              </a:solidFill>
              <a:latin typeface="Calibri" charset="0"/>
              <a:ea typeface="ＭＳ Ｐゴシック" charset="0"/>
            </a:endParaRPr>
          </a:p>
          <a:p>
            <a:pPr marL="533400" indent="-533400" eaLnBrk="1" hangingPunct="1">
              <a:lnSpc>
                <a:spcPct val="70000"/>
              </a:lnSpc>
              <a:buFontTx/>
              <a:buNone/>
              <a:defRPr/>
            </a:pPr>
            <a:r>
              <a:rPr lang="en-US" sz="1500" b="1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Salami </a:t>
            </a:r>
            <a:r>
              <a:rPr lang="en-US" sz="1500" b="1" dirty="0" err="1">
                <a:solidFill>
                  <a:schemeClr val="tx1"/>
                </a:solidFill>
                <a:latin typeface="Calibri" charset="0"/>
                <a:ea typeface="ＭＳ Ｐゴシック" charset="0"/>
              </a:rPr>
              <a:t>methodiek</a:t>
            </a:r>
            <a:endParaRPr lang="en-US" sz="1500" b="1" dirty="0">
              <a:solidFill>
                <a:schemeClr val="tx1"/>
              </a:solidFill>
              <a:latin typeface="Calibri" charset="0"/>
              <a:ea typeface="ＭＳ Ｐゴシック" charset="0"/>
            </a:endParaRPr>
          </a:p>
          <a:p>
            <a:pPr marL="533400" indent="-533400" algn="l" eaLnBrk="1" hangingPunct="1">
              <a:lnSpc>
                <a:spcPct val="70000"/>
              </a:lnSpc>
              <a:buFontTx/>
              <a:buNone/>
              <a:defRPr/>
            </a:pPr>
            <a:endParaRPr lang="en-US" sz="1500" b="1" dirty="0">
              <a:solidFill>
                <a:srgbClr val="3C34E6"/>
              </a:solidFill>
              <a:latin typeface="Calibri" charset="0"/>
              <a:ea typeface="ＭＳ Ｐゴシック" charset="0"/>
            </a:endParaRPr>
          </a:p>
          <a:p>
            <a:pPr marL="533400" indent="-533400" algn="l" eaLnBrk="1" hangingPunct="1">
              <a:lnSpc>
                <a:spcPct val="70000"/>
              </a:lnSpc>
              <a:buFontTx/>
              <a:buNone/>
              <a:defRPr/>
            </a:pPr>
            <a:endParaRPr lang="en-US" sz="1500" b="1" dirty="0">
              <a:solidFill>
                <a:srgbClr val="3C34E6"/>
              </a:solidFill>
              <a:latin typeface="Calibri" charset="0"/>
              <a:ea typeface="ＭＳ Ｐゴシック" charset="0"/>
            </a:endParaRPr>
          </a:p>
          <a:p>
            <a:pPr marL="533400" indent="-533400" algn="l" eaLnBrk="1" hangingPunct="1">
              <a:lnSpc>
                <a:spcPct val="70000"/>
              </a:lnSpc>
              <a:buFontTx/>
              <a:buNone/>
              <a:defRPr/>
            </a:pPr>
            <a:endParaRPr lang="en-US" sz="1500" b="1" dirty="0">
              <a:solidFill>
                <a:srgbClr val="3C34E6"/>
              </a:solidFill>
              <a:latin typeface="Calibri" charset="0"/>
              <a:ea typeface="ＭＳ Ｐゴシック" charset="0"/>
            </a:endParaRPr>
          </a:p>
          <a:p>
            <a:pPr marL="533400" indent="-533400" algn="l" eaLnBrk="1" hangingPunct="1">
              <a:lnSpc>
                <a:spcPct val="70000"/>
              </a:lnSpc>
              <a:buFontTx/>
              <a:buNone/>
              <a:defRPr/>
            </a:pPr>
            <a:endParaRPr lang="en-US" sz="1500" b="1" u="sng" dirty="0">
              <a:solidFill>
                <a:srgbClr val="3C34E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alibri" charset="0"/>
              <a:ea typeface="ＭＳ Ｐゴシック" charset="0"/>
            </a:endParaRPr>
          </a:p>
          <a:p>
            <a:pPr marL="1625600" lvl="4" indent="-342900" eaLnBrk="1" hangingPunct="1">
              <a:lnSpc>
                <a:spcPct val="70000"/>
              </a:lnSpc>
              <a:buFontTx/>
              <a:buChar char="-"/>
              <a:defRPr/>
            </a:pPr>
            <a:endParaRPr lang="en-US" sz="400" dirty="0">
              <a:solidFill>
                <a:srgbClr val="898989"/>
              </a:solidFill>
              <a:latin typeface="Calibri" charset="0"/>
              <a:ea typeface="ＭＳ Ｐゴシック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5719" y="97691"/>
            <a:ext cx="1466450" cy="1698869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8777" y="5655068"/>
            <a:ext cx="1192823" cy="1202932"/>
          </a:xfrm>
          <a:prstGeom prst="rect">
            <a:avLst/>
          </a:prstGeom>
        </p:spPr>
      </p:pic>
      <p:sp>
        <p:nvSpPr>
          <p:cNvPr id="5" name="Titel 1"/>
          <p:cNvSpPr txBox="1">
            <a:spLocks/>
          </p:cNvSpPr>
          <p:nvPr/>
        </p:nvSpPr>
        <p:spPr>
          <a:xfrm>
            <a:off x="495379" y="500063"/>
            <a:ext cx="6730569" cy="1143000"/>
          </a:xfrm>
          <a:prstGeom prst="rect">
            <a:avLst/>
          </a:prstGeom>
          <a:ln w="25400" cap="flat" cmpd="sng" algn="ctr">
            <a:solidFill>
              <a:srgbClr val="FF6600"/>
            </a:solidFill>
            <a:prstDash val="soli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/>
              <a:t>Afsluiten van de deal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5172700"/>
      </p:ext>
    </p:extLst>
  </p:cSld>
  <p:clrMapOvr>
    <a:masterClrMapping/>
  </p:clrMapOvr>
  <p:transition advTm="38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6089" y="456393"/>
            <a:ext cx="6271281" cy="1130300"/>
          </a:xfrm>
          <a:ln>
            <a:solidFill>
              <a:srgbClr val="FF66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 err="1"/>
              <a:t>Koopmotiven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Minor Ondernemen</a:t>
            </a:r>
          </a:p>
        </p:txBody>
      </p:sp>
      <p:sp>
        <p:nvSpPr>
          <p:cNvPr id="47107" name="Tijdelijke aanduiding voor dianumm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E56BEE8-F2B5-CF43-A267-3DC27FA8E7B5}" type="slidenum">
              <a:rPr lang="nl-NL" sz="1200">
                <a:solidFill>
                  <a:srgbClr val="898989"/>
                </a:solidFill>
                <a:latin typeface="Calibri" charset="0"/>
              </a:rPr>
              <a:pPr eaLnBrk="1" hangingPunct="1"/>
              <a:t>13</a:t>
            </a:fld>
            <a:endParaRPr lang="nl-NL" sz="1200">
              <a:solidFill>
                <a:srgbClr val="898989"/>
              </a:solidFill>
              <a:latin typeface="Calibri" charset="0"/>
            </a:endParaRPr>
          </a:p>
        </p:txBody>
      </p:sp>
      <p:pic>
        <p:nvPicPr>
          <p:cNvPr id="4710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089" y="2062103"/>
            <a:ext cx="5786438" cy="3444875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85719" y="97691"/>
            <a:ext cx="1466450" cy="1698869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8777" y="5655068"/>
            <a:ext cx="1192823" cy="1202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8558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Minor Ondernemen</a:t>
            </a:r>
          </a:p>
        </p:txBody>
      </p:sp>
      <p:sp>
        <p:nvSpPr>
          <p:cNvPr id="49154" name="Tijdelijke aanduiding voor dianumm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83B19C7-BB82-3046-9801-9E9D27DA7DDF}" type="slidenum">
              <a:rPr lang="nl-NL" sz="1200">
                <a:solidFill>
                  <a:srgbClr val="898989"/>
                </a:solidFill>
                <a:latin typeface="Calibri" charset="0"/>
              </a:rPr>
              <a:pPr eaLnBrk="1" hangingPunct="1"/>
              <a:t>14</a:t>
            </a:fld>
            <a:endParaRPr lang="nl-NL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49155" name="Rectangle 1"/>
          <p:cNvSpPr>
            <a:spLocks noChangeArrowheads="1"/>
          </p:cNvSpPr>
          <p:nvPr/>
        </p:nvSpPr>
        <p:spPr bwMode="auto">
          <a:xfrm>
            <a:off x="500063" y="2071688"/>
            <a:ext cx="7786687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tabLst>
                <a:tab pos="5759450" algn="r"/>
              </a:tabLst>
            </a:pPr>
            <a:r>
              <a:rPr lang="nl-NL" sz="2400" b="1" dirty="0"/>
              <a:t>RATIONELE EN EMOTIONELE MOTIEVEN</a:t>
            </a:r>
          </a:p>
          <a:p>
            <a:pPr>
              <a:tabLst>
                <a:tab pos="5759450" algn="r"/>
              </a:tabLst>
            </a:pPr>
            <a:r>
              <a:rPr lang="nl-NL" sz="2400" b="1" dirty="0"/>
              <a:t> </a:t>
            </a:r>
            <a:endParaRPr lang="nl-NL" sz="2400" dirty="0"/>
          </a:p>
          <a:p>
            <a:pPr eaLnBrk="0" hangingPunct="0">
              <a:tabLst>
                <a:tab pos="5759450" algn="r"/>
              </a:tabLst>
            </a:pPr>
            <a:r>
              <a:rPr lang="nl-NL" sz="2400" dirty="0"/>
              <a:t>85 % van de besluitvorming van je klant vindt plaats op basis van emotionele gronden en slechts 15 % op basis van rationele zaken. Achterhaal tijdens je gesprek met name wat er zich aan de onderkant van de IJsberg afspeelt. Waar is </a:t>
            </a:r>
            <a:r>
              <a:rPr lang="nl-NL" sz="2400" dirty="0" err="1"/>
              <a:t>jew</a:t>
            </a:r>
            <a:r>
              <a:rPr lang="nl-NL" sz="2400" dirty="0"/>
              <a:t> klant gevoelig voor? Wanneer je hier </a:t>
            </a:r>
            <a:r>
              <a:rPr lang="nl-NL" sz="2400" dirty="0" err="1"/>
              <a:t>achterkomt</a:t>
            </a:r>
            <a:r>
              <a:rPr lang="nl-NL" sz="2400" dirty="0"/>
              <a:t>, zult je nog succesvoller zijn!</a:t>
            </a: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5719" y="97691"/>
            <a:ext cx="1466450" cy="1698869"/>
          </a:xfrm>
          <a:prstGeom prst="rect">
            <a:avLst/>
          </a:prstGeom>
        </p:spPr>
      </p:pic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91246" y="502774"/>
            <a:ext cx="6271281" cy="1130300"/>
          </a:xfrm>
          <a:ln>
            <a:solidFill>
              <a:srgbClr val="FF66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/>
              <a:t>Ratio versus emotie</a:t>
            </a: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8777" y="5655068"/>
            <a:ext cx="1192823" cy="1202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2503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jdelijke aanduiding voor dianumm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EA93D06-FA5B-9441-8AD9-8EBA8D05AF47}" type="slidenum">
              <a:rPr lang="nl-NL" sz="1200">
                <a:solidFill>
                  <a:srgbClr val="898989"/>
                </a:solidFill>
                <a:latin typeface="Calibri" charset="0"/>
                <a:cs typeface="Arial" charset="0"/>
              </a:rPr>
              <a:pPr eaLnBrk="1" hangingPunct="1"/>
              <a:t>15</a:t>
            </a:fld>
            <a:endParaRPr lang="nl-NL" sz="1200" dirty="0">
              <a:solidFill>
                <a:srgbClr val="898989"/>
              </a:solidFill>
              <a:latin typeface="Calibri" charset="0"/>
              <a:cs typeface="Arial" charset="0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178777" y="1796560"/>
            <a:ext cx="8351837" cy="3970318"/>
          </a:xfrm>
          <a:prstGeom prst="rect">
            <a:avLst/>
          </a:prstGeom>
          <a:noFill/>
          <a:ln w="28575" cmpd="sng">
            <a:solidFill>
              <a:srgbClr val="FF6600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nl-NL" b="1" dirty="0"/>
              <a:t>Opdracht:</a:t>
            </a:r>
          </a:p>
          <a:p>
            <a:pPr>
              <a:defRPr/>
            </a:pPr>
            <a:endParaRPr lang="nl-NL" dirty="0"/>
          </a:p>
          <a:p>
            <a:pPr marL="285750" indent="-285750">
              <a:buBlip>
                <a:blip r:embed="rId3"/>
              </a:buBlip>
              <a:defRPr/>
            </a:pPr>
            <a:r>
              <a:rPr lang="nl-NL" dirty="0"/>
              <a:t>Bereid een gesprek voort met een klant, je wilt met de klant praten zodat je als ondernemer beter onderbouwde keuzes kunt maken voor je product/ service</a:t>
            </a:r>
          </a:p>
          <a:p>
            <a:pPr marL="285750" indent="-285750">
              <a:buBlip>
                <a:blip r:embed="rId3"/>
              </a:buBlip>
              <a:defRPr/>
            </a:pPr>
            <a:r>
              <a:rPr lang="nl-NL" dirty="0"/>
              <a:t>Tevens een kans om de prospect “ warm”  te maken</a:t>
            </a:r>
          </a:p>
          <a:p>
            <a:pPr>
              <a:defRPr/>
            </a:pPr>
            <a:endParaRPr lang="nl-NL" dirty="0"/>
          </a:p>
          <a:p>
            <a:pPr>
              <a:defRPr/>
            </a:pPr>
            <a:r>
              <a:rPr lang="nl-NL" b="1" dirty="0"/>
              <a:t>Werkwijze</a:t>
            </a:r>
            <a:r>
              <a:rPr lang="nl-NL" dirty="0"/>
              <a:t>: elke onderneming vaardigt 2 ondernemers af voor het gesprek</a:t>
            </a:r>
          </a:p>
          <a:p>
            <a:pPr>
              <a:defRPr/>
            </a:pPr>
            <a:endParaRPr lang="nl-NL" dirty="0"/>
          </a:p>
          <a:p>
            <a:pPr>
              <a:defRPr/>
            </a:pPr>
            <a:r>
              <a:rPr lang="nl-NL" b="1" dirty="0"/>
              <a:t>Criteria: </a:t>
            </a:r>
          </a:p>
          <a:p>
            <a:pPr marL="285750" indent="-285750">
              <a:buBlip>
                <a:blip r:embed="rId3"/>
              </a:buBlip>
              <a:defRPr/>
            </a:pPr>
            <a:r>
              <a:rPr lang="nl-NL" dirty="0"/>
              <a:t>LSD</a:t>
            </a:r>
          </a:p>
          <a:p>
            <a:pPr marL="285750" indent="-285750">
              <a:buBlip>
                <a:blip r:embed="rId3"/>
              </a:buBlip>
              <a:defRPr/>
            </a:pPr>
            <a:r>
              <a:rPr lang="nl-NL" dirty="0"/>
              <a:t>Opbouw gesprek en vraagstelling</a:t>
            </a:r>
          </a:p>
          <a:p>
            <a:pPr marL="285750" indent="-285750">
              <a:buBlip>
                <a:blip r:embed="rId3"/>
              </a:buBlip>
              <a:defRPr/>
            </a:pPr>
            <a:r>
              <a:rPr lang="nl-NL" dirty="0"/>
              <a:t>Sfeer</a:t>
            </a:r>
          </a:p>
          <a:p>
            <a:pPr marL="285750" indent="-285750">
              <a:buBlip>
                <a:blip r:embed="rId3"/>
              </a:buBlip>
              <a:defRPr/>
            </a:pPr>
            <a:r>
              <a:rPr lang="nl-NL" dirty="0"/>
              <a:t>Commerciële scherpte?</a:t>
            </a:r>
          </a:p>
          <a:p>
            <a:pPr>
              <a:defRPr/>
            </a:pPr>
            <a:endParaRPr lang="nl-NL" dirty="0"/>
          </a:p>
        </p:txBody>
      </p:sp>
      <p:sp>
        <p:nvSpPr>
          <p:cNvPr id="2" name="Tekstvak 1"/>
          <p:cNvSpPr txBox="1"/>
          <p:nvPr/>
        </p:nvSpPr>
        <p:spPr>
          <a:xfrm>
            <a:off x="178777" y="547074"/>
            <a:ext cx="7429411" cy="800219"/>
          </a:xfrm>
          <a:prstGeom prst="rect">
            <a:avLst/>
          </a:prstGeom>
          <a:noFill/>
          <a:ln w="28575" cmpd="sng"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r>
              <a:rPr lang="nl-NL" sz="2800" dirty="0"/>
              <a:t>Vaardigheden t.b.v. Customer Development</a:t>
            </a:r>
          </a:p>
          <a:p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85719" y="97691"/>
            <a:ext cx="1466450" cy="1698869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8777" y="5719545"/>
            <a:ext cx="1192823" cy="1202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7914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jdelijke aanduiding voor dianumm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157D4A4-F061-7B4A-974A-F9B14D5BD50F}" type="slidenum">
              <a:rPr lang="nl-NL" sz="1200">
                <a:solidFill>
                  <a:srgbClr val="898989"/>
                </a:solidFill>
                <a:latin typeface="Calibri" charset="0"/>
                <a:cs typeface="Arial" charset="0"/>
              </a:rPr>
              <a:pPr eaLnBrk="1" hangingPunct="1"/>
              <a:t>16</a:t>
            </a:fld>
            <a:endParaRPr lang="nl-NL" sz="1200" dirty="0">
              <a:solidFill>
                <a:srgbClr val="898989"/>
              </a:solidFill>
              <a:latin typeface="Calibri" charset="0"/>
              <a:cs typeface="Arial" charset="0"/>
            </a:endParaRPr>
          </a:p>
        </p:txBody>
      </p:sp>
      <p:sp>
        <p:nvSpPr>
          <p:cNvPr id="45059" name="Tekstvak 2"/>
          <p:cNvSpPr txBox="1">
            <a:spLocks noChangeArrowheads="1"/>
          </p:cNvSpPr>
          <p:nvPr/>
        </p:nvSpPr>
        <p:spPr bwMode="auto">
          <a:xfrm>
            <a:off x="3132138" y="2276475"/>
            <a:ext cx="8351837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7200" dirty="0"/>
              <a:t>Succes!</a:t>
            </a:r>
          </a:p>
          <a:p>
            <a:pPr eaLnBrk="1" hangingPunct="1"/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5719" y="97691"/>
            <a:ext cx="1466450" cy="1698869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8777" y="5655068"/>
            <a:ext cx="1192823" cy="1202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630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80524" y="409330"/>
            <a:ext cx="6807322" cy="1071562"/>
          </a:xfrm>
          <a:ln>
            <a:solidFill>
              <a:srgbClr val="FF66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err="1"/>
              <a:t>Onderdelen</a:t>
            </a:r>
            <a:r>
              <a:rPr lang="en-GB" dirty="0"/>
              <a:t> </a:t>
            </a:r>
          </a:p>
        </p:txBody>
      </p:sp>
      <p:sp>
        <p:nvSpPr>
          <p:cNvPr id="19458" name="Tijdelijke aanduiding voor inhoud 2"/>
          <p:cNvSpPr>
            <a:spLocks noGrp="1"/>
          </p:cNvSpPr>
          <p:nvPr>
            <p:ph idx="1"/>
          </p:nvPr>
        </p:nvSpPr>
        <p:spPr>
          <a:xfrm>
            <a:off x="555015" y="2330356"/>
            <a:ext cx="8229600" cy="3328987"/>
          </a:xfrm>
          <a:ln w="28575" cmpd="sng">
            <a:solidFill>
              <a:srgbClr val="FF6600"/>
            </a:solidFill>
          </a:ln>
        </p:spPr>
        <p:txBody>
          <a:bodyPr/>
          <a:lstStyle/>
          <a:p>
            <a:pPr marL="0" indent="0" eaLnBrk="1" hangingPunct="1">
              <a:buNone/>
            </a:pPr>
            <a:endParaRPr lang="en-GB" sz="2400" dirty="0">
              <a:latin typeface="Calibri" charset="0"/>
            </a:endParaRPr>
          </a:p>
          <a:p>
            <a:pPr eaLnBrk="1" hangingPunct="1">
              <a:buBlip>
                <a:blip r:embed="rId3"/>
              </a:buBlip>
            </a:pPr>
            <a:r>
              <a:rPr lang="en-GB" sz="2400" dirty="0" err="1">
                <a:latin typeface="Calibri" charset="0"/>
              </a:rPr>
              <a:t>Klant</a:t>
            </a:r>
            <a:r>
              <a:rPr lang="en-GB" sz="2400" dirty="0">
                <a:latin typeface="Calibri" charset="0"/>
              </a:rPr>
              <a:t> interviews</a:t>
            </a:r>
          </a:p>
          <a:p>
            <a:pPr eaLnBrk="1" hangingPunct="1">
              <a:buBlip>
                <a:blip r:embed="rId3"/>
              </a:buBlip>
            </a:pPr>
            <a:r>
              <a:rPr lang="en-GB" sz="2400" dirty="0" err="1">
                <a:latin typeface="Calibri" charset="0"/>
              </a:rPr>
              <a:t>Fases</a:t>
            </a:r>
            <a:r>
              <a:rPr lang="en-GB" sz="2400" dirty="0">
                <a:latin typeface="Calibri" charset="0"/>
              </a:rPr>
              <a:t> in </a:t>
            </a:r>
            <a:r>
              <a:rPr lang="en-GB" sz="2400" dirty="0" err="1">
                <a:latin typeface="Calibri" charset="0"/>
              </a:rPr>
              <a:t>gesprekken</a:t>
            </a:r>
            <a:endParaRPr lang="en-GB" sz="2400" dirty="0">
              <a:latin typeface="Calibri" charset="0"/>
            </a:endParaRPr>
          </a:p>
          <a:p>
            <a:pPr eaLnBrk="1" hangingPunct="1">
              <a:buBlip>
                <a:blip r:embed="rId3"/>
              </a:buBlip>
            </a:pPr>
            <a:r>
              <a:rPr lang="en-GB" sz="2400" dirty="0" err="1">
                <a:latin typeface="Calibri" charset="0"/>
              </a:rPr>
              <a:t>Afsluiten</a:t>
            </a:r>
            <a:r>
              <a:rPr lang="en-GB" sz="2400" dirty="0">
                <a:latin typeface="Calibri" charset="0"/>
              </a:rPr>
              <a:t> en </a:t>
            </a:r>
            <a:r>
              <a:rPr lang="en-GB" sz="2400" dirty="0" err="1">
                <a:latin typeface="Calibri" charset="0"/>
              </a:rPr>
              <a:t>afsluittechnieken</a:t>
            </a:r>
            <a:endParaRPr lang="en-GB" sz="2400" dirty="0">
              <a:latin typeface="Calibri" charset="0"/>
            </a:endParaRPr>
          </a:p>
          <a:p>
            <a:pPr eaLnBrk="1" hangingPunct="1">
              <a:buBlip>
                <a:blip r:embed="rId3"/>
              </a:buBlip>
            </a:pPr>
            <a:r>
              <a:rPr lang="en-GB" sz="2400" dirty="0" err="1">
                <a:latin typeface="Calibri" charset="0"/>
              </a:rPr>
              <a:t>Bezwaren</a:t>
            </a:r>
            <a:r>
              <a:rPr lang="en-GB" sz="2400" dirty="0">
                <a:latin typeface="Calibri" charset="0"/>
              </a:rPr>
              <a:t> </a:t>
            </a:r>
            <a:r>
              <a:rPr lang="en-GB" sz="2400" dirty="0" err="1">
                <a:latin typeface="Calibri" charset="0"/>
              </a:rPr>
              <a:t>overwinnen</a:t>
            </a:r>
            <a:endParaRPr lang="en-GB" sz="2400" dirty="0">
              <a:latin typeface="Calibri" charset="0"/>
            </a:endParaRPr>
          </a:p>
          <a:p>
            <a:pPr eaLnBrk="1" hangingPunct="1">
              <a:buBlip>
                <a:blip r:embed="rId3"/>
              </a:buBlip>
            </a:pPr>
            <a:r>
              <a:rPr lang="en-GB" sz="2400" dirty="0" err="1">
                <a:latin typeface="Calibri" charset="0"/>
              </a:rPr>
              <a:t>Doen</a:t>
            </a:r>
            <a:r>
              <a:rPr lang="en-GB" sz="2400" dirty="0">
                <a:latin typeface="Calibri" charset="0"/>
              </a:rPr>
              <a:t>, </a:t>
            </a:r>
            <a:r>
              <a:rPr lang="en-GB" sz="2400" dirty="0" err="1">
                <a:latin typeface="Calibri" charset="0"/>
              </a:rPr>
              <a:t>doen</a:t>
            </a:r>
            <a:r>
              <a:rPr lang="en-GB" sz="2400" dirty="0">
                <a:latin typeface="Calibri" charset="0"/>
              </a:rPr>
              <a:t>, </a:t>
            </a:r>
            <a:r>
              <a:rPr lang="en-GB" sz="2400" dirty="0" err="1">
                <a:latin typeface="Calibri" charset="0"/>
              </a:rPr>
              <a:t>doen</a:t>
            </a:r>
            <a:endParaRPr lang="en-GB" sz="2400" dirty="0">
              <a:latin typeface="Calibri" charset="0"/>
            </a:endParaRPr>
          </a:p>
        </p:txBody>
      </p:sp>
      <p:sp>
        <p:nvSpPr>
          <p:cNvPr id="19459" name="Tijdelijke aanduiding voor dianumm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BB70B9D-7882-404E-A84F-C870C3782351}" type="slidenum">
              <a:rPr lang="en-GB" sz="1200">
                <a:solidFill>
                  <a:srgbClr val="898989"/>
                </a:solidFill>
                <a:latin typeface="Calibri" charset="0"/>
                <a:cs typeface="Arial" charset="0"/>
              </a:rPr>
              <a:pPr eaLnBrk="1" hangingPunct="1"/>
              <a:t>2</a:t>
            </a:fld>
            <a:endParaRPr lang="en-GB" sz="1200">
              <a:solidFill>
                <a:srgbClr val="898989"/>
              </a:solidFill>
              <a:latin typeface="Calibri" charset="0"/>
              <a:cs typeface="Arial" charset="0"/>
            </a:endParaRP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85719" y="97691"/>
            <a:ext cx="1466450" cy="1698869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8777" y="5655068"/>
            <a:ext cx="1192823" cy="1202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226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80524" y="409330"/>
            <a:ext cx="6807322" cy="1071562"/>
          </a:xfrm>
          <a:ln>
            <a:solidFill>
              <a:srgbClr val="FF66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err="1"/>
              <a:t>Voorbereiding</a:t>
            </a:r>
            <a:r>
              <a:rPr lang="en-GB" dirty="0"/>
              <a:t> </a:t>
            </a:r>
            <a:r>
              <a:rPr lang="en-GB" dirty="0" err="1"/>
              <a:t>Salesgesprek</a:t>
            </a:r>
            <a:r>
              <a:rPr lang="en-GB" dirty="0"/>
              <a:t> </a:t>
            </a:r>
          </a:p>
        </p:txBody>
      </p:sp>
      <p:sp>
        <p:nvSpPr>
          <p:cNvPr id="19458" name="Tijdelijke aanduiding voor inhoud 2"/>
          <p:cNvSpPr>
            <a:spLocks noGrp="1"/>
          </p:cNvSpPr>
          <p:nvPr>
            <p:ph idx="1"/>
          </p:nvPr>
        </p:nvSpPr>
        <p:spPr>
          <a:xfrm>
            <a:off x="555015" y="2326081"/>
            <a:ext cx="8229600" cy="3328987"/>
          </a:xfrm>
          <a:ln w="28575" cmpd="sng">
            <a:solidFill>
              <a:srgbClr val="FF6600"/>
            </a:solidFill>
          </a:ln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endParaRPr lang="en-GB" sz="2400" dirty="0">
              <a:latin typeface="Calibri" charset="0"/>
            </a:endParaRPr>
          </a:p>
          <a:p>
            <a:pPr eaLnBrk="1" hangingPunct="1">
              <a:buBlip>
                <a:blip r:embed="rId3"/>
              </a:buBlip>
            </a:pPr>
            <a:r>
              <a:rPr lang="en-GB" sz="2400" dirty="0" err="1">
                <a:latin typeface="Calibri" charset="0"/>
              </a:rPr>
              <a:t>Klant</a:t>
            </a:r>
            <a:r>
              <a:rPr lang="en-GB" sz="2400" dirty="0">
                <a:latin typeface="Calibri" charset="0"/>
              </a:rPr>
              <a:t> interviews, hoe </a:t>
            </a:r>
            <a:r>
              <a:rPr lang="en-GB" sz="2400" dirty="0" err="1">
                <a:latin typeface="Calibri" charset="0"/>
              </a:rPr>
              <a:t>ging</a:t>
            </a:r>
            <a:r>
              <a:rPr lang="en-GB" sz="2400" dirty="0">
                <a:latin typeface="Calibri" charset="0"/>
              </a:rPr>
              <a:t> het</a:t>
            </a:r>
            <a:r>
              <a:rPr lang="is-IS" sz="2400" dirty="0">
                <a:latin typeface="Calibri" charset="0"/>
              </a:rPr>
              <a:t>….  </a:t>
            </a:r>
            <a:r>
              <a:rPr lang="nl-NL" sz="2400" dirty="0">
                <a:latin typeface="Calibri" charset="0"/>
              </a:rPr>
              <a:t>H</a:t>
            </a:r>
            <a:r>
              <a:rPr lang="is-IS" sz="2400" dirty="0">
                <a:latin typeface="Calibri" charset="0"/>
              </a:rPr>
              <a:t>oeveel geinterviewd?</a:t>
            </a:r>
          </a:p>
          <a:p>
            <a:pPr eaLnBrk="1" hangingPunct="1">
              <a:buBlip>
                <a:blip r:embed="rId3"/>
              </a:buBlip>
            </a:pPr>
            <a:r>
              <a:rPr lang="is-IS" sz="2400" dirty="0">
                <a:latin typeface="Calibri" charset="0"/>
              </a:rPr>
              <a:t>Sales tegel aangemaakt en sales Funnel gemaakt?</a:t>
            </a:r>
          </a:p>
          <a:p>
            <a:pPr eaLnBrk="1" hangingPunct="1">
              <a:buBlip>
                <a:blip r:embed="rId3"/>
              </a:buBlip>
            </a:pPr>
            <a:r>
              <a:rPr lang="is-IS" sz="2400" dirty="0">
                <a:latin typeface="Calibri" charset="0"/>
              </a:rPr>
              <a:t>Vragenlijst gemaakt?</a:t>
            </a:r>
            <a:endParaRPr lang="en-GB" sz="2400" dirty="0">
              <a:latin typeface="Calibri" charset="0"/>
            </a:endParaRPr>
          </a:p>
          <a:p>
            <a:pPr marL="0" indent="0" eaLnBrk="1" hangingPunct="1">
              <a:buNone/>
            </a:pPr>
            <a:endParaRPr lang="en-GB" sz="2400" dirty="0">
              <a:latin typeface="Calibri" charset="0"/>
            </a:endParaRPr>
          </a:p>
          <a:p>
            <a:pPr marL="0" indent="0" eaLnBrk="1" hangingPunct="1">
              <a:buNone/>
            </a:pPr>
            <a:r>
              <a:rPr lang="en-GB" sz="2400" dirty="0" err="1">
                <a:latin typeface="Calibri" charset="0"/>
              </a:rPr>
              <a:t>Wat</a:t>
            </a:r>
            <a:r>
              <a:rPr lang="en-GB" sz="2400" dirty="0">
                <a:latin typeface="Calibri" charset="0"/>
              </a:rPr>
              <a:t> </a:t>
            </a:r>
            <a:r>
              <a:rPr lang="en-GB" sz="2400" dirty="0" err="1">
                <a:latin typeface="Calibri" charset="0"/>
              </a:rPr>
              <a:t>gedaan</a:t>
            </a:r>
            <a:r>
              <a:rPr lang="en-GB" sz="2400" dirty="0">
                <a:latin typeface="Calibri" charset="0"/>
              </a:rPr>
              <a:t>?</a:t>
            </a:r>
          </a:p>
        </p:txBody>
      </p:sp>
      <p:sp>
        <p:nvSpPr>
          <p:cNvPr id="19459" name="Tijdelijke aanduiding voor dianumm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BB70B9D-7882-404E-A84F-C870C3782351}" type="slidenum">
              <a:rPr lang="en-GB" sz="1200">
                <a:solidFill>
                  <a:srgbClr val="898989"/>
                </a:solidFill>
                <a:latin typeface="Calibri" charset="0"/>
                <a:cs typeface="Arial" charset="0"/>
              </a:rPr>
              <a:pPr eaLnBrk="1" hangingPunct="1"/>
              <a:t>3</a:t>
            </a:fld>
            <a:endParaRPr lang="en-GB" sz="1200">
              <a:solidFill>
                <a:srgbClr val="898989"/>
              </a:solidFill>
              <a:latin typeface="Calibri" charset="0"/>
              <a:cs typeface="Arial" charset="0"/>
            </a:endParaRP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85719" y="97691"/>
            <a:ext cx="1466450" cy="1698869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8777" y="5655068"/>
            <a:ext cx="1192823" cy="1202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359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ijdelijke aanduiding voor dianumm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BB70B9D-7882-404E-A84F-C870C3782351}" type="slidenum">
              <a:rPr lang="en-GB" sz="1200">
                <a:solidFill>
                  <a:srgbClr val="898989"/>
                </a:solidFill>
                <a:latin typeface="Calibri" charset="0"/>
                <a:cs typeface="Arial" charset="0"/>
              </a:rPr>
              <a:pPr eaLnBrk="1" hangingPunct="1"/>
              <a:t>4</a:t>
            </a:fld>
            <a:endParaRPr lang="en-GB" sz="1200">
              <a:solidFill>
                <a:srgbClr val="898989"/>
              </a:solidFill>
              <a:latin typeface="Calibri" charset="0"/>
              <a:cs typeface="Arial" charset="0"/>
            </a:endParaRP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5719" y="97691"/>
            <a:ext cx="1466450" cy="1698869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8777" y="5655068"/>
            <a:ext cx="1192823" cy="1202932"/>
          </a:xfrm>
          <a:prstGeom prst="rect">
            <a:avLst/>
          </a:prstGeom>
        </p:spPr>
      </p:pic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Sales </a:t>
            </a:r>
            <a:r>
              <a:rPr lang="nl-NL" dirty="0" err="1"/>
              <a:t>Funnel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5028" y="1705484"/>
            <a:ext cx="7578321" cy="4320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101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015" y="382831"/>
            <a:ext cx="6136908" cy="1143000"/>
          </a:xfrm>
          <a:ln>
            <a:solidFill>
              <a:srgbClr val="FF66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err="1"/>
              <a:t>Netwerk</a:t>
            </a:r>
            <a:r>
              <a:rPr lang="en-GB" dirty="0"/>
              <a:t> in Pre-</a:t>
            </a:r>
            <a:r>
              <a:rPr lang="en-GB" dirty="0" err="1"/>
              <a:t>salesfase</a:t>
            </a:r>
            <a:endParaRPr lang="en-GB" sz="3200" b="1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5719" y="97691"/>
            <a:ext cx="1466450" cy="1698869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8777" y="5655068"/>
            <a:ext cx="1192823" cy="1202932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0654" y="2890832"/>
            <a:ext cx="825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86844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jdelijke aanduiding voor dianumm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8293994-E979-9847-9EC4-F6F3999C75A5}" type="slidenum">
              <a:rPr lang="en-US" sz="1200">
                <a:solidFill>
                  <a:srgbClr val="898989"/>
                </a:solidFill>
                <a:latin typeface="Calibri" charset="0"/>
              </a:rPr>
              <a:pPr eaLnBrk="1" hangingPunct="1"/>
              <a:t>6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218692"/>
            <a:ext cx="6777377" cy="1143000"/>
          </a:xfrm>
          <a:ln>
            <a:solidFill>
              <a:srgbClr val="FF66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/>
              <a:t>Presenteer in een ruit</a:t>
            </a:r>
            <a:endParaRPr lang="en-US" dirty="0"/>
          </a:p>
        </p:txBody>
      </p:sp>
      <p:grpSp>
        <p:nvGrpSpPr>
          <p:cNvPr id="36867" name="Group 5"/>
          <p:cNvGrpSpPr>
            <a:grpSpLocks/>
          </p:cNvGrpSpPr>
          <p:nvPr/>
        </p:nvGrpSpPr>
        <p:grpSpPr bwMode="auto">
          <a:xfrm>
            <a:off x="804593" y="1880072"/>
            <a:ext cx="5832475" cy="3384550"/>
            <a:chOff x="2340" y="6603"/>
            <a:chExt cx="8460" cy="5040"/>
          </a:xfrm>
        </p:grpSpPr>
        <p:sp>
          <p:nvSpPr>
            <p:cNvPr id="83974" name="AutoShape 6"/>
            <p:cNvSpPr>
              <a:spLocks noChangeArrowheads="1"/>
            </p:cNvSpPr>
            <p:nvPr/>
          </p:nvSpPr>
          <p:spPr bwMode="auto">
            <a:xfrm>
              <a:off x="2340" y="6603"/>
              <a:ext cx="3961" cy="5040"/>
            </a:xfrm>
            <a:prstGeom prst="diamond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6869" name="Line 7"/>
            <p:cNvSpPr>
              <a:spLocks noChangeShapeType="1"/>
            </p:cNvSpPr>
            <p:nvPr/>
          </p:nvSpPr>
          <p:spPr bwMode="auto">
            <a:xfrm flipV="1">
              <a:off x="3405" y="7740"/>
              <a:ext cx="7395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6870" name="Line 8"/>
            <p:cNvSpPr>
              <a:spLocks noChangeShapeType="1"/>
            </p:cNvSpPr>
            <p:nvPr/>
          </p:nvSpPr>
          <p:spPr bwMode="auto">
            <a:xfrm flipV="1">
              <a:off x="2520" y="9360"/>
              <a:ext cx="8280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6871" name="Text Box 9"/>
            <p:cNvSpPr txBox="1">
              <a:spLocks noChangeArrowheads="1"/>
            </p:cNvSpPr>
            <p:nvPr/>
          </p:nvSpPr>
          <p:spPr bwMode="auto">
            <a:xfrm>
              <a:off x="3600" y="7143"/>
              <a:ext cx="144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nl-NL" sz="1200" b="1" i="1">
                  <a:latin typeface="Calibri" charset="0"/>
                </a:rPr>
                <a:t>Opening</a:t>
              </a:r>
              <a:endParaRPr lang="nl-NL" sz="1800">
                <a:latin typeface="Calibri" charset="0"/>
              </a:endParaRPr>
            </a:p>
          </p:txBody>
        </p:sp>
        <p:sp>
          <p:nvSpPr>
            <p:cNvPr id="36872" name="Text Box 10"/>
            <p:cNvSpPr txBox="1">
              <a:spLocks noChangeArrowheads="1"/>
            </p:cNvSpPr>
            <p:nvPr/>
          </p:nvSpPr>
          <p:spPr bwMode="auto">
            <a:xfrm>
              <a:off x="3060" y="8223"/>
              <a:ext cx="252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nl-NL" sz="1200" b="1" i="1">
                  <a:latin typeface="Calibri" charset="0"/>
                </a:rPr>
                <a:t>Centrale thema</a:t>
              </a:r>
              <a:endParaRPr lang="nl-NL" sz="1800">
                <a:latin typeface="Calibri" charset="0"/>
              </a:endParaRPr>
            </a:p>
          </p:txBody>
        </p:sp>
        <p:sp>
          <p:nvSpPr>
            <p:cNvPr id="36873" name="Text Box 11"/>
            <p:cNvSpPr txBox="1">
              <a:spLocks noChangeArrowheads="1"/>
            </p:cNvSpPr>
            <p:nvPr/>
          </p:nvSpPr>
          <p:spPr bwMode="auto">
            <a:xfrm>
              <a:off x="3630" y="10563"/>
              <a:ext cx="138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nl-NL" sz="1200" b="1" i="1">
                  <a:latin typeface="Calibri" charset="0"/>
                </a:rPr>
                <a:t>Afsluiting</a:t>
              </a:r>
              <a:endParaRPr lang="nl-NL" sz="1800">
                <a:latin typeface="Calibri" charset="0"/>
              </a:endParaRPr>
            </a:p>
          </p:txBody>
        </p:sp>
        <p:sp>
          <p:nvSpPr>
            <p:cNvPr id="36874" name="Text Box 12"/>
            <p:cNvSpPr txBox="1">
              <a:spLocks noChangeArrowheads="1"/>
            </p:cNvSpPr>
            <p:nvPr/>
          </p:nvSpPr>
          <p:spPr bwMode="auto">
            <a:xfrm>
              <a:off x="3060" y="9483"/>
              <a:ext cx="252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nl-NL" sz="1200" b="1" i="1">
                  <a:latin typeface="Calibri" charset="0"/>
                </a:rPr>
                <a:t>Samenvatting</a:t>
              </a:r>
              <a:endParaRPr lang="nl-NL" sz="1800">
                <a:latin typeface="Calibri" charset="0"/>
              </a:endParaRPr>
            </a:p>
          </p:txBody>
        </p:sp>
        <p:sp>
          <p:nvSpPr>
            <p:cNvPr id="36875" name="Text Box 13"/>
            <p:cNvSpPr txBox="1">
              <a:spLocks noChangeArrowheads="1"/>
            </p:cNvSpPr>
            <p:nvPr/>
          </p:nvSpPr>
          <p:spPr bwMode="auto">
            <a:xfrm>
              <a:off x="7020" y="6840"/>
              <a:ext cx="3600" cy="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nl-NL" sz="1200" dirty="0">
                  <a:latin typeface="Calibri" charset="0"/>
                </a:rPr>
                <a:t>Wat ga je bespreken? / Agenda stellen / sfeer/ </a:t>
              </a:r>
              <a:endParaRPr lang="nl-NL" sz="1800" dirty="0">
                <a:latin typeface="Calibri" charset="0"/>
              </a:endParaRPr>
            </a:p>
          </p:txBody>
        </p:sp>
        <p:sp>
          <p:nvSpPr>
            <p:cNvPr id="36876" name="Text Box 14"/>
            <p:cNvSpPr txBox="1">
              <a:spLocks noChangeArrowheads="1"/>
            </p:cNvSpPr>
            <p:nvPr/>
          </p:nvSpPr>
          <p:spPr bwMode="auto">
            <a:xfrm>
              <a:off x="7020" y="7683"/>
              <a:ext cx="3600" cy="16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nl-NL" sz="1200" dirty="0">
                  <a:latin typeface="Calibri" charset="0"/>
                </a:rPr>
                <a:t>Bespreek alles wat relevant is:</a:t>
              </a:r>
            </a:p>
            <a:p>
              <a:pPr eaLnBrk="1" hangingPunct="1"/>
              <a:r>
                <a:rPr lang="nl-NL" sz="1200" dirty="0">
                  <a:latin typeface="Calibri" charset="0"/>
                </a:rPr>
                <a:t>-    Open vragen</a:t>
              </a:r>
            </a:p>
            <a:p>
              <a:pPr marL="171450" indent="-171450" eaLnBrk="1" hangingPunct="1">
                <a:buFontTx/>
                <a:buChar char="-"/>
              </a:pPr>
              <a:r>
                <a:rPr lang="nl-NL" sz="1200" dirty="0">
                  <a:latin typeface="Calibri" charset="0"/>
                </a:rPr>
                <a:t>B vragen</a:t>
              </a:r>
            </a:p>
            <a:p>
              <a:pPr marL="171450" indent="-171450" eaLnBrk="1" hangingPunct="1">
                <a:buFontTx/>
                <a:buChar char="-"/>
              </a:pPr>
              <a:r>
                <a:rPr lang="nl-NL" sz="1200" dirty="0">
                  <a:latin typeface="Calibri" charset="0"/>
                </a:rPr>
                <a:t>Proefballon</a:t>
              </a:r>
            </a:p>
            <a:p>
              <a:pPr marL="171450" indent="-171450" eaLnBrk="1" hangingPunct="1">
                <a:buFontTx/>
                <a:buChar char="-"/>
              </a:pPr>
              <a:r>
                <a:rPr lang="nl-NL" sz="1200" dirty="0">
                  <a:latin typeface="Calibri" charset="0"/>
                </a:rPr>
                <a:t>Creëer behoefte</a:t>
              </a:r>
            </a:p>
            <a:p>
              <a:pPr eaLnBrk="1" hangingPunct="1"/>
              <a:endParaRPr lang="nl-NL" sz="1800" dirty="0">
                <a:latin typeface="Calibri" charset="0"/>
              </a:endParaRPr>
            </a:p>
          </p:txBody>
        </p:sp>
        <p:sp>
          <p:nvSpPr>
            <p:cNvPr id="36877" name="Text Box 15"/>
            <p:cNvSpPr txBox="1">
              <a:spLocks noChangeArrowheads="1"/>
            </p:cNvSpPr>
            <p:nvPr/>
          </p:nvSpPr>
          <p:spPr bwMode="auto">
            <a:xfrm>
              <a:off x="7020" y="9600"/>
              <a:ext cx="3600" cy="1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nl-NL" sz="1200" dirty="0">
                  <a:latin typeface="Calibri" charset="0"/>
                </a:rPr>
                <a:t>Herhaal de belangrijkste afspraken, schrijf ze op </a:t>
              </a:r>
              <a:endParaRPr lang="nl-NL" sz="1800" dirty="0">
                <a:latin typeface="Calibri" charset="0"/>
              </a:endParaRPr>
            </a:p>
          </p:txBody>
        </p:sp>
        <p:sp>
          <p:nvSpPr>
            <p:cNvPr id="36878" name="Text Box 16"/>
            <p:cNvSpPr txBox="1">
              <a:spLocks noChangeArrowheads="1"/>
            </p:cNvSpPr>
            <p:nvPr/>
          </p:nvSpPr>
          <p:spPr bwMode="auto">
            <a:xfrm>
              <a:off x="7020" y="10563"/>
              <a:ext cx="3600" cy="1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nl-NL" sz="1200" dirty="0">
                  <a:latin typeface="Calibri" charset="0"/>
                </a:rPr>
                <a:t>Sluit de deal of kom tot een vervolg </a:t>
              </a:r>
            </a:p>
            <a:p>
              <a:pPr eaLnBrk="1" hangingPunct="1"/>
              <a:r>
                <a:rPr lang="nl-NL" sz="1200" dirty="0">
                  <a:latin typeface="Calibri" charset="0"/>
                </a:rPr>
                <a:t> afspraak</a:t>
              </a:r>
            </a:p>
            <a:p>
              <a:pPr eaLnBrk="1" hangingPunct="1"/>
              <a:r>
                <a:rPr lang="nl-NL" sz="1200" dirty="0">
                  <a:latin typeface="Calibri" charset="0"/>
                </a:rPr>
                <a:t>  </a:t>
              </a:r>
              <a:endParaRPr lang="nl-NL" sz="1800" dirty="0">
                <a:latin typeface="Calibri" charset="0"/>
              </a:endParaRPr>
            </a:p>
          </p:txBody>
        </p:sp>
        <p:sp>
          <p:nvSpPr>
            <p:cNvPr id="36879" name="Line 17"/>
            <p:cNvSpPr>
              <a:spLocks noChangeShapeType="1"/>
            </p:cNvSpPr>
            <p:nvPr/>
          </p:nvSpPr>
          <p:spPr bwMode="auto">
            <a:xfrm flipV="1">
              <a:off x="3360" y="10437"/>
              <a:ext cx="7395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nl-NL" dirty="0"/>
            </a:p>
          </p:txBody>
        </p:sp>
      </p:grpSp>
      <p:pic>
        <p:nvPicPr>
          <p:cNvPr id="17" name="Afbeelding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5719" y="97691"/>
            <a:ext cx="1466450" cy="1698869"/>
          </a:xfrm>
          <a:prstGeom prst="rect">
            <a:avLst/>
          </a:prstGeom>
        </p:spPr>
      </p:pic>
      <p:pic>
        <p:nvPicPr>
          <p:cNvPr id="18" name="Afbeelding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8777" y="5655068"/>
            <a:ext cx="1192823" cy="1202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189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777" y="5655068"/>
            <a:ext cx="1192823" cy="1202932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5719" y="97691"/>
            <a:ext cx="1466450" cy="1698869"/>
          </a:xfrm>
          <a:prstGeom prst="rect">
            <a:avLst/>
          </a:prstGeom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78777" y="2145114"/>
            <a:ext cx="8229600" cy="3382962"/>
          </a:xfrm>
          <a:prstGeom prst="rect">
            <a:avLst/>
          </a:prstGeom>
          <a:ln>
            <a:solidFill>
              <a:srgbClr val="FF66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  <a:defRPr/>
            </a:pPr>
            <a:r>
              <a:rPr lang="nl-NL" sz="3600" dirty="0">
                <a:solidFill>
                  <a:srgbClr val="000080"/>
                </a:solidFill>
                <a:latin typeface="Calibri" charset="0"/>
                <a:ea typeface="ＭＳ Ｐゴシック" charset="0"/>
              </a:rPr>
              <a:t>	</a:t>
            </a:r>
            <a:r>
              <a:rPr lang="nl-NL" sz="2400" b="1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De invloed van eerste indrukken wordt vaak onderschat!</a:t>
            </a:r>
          </a:p>
          <a:p>
            <a:pPr>
              <a:buFontTx/>
              <a:buNone/>
              <a:defRPr/>
            </a:pPr>
            <a:endParaRPr lang="nl-NL" sz="2400" b="1" dirty="0">
              <a:solidFill>
                <a:schemeClr val="tx1"/>
              </a:solidFill>
              <a:latin typeface="Calibri" charset="0"/>
              <a:ea typeface="ＭＳ Ｐゴシック" charset="0"/>
            </a:endParaRPr>
          </a:p>
          <a:p>
            <a:pPr>
              <a:defRPr/>
            </a:pPr>
            <a:r>
              <a:rPr lang="nl-NL" sz="2400" b="1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De eerste indrukken die wij </a:t>
            </a:r>
            <a:r>
              <a:rPr lang="nl-NL" sz="2400" b="1" i="1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opdoen.</a:t>
            </a:r>
          </a:p>
          <a:p>
            <a:pPr>
              <a:defRPr/>
            </a:pPr>
            <a:r>
              <a:rPr lang="nl-NL" sz="2400" b="1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Hoe deze te beïnvloeden?</a:t>
            </a:r>
          </a:p>
          <a:p>
            <a:pPr>
              <a:defRPr/>
            </a:pPr>
            <a:r>
              <a:rPr lang="nl-NL" sz="2400" b="1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De eerste indrukken die wij </a:t>
            </a:r>
            <a:r>
              <a:rPr lang="nl-NL" sz="2400" b="1" i="1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oproepen.</a:t>
            </a:r>
          </a:p>
          <a:p>
            <a:pPr>
              <a:defRPr/>
            </a:pPr>
            <a:r>
              <a:rPr lang="nl-NL" sz="2400" b="1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Hoe deze te beïnvloeden?</a:t>
            </a:r>
          </a:p>
        </p:txBody>
      </p:sp>
      <p:sp>
        <p:nvSpPr>
          <p:cNvPr id="10" name="Titel 5"/>
          <p:cNvSpPr>
            <a:spLocks noGrp="1"/>
          </p:cNvSpPr>
          <p:nvPr>
            <p:ph type="title"/>
          </p:nvPr>
        </p:nvSpPr>
        <p:spPr>
          <a:xfrm>
            <a:off x="178777" y="387821"/>
            <a:ext cx="6978516" cy="1143000"/>
          </a:xfrm>
          <a:ln>
            <a:solidFill>
              <a:srgbClr val="FF6600"/>
            </a:solidFill>
          </a:ln>
        </p:spPr>
        <p:txBody>
          <a:bodyPr/>
          <a:lstStyle/>
          <a:p>
            <a:pPr eaLnBrk="1" hangingPunct="1"/>
            <a:r>
              <a:rPr lang="nl-NL" dirty="0">
                <a:latin typeface="Calibri" charset="0"/>
              </a:rPr>
              <a:t>Eerste indruk</a:t>
            </a:r>
          </a:p>
        </p:txBody>
      </p:sp>
    </p:spTree>
    <p:extLst>
      <p:ext uri="{BB962C8B-B14F-4D97-AF65-F5344CB8AC3E}">
        <p14:creationId xmlns:p14="http://schemas.microsoft.com/office/powerpoint/2010/main" val="3004724054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el 1"/>
          <p:cNvSpPr>
            <a:spLocks noGrp="1"/>
          </p:cNvSpPr>
          <p:nvPr>
            <p:ph type="title"/>
          </p:nvPr>
        </p:nvSpPr>
        <p:spPr>
          <a:xfrm>
            <a:off x="428625" y="487916"/>
            <a:ext cx="7085656" cy="1143000"/>
          </a:xfrm>
          <a:ln>
            <a:solidFill>
              <a:srgbClr val="FF66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>
                <a:solidFill>
                  <a:schemeClr val="tx1"/>
                </a:solidFill>
              </a:rPr>
              <a:t>Opening van het gesprek</a:t>
            </a:r>
          </a:p>
        </p:txBody>
      </p:sp>
      <p:sp>
        <p:nvSpPr>
          <p:cNvPr id="26626" name="Tijdelijke aanduiding voor inhoud 2"/>
          <p:cNvSpPr>
            <a:spLocks noGrp="1"/>
          </p:cNvSpPr>
          <p:nvPr>
            <p:ph idx="1"/>
          </p:nvPr>
        </p:nvSpPr>
        <p:spPr>
          <a:xfrm>
            <a:off x="428625" y="2305151"/>
            <a:ext cx="8229600" cy="3071812"/>
          </a:xfrm>
          <a:ln>
            <a:solidFill>
              <a:srgbClr val="FF6600"/>
            </a:solidFill>
          </a:ln>
        </p:spPr>
        <p:txBody>
          <a:bodyPr/>
          <a:lstStyle/>
          <a:p>
            <a:pPr eaLnBrk="1" hangingPunct="1"/>
            <a:r>
              <a:rPr lang="nl-NL" sz="2400" dirty="0">
                <a:latin typeface="Calibri" charset="0"/>
              </a:rPr>
              <a:t>Met wie zit ik aan tafel?</a:t>
            </a:r>
          </a:p>
          <a:p>
            <a:pPr eaLnBrk="1" hangingPunct="1">
              <a:buFontTx/>
              <a:buNone/>
            </a:pPr>
            <a:r>
              <a:rPr lang="nl-NL" sz="2400" dirty="0">
                <a:latin typeface="Calibri" charset="0"/>
              </a:rPr>
              <a:t>    (functie, naam, rol, belangen, invloed)</a:t>
            </a:r>
          </a:p>
          <a:p>
            <a:pPr eaLnBrk="1" hangingPunct="1"/>
            <a:r>
              <a:rPr lang="nl-NL" sz="2400" dirty="0">
                <a:latin typeface="Calibri" charset="0"/>
              </a:rPr>
              <a:t>Mijn doel?</a:t>
            </a:r>
          </a:p>
          <a:p>
            <a:pPr eaLnBrk="1" hangingPunct="1"/>
            <a:r>
              <a:rPr lang="nl-NL" sz="2400" dirty="0">
                <a:latin typeface="Calibri" charset="0"/>
              </a:rPr>
              <a:t>Agenda?</a:t>
            </a:r>
          </a:p>
          <a:p>
            <a:pPr eaLnBrk="1" hangingPunct="1"/>
            <a:r>
              <a:rPr lang="nl-NL" sz="2400" dirty="0">
                <a:latin typeface="Calibri" charset="0"/>
              </a:rPr>
              <a:t>Tijd?</a:t>
            </a:r>
          </a:p>
          <a:p>
            <a:pPr eaLnBrk="1" hangingPunct="1"/>
            <a:r>
              <a:rPr lang="nl-NL" sz="2400" dirty="0">
                <a:latin typeface="Calibri" charset="0"/>
              </a:rPr>
              <a:t>Eerste indruk?</a:t>
            </a:r>
          </a:p>
          <a:p>
            <a:pPr eaLnBrk="1" hangingPunct="1"/>
            <a:endParaRPr lang="nl-NL" dirty="0">
              <a:latin typeface="Calibri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5719" y="97691"/>
            <a:ext cx="1466450" cy="1698869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8777" y="5655068"/>
            <a:ext cx="1192823" cy="1202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874610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el 1"/>
          <p:cNvSpPr>
            <a:spLocks noGrp="1"/>
          </p:cNvSpPr>
          <p:nvPr>
            <p:ph type="title"/>
          </p:nvPr>
        </p:nvSpPr>
        <p:spPr>
          <a:xfrm>
            <a:off x="474552" y="435637"/>
            <a:ext cx="6949014" cy="1143000"/>
          </a:xfrm>
          <a:ln>
            <a:solidFill>
              <a:srgbClr val="FF66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/>
              <a:t>Basis inventarisatie methodiek</a:t>
            </a:r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nl-NL">
              <a:latin typeface="Calibri" charset="0"/>
            </a:endParaRPr>
          </a:p>
        </p:txBody>
      </p:sp>
      <p:pic>
        <p:nvPicPr>
          <p:cNvPr id="3891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6757" y="2417762"/>
            <a:ext cx="2914650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8916" name="Rechthoek 5"/>
          <p:cNvSpPr>
            <a:spLocks noChangeArrowheads="1"/>
          </p:cNvSpPr>
          <p:nvPr/>
        </p:nvSpPr>
        <p:spPr bwMode="auto">
          <a:xfrm>
            <a:off x="285750" y="2417762"/>
            <a:ext cx="5017856" cy="2308225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nl-NL" b="1" dirty="0">
                <a:latin typeface="Calibri" charset="0"/>
              </a:rPr>
              <a:t>Doel</a:t>
            </a:r>
            <a:endParaRPr lang="nl-NL" dirty="0">
              <a:latin typeface="Calibri" charset="0"/>
            </a:endParaRPr>
          </a:p>
          <a:p>
            <a:pPr>
              <a:buFont typeface="Arial" charset="0"/>
              <a:buChar char="•"/>
            </a:pPr>
            <a:r>
              <a:rPr lang="nl-NL" dirty="0">
                <a:latin typeface="Calibri" charset="0"/>
              </a:rPr>
              <a:t> Behoeften van je klant in kaart brengen</a:t>
            </a:r>
          </a:p>
          <a:p>
            <a:pPr>
              <a:buFont typeface="Arial" charset="0"/>
              <a:buChar char="•"/>
            </a:pPr>
            <a:r>
              <a:rPr lang="nl-NL" dirty="0">
                <a:latin typeface="Calibri" charset="0"/>
              </a:rPr>
              <a:t> Contractkans vergroten</a:t>
            </a:r>
          </a:p>
          <a:p>
            <a:pPr>
              <a:buFont typeface="Arial" charset="0"/>
              <a:buChar char="•"/>
            </a:pPr>
            <a:r>
              <a:rPr lang="nl-NL" dirty="0">
                <a:latin typeface="Calibri" charset="0"/>
              </a:rPr>
              <a:t> Voldoende informatie vergaren voor een voorstel    </a:t>
            </a:r>
          </a:p>
          <a:p>
            <a:pPr>
              <a:buFont typeface="Arial" charset="0"/>
              <a:buChar char="•"/>
            </a:pPr>
            <a:r>
              <a:rPr lang="nl-NL" dirty="0">
                <a:latin typeface="Calibri" charset="0"/>
              </a:rPr>
              <a:t> Het kunnen </a:t>
            </a:r>
            <a:r>
              <a:rPr lang="nl-NL" i="1" dirty="0">
                <a:latin typeface="Calibri" charset="0"/>
              </a:rPr>
              <a:t>wegen</a:t>
            </a:r>
            <a:r>
              <a:rPr lang="nl-NL" dirty="0">
                <a:latin typeface="Calibri" charset="0"/>
              </a:rPr>
              <a:t> van de klant </a:t>
            </a:r>
          </a:p>
          <a:p>
            <a:pPr>
              <a:buFont typeface="Arial" charset="0"/>
              <a:buChar char="•"/>
            </a:pPr>
            <a:r>
              <a:rPr lang="nl-NL" dirty="0">
                <a:latin typeface="Calibri" charset="0"/>
              </a:rPr>
              <a:t> Proefballon oplaten</a:t>
            </a:r>
          </a:p>
          <a:p>
            <a:pPr>
              <a:buFont typeface="Arial" charset="0"/>
              <a:buChar char="•"/>
            </a:pPr>
            <a:r>
              <a:rPr lang="nl-NL" dirty="0">
                <a:latin typeface="Calibri" charset="0"/>
              </a:rPr>
              <a:t> Je eigen meerwaarde neerzetten</a:t>
            </a:r>
          </a:p>
          <a:p>
            <a:pPr>
              <a:buFont typeface="Arial" charset="0"/>
              <a:buChar char="•"/>
            </a:pPr>
            <a:r>
              <a:rPr lang="nl-NL" i="1" dirty="0">
                <a:latin typeface="Calibri" charset="0"/>
              </a:rPr>
              <a:t>Klikken</a:t>
            </a:r>
            <a:r>
              <a:rPr lang="nl-NL" dirty="0">
                <a:latin typeface="Calibri" charset="0"/>
              </a:rPr>
              <a:t> met de klant/prospect</a:t>
            </a: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85719" y="97691"/>
            <a:ext cx="1466450" cy="1698869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8777" y="5655068"/>
            <a:ext cx="1192823" cy="1202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51415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2263</TotalTime>
  <Words>468</Words>
  <Application>Microsoft Macintosh PowerPoint</Application>
  <PresentationFormat>Diavoorstelling (4:3)</PresentationFormat>
  <Paragraphs>130</Paragraphs>
  <Slides>16</Slides>
  <Notes>14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Office-thema</vt:lpstr>
      <vt:lpstr>Training verkoop technieken</vt:lpstr>
      <vt:lpstr>Onderdelen </vt:lpstr>
      <vt:lpstr>Voorbereiding Salesgesprek </vt:lpstr>
      <vt:lpstr>Sales Funnel</vt:lpstr>
      <vt:lpstr>Netwerk in Pre-salesfase</vt:lpstr>
      <vt:lpstr>Presenteer in een ruit</vt:lpstr>
      <vt:lpstr>Eerste indruk</vt:lpstr>
      <vt:lpstr>Opening van het gesprek</vt:lpstr>
      <vt:lpstr>Basis inventarisatie methodiek</vt:lpstr>
      <vt:lpstr>Vraagstellingtechnieken </vt:lpstr>
      <vt:lpstr>Afsluiten van de deal</vt:lpstr>
      <vt:lpstr>PowerPoint-presentatie</vt:lpstr>
      <vt:lpstr>Koopmotiven</vt:lpstr>
      <vt:lpstr>Ratio versus emotie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verkoop technieken</dc:title>
  <dc:creator>J.W. Schulte</dc:creator>
  <cp:lastModifiedBy>Jan Willem Schulte</cp:lastModifiedBy>
  <cp:revision>23</cp:revision>
  <dcterms:created xsi:type="dcterms:W3CDTF">2016-02-21T15:28:25Z</dcterms:created>
  <dcterms:modified xsi:type="dcterms:W3CDTF">2023-11-14T15:54:36Z</dcterms:modified>
</cp:coreProperties>
</file>