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88" r:id="rId2"/>
    <p:sldId id="287" r:id="rId3"/>
    <p:sldId id="289" r:id="rId4"/>
    <p:sldId id="260" r:id="rId5"/>
    <p:sldId id="264" r:id="rId6"/>
    <p:sldId id="258" r:id="rId7"/>
    <p:sldId id="259" r:id="rId8"/>
    <p:sldId id="263" r:id="rId9"/>
    <p:sldId id="276" r:id="rId10"/>
    <p:sldId id="277" r:id="rId11"/>
    <p:sldId id="278" r:id="rId12"/>
    <p:sldId id="262" r:id="rId13"/>
    <p:sldId id="279" r:id="rId14"/>
    <p:sldId id="280" r:id="rId15"/>
    <p:sldId id="281" r:id="rId16"/>
    <p:sldId id="282" r:id="rId17"/>
    <p:sldId id="284" r:id="rId18"/>
    <p:sldId id="283" r:id="rId19"/>
    <p:sldId id="285" r:id="rId20"/>
    <p:sldId id="293" r:id="rId21"/>
    <p:sldId id="294" r:id="rId22"/>
    <p:sldId id="291" r:id="rId23"/>
    <p:sldId id="286" r:id="rId24"/>
    <p:sldId id="292" r:id="rId2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26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8"/>
    <p:restoredTop sz="94674"/>
  </p:normalViewPr>
  <p:slideViewPr>
    <p:cSldViewPr snapToGrid="0" snapToObjects="1">
      <p:cViewPr varScale="1">
        <p:scale>
          <a:sx n="124" d="100"/>
          <a:sy n="124" d="100"/>
        </p:scale>
        <p:origin x="157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C489B-7989-DF45-9D0C-0E0509D7C1C7}" type="datetimeFigureOut">
              <a:rPr lang="nl-NL" smtClean="0"/>
              <a:t>22-09-2023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4D2970-70E1-C841-9170-F914260F08D5}" type="slidenum">
              <a:rPr lang="nl-NL" smtClean="0"/>
              <a:t>‹nr.›</a:t>
            </a:fld>
            <a:endParaRPr lang="nl-NL"/>
          </a:p>
        </p:txBody>
      </p:sp>
    </p:spTree>
    <p:extLst>
      <p:ext uri="{BB962C8B-B14F-4D97-AF65-F5344CB8AC3E}">
        <p14:creationId xmlns:p14="http://schemas.microsoft.com/office/powerpoint/2010/main" val="6345081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nl-NL"/>
              <a:t>Nathalie Abrahams</a:t>
            </a:r>
          </a:p>
        </p:txBody>
      </p:sp>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251525-EA89-544F-B2AF-CDAAEBC6BAE1}" type="slidenum">
              <a:rPr lang="nl-NL" sz="1200">
                <a:latin typeface="Calibri" charset="0"/>
                <a:cs typeface="Arial" charset="0"/>
              </a:rPr>
              <a:pPr eaLnBrk="1" hangingPunct="1"/>
              <a:t>5</a:t>
            </a:fld>
            <a:endParaRPr lang="nl-NL" sz="1200">
              <a:latin typeface="Calibri" charset="0"/>
              <a:cs typeface="Arial" charset="0"/>
            </a:endParaRPr>
          </a:p>
        </p:txBody>
      </p:sp>
      <p:sp>
        <p:nvSpPr>
          <p:cNvPr id="31747" name="Rectangle 2"/>
          <p:cNvSpPr>
            <a:spLocks noGrp="1" noRot="1" noChangeAspect="1" noChangeArrowheads="1" noTextEdit="1"/>
          </p:cNvSpPr>
          <p:nvPr>
            <p:ph type="sldImg"/>
          </p:nvPr>
        </p:nvSpPr>
        <p:spPr bwMode="auto">
          <a:xfrm>
            <a:off x="1150938" y="692150"/>
            <a:ext cx="4554537" cy="3416300"/>
          </a:xfrm>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nl-N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nl-NL" dirty="0">
                <a:solidFill>
                  <a:srgbClr val="606268"/>
                </a:solidFill>
                <a:latin typeface="Open Sans"/>
                <a:cs typeface="Open Sans"/>
              </a:rPr>
              <a:t>mensen vinden om te interviewen</a:t>
            </a:r>
            <a:endParaRPr lang="nl-NL" dirty="0"/>
          </a:p>
          <a:p>
            <a:endParaRPr lang="nl-NL" dirty="0"/>
          </a:p>
        </p:txBody>
      </p:sp>
    </p:spTree>
    <p:extLst>
      <p:ext uri="{BB962C8B-B14F-4D97-AF65-F5344CB8AC3E}">
        <p14:creationId xmlns:p14="http://schemas.microsoft.com/office/powerpoint/2010/main" val="2546704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nl-NL" dirty="0">
                <a:solidFill>
                  <a:srgbClr val="606268"/>
                </a:solidFill>
                <a:latin typeface="Open Sans"/>
                <a:cs typeface="Open Sans"/>
              </a:rPr>
              <a:t>mensen vinden om te interviewen</a:t>
            </a:r>
            <a:endParaRPr lang="nl-NL" dirty="0"/>
          </a:p>
          <a:p>
            <a:endParaRPr lang="nl-NL" dirty="0"/>
          </a:p>
        </p:txBody>
      </p:sp>
    </p:spTree>
    <p:extLst>
      <p:ext uri="{BB962C8B-B14F-4D97-AF65-F5344CB8AC3E}">
        <p14:creationId xmlns:p14="http://schemas.microsoft.com/office/powerpoint/2010/main" val="265484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208396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nl-NL" dirty="0">
                <a:solidFill>
                  <a:srgbClr val="606268"/>
                </a:solidFill>
                <a:latin typeface="Open Sans"/>
                <a:cs typeface="Open Sans"/>
              </a:rPr>
              <a:t>mensen vinden om te interviewen</a:t>
            </a:r>
            <a:endParaRPr lang="nl-NL" dirty="0"/>
          </a:p>
          <a:p>
            <a:endParaRPr lang="nl-NL" dirty="0"/>
          </a:p>
        </p:txBody>
      </p:sp>
    </p:spTree>
    <p:extLst>
      <p:ext uri="{BB962C8B-B14F-4D97-AF65-F5344CB8AC3E}">
        <p14:creationId xmlns:p14="http://schemas.microsoft.com/office/powerpoint/2010/main" val="57113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31274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77963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26004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92709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nl-NL" dirty="0">
                <a:solidFill>
                  <a:srgbClr val="606268"/>
                </a:solidFill>
                <a:latin typeface="Open Sans"/>
                <a:cs typeface="Open Sans"/>
              </a:rPr>
              <a:t>mensen vinden om te interviewen</a:t>
            </a:r>
            <a:endParaRPr lang="nl-NL" dirty="0"/>
          </a:p>
          <a:p>
            <a:endParaRPr lang="nl-NL" dirty="0"/>
          </a:p>
        </p:txBody>
      </p:sp>
    </p:spTree>
    <p:extLst>
      <p:ext uri="{BB962C8B-B14F-4D97-AF65-F5344CB8AC3E}">
        <p14:creationId xmlns:p14="http://schemas.microsoft.com/office/powerpoint/2010/main" val="260080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nl-NL" dirty="0">
                <a:solidFill>
                  <a:srgbClr val="606268"/>
                </a:solidFill>
                <a:latin typeface="Open Sans"/>
                <a:cs typeface="Open Sans"/>
              </a:rPr>
              <a:t>mensen vinden om te interviewen</a:t>
            </a:r>
            <a:endParaRPr lang="nl-NL" dirty="0"/>
          </a:p>
          <a:p>
            <a:endParaRPr lang="nl-NL" dirty="0"/>
          </a:p>
        </p:txBody>
      </p:sp>
    </p:spTree>
    <p:extLst>
      <p:ext uri="{BB962C8B-B14F-4D97-AF65-F5344CB8AC3E}">
        <p14:creationId xmlns:p14="http://schemas.microsoft.com/office/powerpoint/2010/main" val="241059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nl-NL" dirty="0">
                <a:solidFill>
                  <a:srgbClr val="606268"/>
                </a:solidFill>
                <a:latin typeface="Open Sans"/>
                <a:cs typeface="Open Sans"/>
              </a:rPr>
              <a:t>mensen vinden om te interviewen</a:t>
            </a:r>
            <a:endParaRPr lang="nl-NL" dirty="0"/>
          </a:p>
          <a:p>
            <a:endParaRPr lang="nl-NL" dirty="0"/>
          </a:p>
        </p:txBody>
      </p:sp>
    </p:spTree>
    <p:extLst>
      <p:ext uri="{BB962C8B-B14F-4D97-AF65-F5344CB8AC3E}">
        <p14:creationId xmlns:p14="http://schemas.microsoft.com/office/powerpoint/2010/main" val="45336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nl-NL" dirty="0">
                <a:solidFill>
                  <a:srgbClr val="606268"/>
                </a:solidFill>
                <a:latin typeface="Open Sans"/>
                <a:cs typeface="Open Sans"/>
              </a:rPr>
              <a:t>mensen vinden om te interviewen</a:t>
            </a:r>
            <a:endParaRPr lang="nl-NL" dirty="0"/>
          </a:p>
          <a:p>
            <a:endParaRPr lang="nl-NL" dirty="0"/>
          </a:p>
        </p:txBody>
      </p:sp>
    </p:spTree>
    <p:extLst>
      <p:ext uri="{BB962C8B-B14F-4D97-AF65-F5344CB8AC3E}">
        <p14:creationId xmlns:p14="http://schemas.microsoft.com/office/powerpoint/2010/main" val="3538400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nl-NL" dirty="0">
                <a:solidFill>
                  <a:srgbClr val="606268"/>
                </a:solidFill>
                <a:latin typeface="Open Sans"/>
                <a:cs typeface="Open Sans"/>
              </a:rPr>
              <a:t>mensen vinden om te interviewen</a:t>
            </a:r>
            <a:endParaRPr lang="nl-NL" dirty="0"/>
          </a:p>
          <a:p>
            <a:endParaRPr lang="nl-NL" dirty="0"/>
          </a:p>
        </p:txBody>
      </p:sp>
    </p:spTree>
    <p:extLst>
      <p:ext uri="{BB962C8B-B14F-4D97-AF65-F5344CB8AC3E}">
        <p14:creationId xmlns:p14="http://schemas.microsoft.com/office/powerpoint/2010/main" val="71871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9C0EFD9E-8768-D24D-9287-B1D8FD939E86}" type="datetimeFigureOut">
              <a:rPr lang="nl-NL" smtClean="0"/>
              <a:t>22-09-2023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A0EAE7-217B-9D43-9D40-160A1D972F9C}" type="slidenum">
              <a:rPr lang="nl-NL" smtClean="0"/>
              <a:t>‹nr.›</a:t>
            </a:fld>
            <a:endParaRPr lang="nl-NL"/>
          </a:p>
        </p:txBody>
      </p:sp>
    </p:spTree>
    <p:extLst>
      <p:ext uri="{BB962C8B-B14F-4D97-AF65-F5344CB8AC3E}">
        <p14:creationId xmlns:p14="http://schemas.microsoft.com/office/powerpoint/2010/main" val="2457547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C0EFD9E-8768-D24D-9287-B1D8FD939E86}" type="datetimeFigureOut">
              <a:rPr lang="nl-NL" smtClean="0"/>
              <a:t>22-09-2023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A0EAE7-217B-9D43-9D40-160A1D972F9C}" type="slidenum">
              <a:rPr lang="nl-NL" smtClean="0"/>
              <a:t>‹nr.›</a:t>
            </a:fld>
            <a:endParaRPr lang="nl-NL"/>
          </a:p>
        </p:txBody>
      </p:sp>
    </p:spTree>
    <p:extLst>
      <p:ext uri="{BB962C8B-B14F-4D97-AF65-F5344CB8AC3E}">
        <p14:creationId xmlns:p14="http://schemas.microsoft.com/office/powerpoint/2010/main" val="2780606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C0EFD9E-8768-D24D-9287-B1D8FD939E86}" type="datetimeFigureOut">
              <a:rPr lang="nl-NL" smtClean="0"/>
              <a:t>22-09-2023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A0EAE7-217B-9D43-9D40-160A1D972F9C}" type="slidenum">
              <a:rPr lang="nl-NL" smtClean="0"/>
              <a:t>‹nr.›</a:t>
            </a:fld>
            <a:endParaRPr lang="nl-NL"/>
          </a:p>
        </p:txBody>
      </p:sp>
    </p:spTree>
    <p:extLst>
      <p:ext uri="{BB962C8B-B14F-4D97-AF65-F5344CB8AC3E}">
        <p14:creationId xmlns:p14="http://schemas.microsoft.com/office/powerpoint/2010/main" val="233314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92150" y="615950"/>
            <a:ext cx="7759700" cy="1130300"/>
          </a:xfrm>
        </p:spPr>
        <p:txBody>
          <a:bodyPr/>
          <a:lstStyle/>
          <a:p>
            <a:r>
              <a:rPr lang="nl-NL"/>
              <a:t>Klik om de stijl te bewerken</a:t>
            </a:r>
            <a:endParaRPr lang="en-GB"/>
          </a:p>
        </p:txBody>
      </p:sp>
      <p:sp>
        <p:nvSpPr>
          <p:cNvPr id="3" name="Tijdelijke aanduiding voor illustratie 2"/>
          <p:cNvSpPr>
            <a:spLocks noGrp="1"/>
          </p:cNvSpPr>
          <p:nvPr>
            <p:ph type="clipArt" sz="half" idx="1"/>
          </p:nvPr>
        </p:nvSpPr>
        <p:spPr>
          <a:xfrm>
            <a:off x="692150" y="1987550"/>
            <a:ext cx="3803650" cy="4102100"/>
          </a:xfrm>
        </p:spPr>
        <p:txBody>
          <a:bodyPr rtlCol="0">
            <a:normAutofit/>
          </a:bodyPr>
          <a:lstStyle/>
          <a:p>
            <a:pPr lvl="0"/>
            <a:endParaRPr lang="en-GB" noProof="0"/>
          </a:p>
        </p:txBody>
      </p:sp>
      <p:sp>
        <p:nvSpPr>
          <p:cNvPr id="4" name="Tijdelijke aanduiding voor tekst 3"/>
          <p:cNvSpPr>
            <a:spLocks noGrp="1"/>
          </p:cNvSpPr>
          <p:nvPr>
            <p:ph type="body" sz="half" idx="2"/>
          </p:nvPr>
        </p:nvSpPr>
        <p:spPr>
          <a:xfrm>
            <a:off x="4648200" y="1987550"/>
            <a:ext cx="3803650" cy="41021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p:cNvSpPr>
            <a:spLocks noGrp="1"/>
          </p:cNvSpPr>
          <p:nvPr>
            <p:ph type="dt" sz="half" idx="10"/>
          </p:nvPr>
        </p:nvSpPr>
        <p:spPr>
          <a:xfrm>
            <a:off x="685800" y="6248400"/>
            <a:ext cx="1905000" cy="457200"/>
          </a:xfrm>
        </p:spPr>
        <p:txBody>
          <a:bodyPr/>
          <a:lstStyle>
            <a:lvl1pPr>
              <a:defRPr/>
            </a:lvl1pPr>
          </a:lstStyle>
          <a:p>
            <a:pPr>
              <a:defRPr/>
            </a:pPr>
            <a:fld id="{C838402E-7FE3-B949-BF3A-4E77CA9F9F66}" type="datetime1">
              <a:rPr lang="en-US"/>
              <a:pPr>
                <a:defRPr/>
              </a:pPr>
              <a:t>9/22/23</a:t>
            </a:fld>
            <a:endParaRPr lang="nl-NL"/>
          </a:p>
        </p:txBody>
      </p:sp>
      <p:sp>
        <p:nvSpPr>
          <p:cNvPr id="6" name="Tijdelijke aanduiding voor voettekst 5"/>
          <p:cNvSpPr>
            <a:spLocks noGrp="1"/>
          </p:cNvSpPr>
          <p:nvPr>
            <p:ph type="ftr" sz="quarter" idx="11"/>
          </p:nvPr>
        </p:nvSpPr>
        <p:spPr>
          <a:xfrm>
            <a:off x="3124200" y="6248400"/>
            <a:ext cx="2895600" cy="457200"/>
          </a:xfrm>
        </p:spPr>
        <p:txBody>
          <a:bodyPr/>
          <a:lstStyle>
            <a:lvl1pPr>
              <a:defRPr/>
            </a:lvl1pPr>
          </a:lstStyle>
          <a:p>
            <a:pPr>
              <a:defRPr/>
            </a:pPr>
            <a:r>
              <a:rPr lang="nl-NL"/>
              <a:t>Minor Ondernemen</a:t>
            </a:r>
          </a:p>
        </p:txBody>
      </p:sp>
      <p:sp>
        <p:nvSpPr>
          <p:cNvPr id="7" name="Tijdelijke aanduiding voor dianummer 6"/>
          <p:cNvSpPr>
            <a:spLocks noGrp="1"/>
          </p:cNvSpPr>
          <p:nvPr>
            <p:ph type="sldNum" sz="quarter" idx="12"/>
          </p:nvPr>
        </p:nvSpPr>
        <p:spPr>
          <a:xfrm>
            <a:off x="6553200" y="6248400"/>
            <a:ext cx="1905000" cy="457200"/>
          </a:xfrm>
        </p:spPr>
        <p:txBody>
          <a:bodyPr/>
          <a:lstStyle>
            <a:lvl1pPr>
              <a:defRPr/>
            </a:lvl1pPr>
          </a:lstStyle>
          <a:p>
            <a:pPr>
              <a:defRPr/>
            </a:pPr>
            <a:fld id="{BDDCB03E-7B99-EB4F-99C1-9430129475AA}" type="slidenum">
              <a:rPr lang="nl-NL"/>
              <a:pPr>
                <a:defRPr/>
              </a:pPr>
              <a:t>‹nr.›</a:t>
            </a:fld>
            <a:endParaRPr lang="nl-NL"/>
          </a:p>
        </p:txBody>
      </p:sp>
    </p:spTree>
    <p:extLst>
      <p:ext uri="{BB962C8B-B14F-4D97-AF65-F5344CB8AC3E}">
        <p14:creationId xmlns:p14="http://schemas.microsoft.com/office/powerpoint/2010/main" val="94120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C0EFD9E-8768-D24D-9287-B1D8FD939E86}" type="datetimeFigureOut">
              <a:rPr lang="nl-NL" smtClean="0"/>
              <a:t>22-09-2023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A0EAE7-217B-9D43-9D40-160A1D972F9C}" type="slidenum">
              <a:rPr lang="nl-NL" smtClean="0"/>
              <a:t>‹nr.›</a:t>
            </a:fld>
            <a:endParaRPr lang="nl-NL"/>
          </a:p>
        </p:txBody>
      </p:sp>
    </p:spTree>
    <p:extLst>
      <p:ext uri="{BB962C8B-B14F-4D97-AF65-F5344CB8AC3E}">
        <p14:creationId xmlns:p14="http://schemas.microsoft.com/office/powerpoint/2010/main" val="69072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9C0EFD9E-8768-D24D-9287-B1D8FD939E86}" type="datetimeFigureOut">
              <a:rPr lang="nl-NL" smtClean="0"/>
              <a:t>22-09-2023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6A0EAE7-217B-9D43-9D40-160A1D972F9C}" type="slidenum">
              <a:rPr lang="nl-NL" smtClean="0"/>
              <a:t>‹nr.›</a:t>
            </a:fld>
            <a:endParaRPr lang="nl-NL"/>
          </a:p>
        </p:txBody>
      </p:sp>
    </p:spTree>
    <p:extLst>
      <p:ext uri="{BB962C8B-B14F-4D97-AF65-F5344CB8AC3E}">
        <p14:creationId xmlns:p14="http://schemas.microsoft.com/office/powerpoint/2010/main" val="268113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C0EFD9E-8768-D24D-9287-B1D8FD939E86}" type="datetimeFigureOut">
              <a:rPr lang="nl-NL" smtClean="0"/>
              <a:t>22-09-2023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A0EAE7-217B-9D43-9D40-160A1D972F9C}" type="slidenum">
              <a:rPr lang="nl-NL" smtClean="0"/>
              <a:t>‹nr.›</a:t>
            </a:fld>
            <a:endParaRPr lang="nl-NL"/>
          </a:p>
        </p:txBody>
      </p:sp>
    </p:spTree>
    <p:extLst>
      <p:ext uri="{BB962C8B-B14F-4D97-AF65-F5344CB8AC3E}">
        <p14:creationId xmlns:p14="http://schemas.microsoft.com/office/powerpoint/2010/main" val="333494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C0EFD9E-8768-D24D-9287-B1D8FD939E86}" type="datetimeFigureOut">
              <a:rPr lang="nl-NL" smtClean="0"/>
              <a:t>22-09-2023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6A0EAE7-217B-9D43-9D40-160A1D972F9C}" type="slidenum">
              <a:rPr lang="nl-NL" smtClean="0"/>
              <a:t>‹nr.›</a:t>
            </a:fld>
            <a:endParaRPr lang="nl-NL"/>
          </a:p>
        </p:txBody>
      </p:sp>
    </p:spTree>
    <p:extLst>
      <p:ext uri="{BB962C8B-B14F-4D97-AF65-F5344CB8AC3E}">
        <p14:creationId xmlns:p14="http://schemas.microsoft.com/office/powerpoint/2010/main" val="297411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9C0EFD9E-8768-D24D-9287-B1D8FD939E86}" type="datetimeFigureOut">
              <a:rPr lang="nl-NL" smtClean="0"/>
              <a:t>22-09-2023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6A0EAE7-217B-9D43-9D40-160A1D972F9C}" type="slidenum">
              <a:rPr lang="nl-NL" smtClean="0"/>
              <a:t>‹nr.›</a:t>
            </a:fld>
            <a:endParaRPr lang="nl-NL"/>
          </a:p>
        </p:txBody>
      </p:sp>
    </p:spTree>
    <p:extLst>
      <p:ext uri="{BB962C8B-B14F-4D97-AF65-F5344CB8AC3E}">
        <p14:creationId xmlns:p14="http://schemas.microsoft.com/office/powerpoint/2010/main" val="411584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0EFD9E-8768-D24D-9287-B1D8FD939E86}" type="datetimeFigureOut">
              <a:rPr lang="nl-NL" smtClean="0"/>
              <a:t>22-09-2023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6A0EAE7-217B-9D43-9D40-160A1D972F9C}" type="slidenum">
              <a:rPr lang="nl-NL" smtClean="0"/>
              <a:t>‹nr.›</a:t>
            </a:fld>
            <a:endParaRPr lang="nl-NL"/>
          </a:p>
        </p:txBody>
      </p:sp>
    </p:spTree>
    <p:extLst>
      <p:ext uri="{BB962C8B-B14F-4D97-AF65-F5344CB8AC3E}">
        <p14:creationId xmlns:p14="http://schemas.microsoft.com/office/powerpoint/2010/main" val="393774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9C0EFD9E-8768-D24D-9287-B1D8FD939E86}" type="datetimeFigureOut">
              <a:rPr lang="nl-NL" smtClean="0"/>
              <a:t>22-09-2023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A0EAE7-217B-9D43-9D40-160A1D972F9C}" type="slidenum">
              <a:rPr lang="nl-NL" smtClean="0"/>
              <a:t>‹nr.›</a:t>
            </a:fld>
            <a:endParaRPr lang="nl-NL"/>
          </a:p>
        </p:txBody>
      </p:sp>
    </p:spTree>
    <p:extLst>
      <p:ext uri="{BB962C8B-B14F-4D97-AF65-F5344CB8AC3E}">
        <p14:creationId xmlns:p14="http://schemas.microsoft.com/office/powerpoint/2010/main" val="340568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9C0EFD9E-8768-D24D-9287-B1D8FD939E86}" type="datetimeFigureOut">
              <a:rPr lang="nl-NL" smtClean="0"/>
              <a:t>22-09-2023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6A0EAE7-217B-9D43-9D40-160A1D972F9C}" type="slidenum">
              <a:rPr lang="nl-NL" smtClean="0"/>
              <a:t>‹nr.›</a:t>
            </a:fld>
            <a:endParaRPr lang="nl-NL"/>
          </a:p>
        </p:txBody>
      </p:sp>
    </p:spTree>
    <p:extLst>
      <p:ext uri="{BB962C8B-B14F-4D97-AF65-F5344CB8AC3E}">
        <p14:creationId xmlns:p14="http://schemas.microsoft.com/office/powerpoint/2010/main" val="306438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EFD9E-8768-D24D-9287-B1D8FD939E86}" type="datetimeFigureOut">
              <a:rPr lang="nl-NL" smtClean="0"/>
              <a:t>22-09-2023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0EAE7-217B-9D43-9D40-160A1D972F9C}" type="slidenum">
              <a:rPr lang="nl-NL" smtClean="0"/>
              <a:t>‹nr.›</a:t>
            </a:fld>
            <a:endParaRPr lang="nl-NL"/>
          </a:p>
        </p:txBody>
      </p:sp>
    </p:spTree>
    <p:extLst>
      <p:ext uri="{BB962C8B-B14F-4D97-AF65-F5344CB8AC3E}">
        <p14:creationId xmlns:p14="http://schemas.microsoft.com/office/powerpoint/2010/main" val="2171213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subTitle" sz="quarter" idx="1"/>
          </p:nvPr>
        </p:nvSpPr>
        <p:spPr>
          <a:xfrm>
            <a:off x="2015490" y="4529388"/>
            <a:ext cx="5113021" cy="1143703"/>
          </a:xfrm>
          <a:prstGeom prst="rect">
            <a:avLst/>
          </a:prstGeom>
        </p:spPr>
        <p:txBody>
          <a:bodyPr vert="horz" lIns="45719" tIns="45720" rIns="45719" bIns="45720" rtlCol="0" anchor="t">
            <a:normAutofit fontScale="77500" lnSpcReduction="20000"/>
          </a:bodyPr>
          <a:lstStyle>
            <a:lvl1pPr>
              <a:defRPr>
                <a:solidFill>
                  <a:srgbClr val="484F54"/>
                </a:solidFill>
                <a:latin typeface="Frontage Regular"/>
                <a:ea typeface="Frontage Regular"/>
                <a:cs typeface="Frontage Regular"/>
                <a:sym typeface="Frontage Regular"/>
              </a:defRPr>
            </a:lvl1pPr>
          </a:lstStyle>
          <a:p>
            <a:endParaRPr lang="nl-NL" dirty="0"/>
          </a:p>
          <a:p>
            <a:r>
              <a:rPr lang="nl-NL" dirty="0"/>
              <a:t>customer interview (ci)</a:t>
            </a:r>
          </a:p>
          <a:p>
            <a:r>
              <a:rPr lang="nl-NL" sz="2500" dirty="0"/>
              <a:t>Greg, Jessica en Jan Willem</a:t>
            </a:r>
          </a:p>
        </p:txBody>
      </p:sp>
      <p:pic>
        <p:nvPicPr>
          <p:cNvPr id="113" name="image1.gif" descr="mond_animated475.gif"/>
          <p:cNvPicPr>
            <a:picLocks/>
          </p:cNvPicPr>
          <p:nvPr/>
        </p:nvPicPr>
        <p:blipFill>
          <a:blip r:embed="rId2"/>
          <a:stretch>
            <a:fillRect/>
          </a:stretch>
        </p:blipFill>
        <p:spPr>
          <a:xfrm>
            <a:off x="3063709" y="1100221"/>
            <a:ext cx="3105819" cy="3105819"/>
          </a:xfrm>
          <a:prstGeom prst="rect">
            <a:avLst/>
          </a:prstGeom>
          <a:ln w="12700">
            <a:miter lim="400000"/>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606268"/>
                </a:solidFill>
                <a:latin typeface="Open Sans"/>
                <a:cs typeface="Open Sans"/>
              </a:rPr>
              <a:t>uitleg customer interview</a:t>
            </a:r>
          </a:p>
        </p:txBody>
      </p:sp>
      <p:sp>
        <p:nvSpPr>
          <p:cNvPr id="3" name="Tijdelijke aanduiding voor tekst 2"/>
          <p:cNvSpPr>
            <a:spLocks noGrp="1"/>
          </p:cNvSpPr>
          <p:nvPr>
            <p:ph type="body" idx="1"/>
          </p:nvPr>
        </p:nvSpPr>
        <p:spPr>
          <a:xfrm rot="16200000">
            <a:off x="838531" y="1788986"/>
            <a:ext cx="6734808" cy="5643182"/>
          </a:xfrm>
        </p:spPr>
        <p:txBody>
          <a:bodyPr>
            <a:normAutofit/>
          </a:bodyPr>
          <a:lstStyle/>
          <a:p>
            <a:pPr marL="0" indent="0">
              <a:buClr>
                <a:srgbClr val="CD6337"/>
              </a:buClr>
              <a:buNone/>
            </a:pPr>
            <a:r>
              <a:rPr lang="nl-NL" sz="1800" dirty="0">
                <a:solidFill>
                  <a:srgbClr val="606268"/>
                </a:solidFill>
                <a:latin typeface="Open Sans"/>
                <a:cs typeface="Open Sans"/>
              </a:rPr>
              <a:t>Wat kun je dus beter laten?</a:t>
            </a:r>
          </a:p>
          <a:p>
            <a:pPr>
              <a:buClr>
                <a:srgbClr val="CD6337"/>
              </a:buClr>
              <a:buFont typeface="Wingdings" charset="2"/>
              <a:buChar char="§"/>
            </a:pPr>
            <a:endParaRPr lang="nl-NL" sz="1800" dirty="0">
              <a:solidFill>
                <a:srgbClr val="606268"/>
              </a:solidFill>
              <a:latin typeface="Open Sans"/>
              <a:cs typeface="Open Sans"/>
            </a:endParaRPr>
          </a:p>
          <a:p>
            <a:pPr lvl="1">
              <a:buClr>
                <a:srgbClr val="CD6337"/>
              </a:buClr>
              <a:buFont typeface="Wingdings" charset="2"/>
              <a:buChar char="§"/>
            </a:pPr>
            <a:r>
              <a:rPr lang="nl-NL" sz="1800" dirty="0">
                <a:solidFill>
                  <a:srgbClr val="606268"/>
                </a:solidFill>
                <a:latin typeface="Open Sans"/>
                <a:cs typeface="Open Sans"/>
              </a:rPr>
              <a:t>formeel gesprek voeren</a:t>
            </a:r>
          </a:p>
          <a:p>
            <a:pPr lvl="1">
              <a:buClr>
                <a:srgbClr val="CD6337"/>
              </a:buClr>
              <a:buFont typeface="Wingdings" charset="2"/>
              <a:buChar char="§"/>
            </a:pPr>
            <a:r>
              <a:rPr lang="nl-NL" sz="1800" dirty="0">
                <a:solidFill>
                  <a:srgbClr val="606268"/>
                </a:solidFill>
                <a:latin typeface="Open Sans"/>
                <a:cs typeface="Open Sans"/>
              </a:rPr>
              <a:t>oordeel geven over jezelf of een ander</a:t>
            </a:r>
          </a:p>
          <a:p>
            <a:pPr lvl="1">
              <a:buClr>
                <a:srgbClr val="CD6337"/>
              </a:buClr>
              <a:buFont typeface="Wingdings" charset="2"/>
              <a:buChar char="§"/>
            </a:pPr>
            <a:r>
              <a:rPr lang="nl-NL" sz="1800" dirty="0">
                <a:solidFill>
                  <a:srgbClr val="606268"/>
                </a:solidFill>
                <a:latin typeface="Open Sans"/>
                <a:cs typeface="Open Sans"/>
              </a:rPr>
              <a:t>bevestiging zoeken</a:t>
            </a:r>
          </a:p>
          <a:p>
            <a:pPr lvl="1">
              <a:buClr>
                <a:srgbClr val="CD6337"/>
              </a:buClr>
              <a:buFont typeface="Wingdings" charset="2"/>
              <a:buChar char="§"/>
            </a:pPr>
            <a:r>
              <a:rPr lang="nl-NL" sz="1800" dirty="0">
                <a:solidFill>
                  <a:srgbClr val="606268"/>
                </a:solidFill>
                <a:latin typeface="Open Sans"/>
                <a:cs typeface="Open Sans"/>
              </a:rPr>
              <a:t>vragen stellen over de toekomst</a:t>
            </a:r>
          </a:p>
          <a:p>
            <a:pPr lvl="1">
              <a:buClr>
                <a:srgbClr val="CD6337"/>
              </a:buClr>
              <a:buFont typeface="Wingdings" charset="2"/>
              <a:buChar char="§"/>
            </a:pPr>
            <a:r>
              <a:rPr lang="nl-NL" sz="1800" dirty="0">
                <a:solidFill>
                  <a:srgbClr val="606268"/>
                </a:solidFill>
                <a:latin typeface="Open Sans"/>
                <a:cs typeface="Open Sans"/>
              </a:rPr>
              <a:t>vragen naar intenties</a:t>
            </a:r>
          </a:p>
          <a:p>
            <a:pPr lvl="1">
              <a:buClr>
                <a:srgbClr val="CD6337"/>
              </a:buClr>
              <a:buFont typeface="Wingdings" charset="2"/>
              <a:buChar char="§"/>
            </a:pPr>
            <a:r>
              <a:rPr lang="nl-NL" sz="1800" dirty="0">
                <a:solidFill>
                  <a:srgbClr val="606268"/>
                </a:solidFill>
                <a:latin typeface="Open Sans"/>
                <a:cs typeface="Open Sans"/>
              </a:rPr>
              <a:t>gesprek langer dan +/- 30 minuten</a:t>
            </a:r>
          </a:p>
        </p:txBody>
      </p:sp>
      <p:sp>
        <p:nvSpPr>
          <p:cNvPr id="4" name="TextBox 3">
            <a:extLst>
              <a:ext uri="{FF2B5EF4-FFF2-40B4-BE49-F238E27FC236}">
                <a16:creationId xmlns:a16="http://schemas.microsoft.com/office/drawing/2014/main" id="{D3256204-0B6C-40CD-9B5F-13909B71A51B}"/>
              </a:ext>
            </a:extLst>
          </p:cNvPr>
          <p:cNvSpPr txBox="1"/>
          <p:nvPr/>
        </p:nvSpPr>
        <p:spPr>
          <a:xfrm>
            <a:off x="8138160" y="1406127"/>
            <a:ext cx="54864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nl-NL" dirty="0">
                <a:solidFill>
                  <a:srgbClr val="606268"/>
                </a:solidFill>
                <a:latin typeface="Open Sans"/>
                <a:cs typeface="Open Sans"/>
              </a:rPr>
              <a:t>(c3)</a:t>
            </a:r>
            <a:endParaRPr lang="nl-NL" dirty="0">
              <a:solidFill>
                <a:srgbClr val="000000"/>
              </a:solidFill>
              <a:sym typeface="Calibri"/>
            </a:endParaRPr>
          </a:p>
        </p:txBody>
      </p:sp>
    </p:spTree>
    <p:extLst>
      <p:ext uri="{BB962C8B-B14F-4D97-AF65-F5344CB8AC3E}">
        <p14:creationId xmlns:p14="http://schemas.microsoft.com/office/powerpoint/2010/main" val="258336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606268"/>
                </a:solidFill>
                <a:latin typeface="Open Sans"/>
                <a:cs typeface="Open Sans"/>
              </a:rPr>
              <a:t>uitleg customer interview</a:t>
            </a:r>
          </a:p>
        </p:txBody>
      </p:sp>
      <p:sp>
        <p:nvSpPr>
          <p:cNvPr id="3" name="Tijdelijke aanduiding voor tekst 2"/>
          <p:cNvSpPr>
            <a:spLocks noGrp="1"/>
          </p:cNvSpPr>
          <p:nvPr>
            <p:ph type="body" idx="1"/>
          </p:nvPr>
        </p:nvSpPr>
        <p:spPr>
          <a:xfrm rot="16200000">
            <a:off x="1115936" y="1521860"/>
            <a:ext cx="6745080" cy="6249356"/>
          </a:xfrm>
        </p:spPr>
        <p:txBody>
          <a:bodyPr>
            <a:normAutofit/>
          </a:bodyPr>
          <a:lstStyle/>
          <a:p>
            <a:pPr marL="0" indent="0">
              <a:buClr>
                <a:srgbClr val="CD6337"/>
              </a:buClr>
              <a:buNone/>
            </a:pPr>
            <a:r>
              <a:rPr lang="nl-NL" sz="1800" dirty="0">
                <a:solidFill>
                  <a:srgbClr val="606268"/>
                </a:solidFill>
                <a:latin typeface="Open Sans"/>
                <a:cs typeface="Open Sans"/>
              </a:rPr>
              <a:t>Wat doe je wel?</a:t>
            </a:r>
          </a:p>
          <a:p>
            <a:pPr>
              <a:buClr>
                <a:srgbClr val="CD6337"/>
              </a:buClr>
              <a:buFont typeface="Wingdings" charset="2"/>
              <a:buChar char="§"/>
            </a:pPr>
            <a:endParaRPr lang="nl-NL" sz="1800" dirty="0">
              <a:solidFill>
                <a:srgbClr val="606268"/>
              </a:solidFill>
              <a:latin typeface="Open Sans"/>
              <a:cs typeface="Open Sans"/>
            </a:endParaRPr>
          </a:p>
          <a:p>
            <a:pPr lvl="1">
              <a:buClr>
                <a:srgbClr val="CD6337"/>
              </a:buClr>
              <a:buFont typeface="Wingdings" charset="2"/>
              <a:buChar char="§"/>
            </a:pPr>
            <a:r>
              <a:rPr lang="nl-NL" sz="1800" dirty="0">
                <a:solidFill>
                  <a:srgbClr val="606268"/>
                </a:solidFill>
                <a:latin typeface="Open Sans"/>
                <a:cs typeface="Open Sans"/>
              </a:rPr>
              <a:t>context geven voor het gesprek (waarom praat de ander met jou?)</a:t>
            </a:r>
          </a:p>
          <a:p>
            <a:pPr lvl="1">
              <a:buClr>
                <a:srgbClr val="CD6337"/>
              </a:buClr>
              <a:buFont typeface="Wingdings" charset="2"/>
              <a:buChar char="§"/>
            </a:pPr>
            <a:r>
              <a:rPr lang="nl-NL" sz="1800" dirty="0">
                <a:solidFill>
                  <a:srgbClr val="606268"/>
                </a:solidFill>
                <a:latin typeface="Open Sans"/>
                <a:cs typeface="Open Sans"/>
              </a:rPr>
              <a:t>vragen stellen over </a:t>
            </a:r>
            <a:r>
              <a:rPr lang="nl-NL" sz="1800" dirty="0" err="1">
                <a:solidFill>
                  <a:srgbClr val="606268"/>
                </a:solidFill>
                <a:latin typeface="Open Sans"/>
                <a:cs typeface="Open Sans"/>
              </a:rPr>
              <a:t>pains</a:t>
            </a:r>
            <a:r>
              <a:rPr lang="nl-NL" sz="1800" dirty="0">
                <a:solidFill>
                  <a:srgbClr val="606268"/>
                </a:solidFill>
                <a:latin typeface="Open Sans"/>
                <a:cs typeface="Open Sans"/>
              </a:rPr>
              <a:t>, </a:t>
            </a:r>
            <a:r>
              <a:rPr lang="nl-NL" sz="1800" dirty="0" err="1">
                <a:solidFill>
                  <a:srgbClr val="606268"/>
                </a:solidFill>
                <a:latin typeface="Open Sans"/>
                <a:cs typeface="Open Sans"/>
              </a:rPr>
              <a:t>gains</a:t>
            </a:r>
            <a:r>
              <a:rPr lang="nl-NL" sz="1800" dirty="0">
                <a:solidFill>
                  <a:srgbClr val="606268"/>
                </a:solidFill>
                <a:latin typeface="Open Sans"/>
                <a:cs typeface="Open Sans"/>
              </a:rPr>
              <a:t> </a:t>
            </a:r>
            <a:r>
              <a:rPr lang="nl-NL" sz="1800" dirty="0" err="1">
                <a:solidFill>
                  <a:srgbClr val="606268"/>
                </a:solidFill>
                <a:latin typeface="Open Sans"/>
                <a:cs typeface="Open Sans"/>
              </a:rPr>
              <a:t>to</a:t>
            </a:r>
            <a:r>
              <a:rPr lang="nl-NL" sz="1800" dirty="0">
                <a:solidFill>
                  <a:srgbClr val="606268"/>
                </a:solidFill>
                <a:latin typeface="Open Sans"/>
                <a:cs typeface="Open Sans"/>
              </a:rPr>
              <a:t> do’s (belevingswereld </a:t>
            </a:r>
            <a:r>
              <a:rPr lang="nl-NL" sz="1800" u="sng" dirty="0">
                <a:solidFill>
                  <a:srgbClr val="606268"/>
                </a:solidFill>
                <a:latin typeface="Open Sans"/>
                <a:cs typeface="Open Sans"/>
              </a:rPr>
              <a:t>ander</a:t>
            </a:r>
            <a:r>
              <a:rPr lang="nl-NL" sz="1800" dirty="0">
                <a:solidFill>
                  <a:srgbClr val="606268"/>
                </a:solidFill>
                <a:latin typeface="Open Sans"/>
                <a:cs typeface="Open Sans"/>
              </a:rPr>
              <a:t>)</a:t>
            </a:r>
          </a:p>
          <a:p>
            <a:pPr lvl="1">
              <a:buClr>
                <a:srgbClr val="CD6337"/>
              </a:buClr>
              <a:buFont typeface="Wingdings" charset="2"/>
              <a:buChar char="§"/>
            </a:pPr>
            <a:r>
              <a:rPr lang="nl-NL" sz="1800" dirty="0">
                <a:solidFill>
                  <a:srgbClr val="606268"/>
                </a:solidFill>
                <a:latin typeface="Open Sans"/>
                <a:cs typeface="Open Sans"/>
              </a:rPr>
              <a:t>vragen stellen over verleden (werkelijk gedrag)</a:t>
            </a:r>
          </a:p>
          <a:p>
            <a:pPr lvl="1">
              <a:buClr>
                <a:srgbClr val="CD6337"/>
              </a:buClr>
              <a:buFont typeface="Wingdings" charset="2"/>
              <a:buChar char="§"/>
            </a:pPr>
            <a:r>
              <a:rPr lang="nl-NL" sz="1800" dirty="0">
                <a:solidFill>
                  <a:srgbClr val="606268"/>
                </a:solidFill>
                <a:latin typeface="Open Sans"/>
                <a:cs typeface="Open Sans"/>
              </a:rPr>
              <a:t>luisteren, samenvatten en doorvragen (echt begrijpen)</a:t>
            </a:r>
          </a:p>
          <a:p>
            <a:pPr lvl="1">
              <a:buClr>
                <a:srgbClr val="CD6337"/>
              </a:buClr>
              <a:buFont typeface="Wingdings" charset="2"/>
              <a:buChar char="§"/>
            </a:pPr>
            <a:r>
              <a:rPr lang="nl-NL" sz="1800" dirty="0">
                <a:solidFill>
                  <a:srgbClr val="606268"/>
                </a:solidFill>
                <a:latin typeface="Open Sans"/>
                <a:cs typeface="Open Sans"/>
              </a:rPr>
              <a:t>quotes noteren (geloofwaardige info voor later)</a:t>
            </a:r>
          </a:p>
        </p:txBody>
      </p:sp>
    </p:spTree>
    <p:extLst>
      <p:ext uri="{BB962C8B-B14F-4D97-AF65-F5344CB8AC3E}">
        <p14:creationId xmlns:p14="http://schemas.microsoft.com/office/powerpoint/2010/main" val="153508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rgbClr val="606268"/>
                </a:solidFill>
                <a:latin typeface="Open Sans"/>
                <a:cs typeface="Open Sans"/>
              </a:rPr>
              <a:t>voorbeeld</a:t>
            </a:r>
          </a:p>
        </p:txBody>
      </p:sp>
      <p:sp>
        <p:nvSpPr>
          <p:cNvPr id="3" name="Tijdelijke aanduiding voor tekst 2"/>
          <p:cNvSpPr>
            <a:spLocks noGrp="1"/>
          </p:cNvSpPr>
          <p:nvPr>
            <p:ph type="body" idx="1"/>
          </p:nvPr>
        </p:nvSpPr>
        <p:spPr>
          <a:xfrm rot="16200000">
            <a:off x="436652" y="2234685"/>
            <a:ext cx="3749040" cy="3394473"/>
          </a:xfrm>
        </p:spPr>
        <p:txBody>
          <a:bodyPr vert="eaVert" lIns="45719" tIns="45720" rIns="45719" bIns="45720" rtlCol="0" anchor="t">
            <a:normAutofit/>
          </a:bodyPr>
          <a:lstStyle/>
          <a:p>
            <a:pPr marL="0" indent="0">
              <a:buClr>
                <a:srgbClr val="CD6337"/>
              </a:buClr>
              <a:buNone/>
            </a:pPr>
            <a:r>
              <a:rPr lang="nl-NL" sz="1800" dirty="0">
                <a:solidFill>
                  <a:srgbClr val="606268"/>
                </a:solidFill>
                <a:latin typeface="Open Sans"/>
                <a:cs typeface="Open Sans"/>
              </a:rPr>
              <a:t>Laten:</a:t>
            </a:r>
          </a:p>
          <a:p>
            <a:pPr>
              <a:buClr>
                <a:srgbClr val="CD6337"/>
              </a:buClr>
              <a:buFont typeface="Wingdings" charset="2"/>
              <a:buChar char="§"/>
            </a:pPr>
            <a:endParaRPr lang="nl-NL" sz="1800" dirty="0">
              <a:solidFill>
                <a:srgbClr val="606268"/>
              </a:solidFill>
              <a:latin typeface="Open Sans"/>
              <a:cs typeface="Open Sans"/>
            </a:endParaRPr>
          </a:p>
          <a:p>
            <a:pPr>
              <a:buClr>
                <a:srgbClr val="CD6337"/>
              </a:buClr>
              <a:buFont typeface="Wingdings" charset="2"/>
              <a:buChar char="§"/>
            </a:pPr>
            <a:r>
              <a:rPr lang="nl-NL" sz="1800" dirty="0">
                <a:solidFill>
                  <a:srgbClr val="606268"/>
                </a:solidFill>
                <a:latin typeface="Open Sans"/>
                <a:cs typeface="Open Sans"/>
              </a:rPr>
              <a:t>wij zijn een nieuw bedrijf dat product [x] aanbiedt en willen hier wat vragen over stellen..</a:t>
            </a:r>
          </a:p>
          <a:p>
            <a:pPr>
              <a:buClr>
                <a:srgbClr val="CD6337"/>
              </a:buClr>
              <a:buFont typeface="Wingdings" charset="2"/>
              <a:buChar char="§"/>
            </a:pPr>
            <a:endParaRPr lang="nl-NL" sz="1800" dirty="0">
              <a:solidFill>
                <a:srgbClr val="606268"/>
              </a:solidFill>
              <a:latin typeface="Open Sans"/>
              <a:cs typeface="Open Sans"/>
            </a:endParaRPr>
          </a:p>
          <a:p>
            <a:pPr>
              <a:buClr>
                <a:srgbClr val="CD6337"/>
              </a:buClr>
              <a:buFont typeface="Wingdings" charset="2"/>
              <a:buChar char="§"/>
            </a:pPr>
            <a:endParaRPr lang="nl-NL" sz="1800" dirty="0">
              <a:solidFill>
                <a:srgbClr val="606268"/>
              </a:solidFill>
              <a:latin typeface="Open Sans"/>
              <a:ea typeface="+mn-lt"/>
              <a:cs typeface="+mn-lt"/>
            </a:endParaRPr>
          </a:p>
          <a:p>
            <a:pPr>
              <a:buClr>
                <a:srgbClr val="CD6337"/>
              </a:buClr>
              <a:buFont typeface="Wingdings" charset="2"/>
              <a:buChar char="§"/>
            </a:pPr>
            <a:endParaRPr lang="nl-NL" sz="1800" dirty="0">
              <a:solidFill>
                <a:srgbClr val="606268"/>
              </a:solidFill>
              <a:latin typeface="Open Sans"/>
              <a:ea typeface="+mn-lt"/>
              <a:cs typeface="+mn-lt"/>
            </a:endParaRPr>
          </a:p>
          <a:p>
            <a:pPr>
              <a:buClr>
                <a:srgbClr val="CD6337"/>
              </a:buClr>
              <a:buFont typeface="Wingdings" charset="2"/>
              <a:buChar char="§"/>
            </a:pPr>
            <a:r>
              <a:rPr lang="nl-NL" sz="1800" dirty="0">
                <a:solidFill>
                  <a:srgbClr val="606268"/>
                </a:solidFill>
                <a:ea typeface="+mn-lt"/>
                <a:cs typeface="+mn-lt"/>
              </a:rPr>
              <a:t>wat zou u over hebben voor ….</a:t>
            </a:r>
            <a:endParaRPr lang="nl-NL" sz="1800" dirty="0">
              <a:ea typeface="+mn-lt"/>
              <a:cs typeface="+mn-lt"/>
            </a:endParaRPr>
          </a:p>
          <a:p>
            <a:pPr>
              <a:buClr>
                <a:srgbClr val="CD6337"/>
              </a:buClr>
              <a:buFont typeface="Wingdings" charset="2"/>
              <a:buChar char="§"/>
            </a:pPr>
            <a:endParaRPr lang="nl-NL" sz="1800" dirty="0">
              <a:solidFill>
                <a:srgbClr val="606268"/>
              </a:solidFill>
              <a:latin typeface="Open Sans"/>
              <a:cs typeface="Open Sans"/>
            </a:endParaRPr>
          </a:p>
        </p:txBody>
      </p:sp>
      <p:sp>
        <p:nvSpPr>
          <p:cNvPr id="4" name="Tijdelijke aanduiding voor tekst 2">
            <a:extLst>
              <a:ext uri="{FF2B5EF4-FFF2-40B4-BE49-F238E27FC236}">
                <a16:creationId xmlns:a16="http://schemas.microsoft.com/office/drawing/2014/main" id="{EE55EE35-2555-4573-8B5E-2EF4E39CC10F}"/>
              </a:ext>
            </a:extLst>
          </p:cNvPr>
          <p:cNvSpPr txBox="1">
            <a:spLocks/>
          </p:cNvSpPr>
          <p:nvPr/>
        </p:nvSpPr>
        <p:spPr>
          <a:xfrm>
            <a:off x="4572000" y="2057401"/>
            <a:ext cx="3749040" cy="3394473"/>
          </a:xfrm>
          <a:prstGeom prst="rect">
            <a:avLst/>
          </a:prstGeom>
          <a:ln w="12700">
            <a:miter lim="400000"/>
          </a:ln>
          <a:extLst>
            <a:ext uri="{C572A759-6A51-4108-AA02-DFA0A04FC94B}">
              <ma14:wrappingTextBoxFlag xmlns:ma14="http://schemas.microsoft.com/office/mac/drawingml/2011/main" xmlns="" val="1"/>
            </a:ext>
          </a:extLst>
        </p:spPr>
        <p:txBody>
          <a:bodyPr lIns="45719" tIns="45720" rIns="45719" bIns="45720" anchor="t">
            <a:normAutofit lnSpcReduction="10000"/>
          </a:bodyPr>
          <a:lst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indent="0">
              <a:buClr>
                <a:srgbClr val="CD6337"/>
              </a:buClr>
              <a:buNone/>
            </a:pPr>
            <a:r>
              <a:rPr lang="nl-NL" sz="1800" dirty="0">
                <a:solidFill>
                  <a:srgbClr val="606268"/>
                </a:solidFill>
                <a:latin typeface="Open Sans"/>
                <a:cs typeface="Open Sans"/>
              </a:rPr>
              <a:t>doen:</a:t>
            </a:r>
          </a:p>
          <a:p>
            <a:pPr hangingPunct="1">
              <a:buClr>
                <a:srgbClr val="CD6337"/>
              </a:buClr>
              <a:buFont typeface="Wingdings" charset="2"/>
              <a:buChar char="§"/>
            </a:pPr>
            <a:endParaRPr lang="nl-NL" sz="1800" dirty="0">
              <a:solidFill>
                <a:srgbClr val="606268"/>
              </a:solidFill>
              <a:latin typeface="Open Sans"/>
              <a:cs typeface="Open Sans"/>
            </a:endParaRPr>
          </a:p>
          <a:p>
            <a:pPr hangingPunct="1">
              <a:buClr>
                <a:srgbClr val="CD6337"/>
              </a:buClr>
              <a:buFont typeface="Wingdings" charset="2"/>
              <a:buChar char="§"/>
            </a:pPr>
            <a:r>
              <a:rPr lang="nl-NL" sz="1800" dirty="0">
                <a:solidFill>
                  <a:srgbClr val="606268"/>
                </a:solidFill>
                <a:latin typeface="Open Sans"/>
                <a:cs typeface="Open Sans"/>
              </a:rPr>
              <a:t>wij onderzoeken ….. met probleem …., mogelijk hebben we hiervoor een oplossing maar dat weten we nog niet. we zouden daarom graag wat vragen hierover stellen..</a:t>
            </a:r>
          </a:p>
          <a:p>
            <a:pPr hangingPunct="1">
              <a:buClr>
                <a:srgbClr val="CD6337"/>
              </a:buClr>
              <a:buFont typeface="Wingdings" charset="2"/>
              <a:buChar char="§"/>
            </a:pPr>
            <a:endParaRPr lang="nl-NL" sz="1800" dirty="0">
              <a:solidFill>
                <a:srgbClr val="606268"/>
              </a:solidFill>
              <a:latin typeface="Open Sans"/>
              <a:cs typeface="Open Sans"/>
            </a:endParaRPr>
          </a:p>
          <a:p>
            <a:pPr>
              <a:buClr>
                <a:srgbClr val="CD6337"/>
              </a:buClr>
              <a:buFont typeface="Wingdings" charset="2"/>
              <a:buChar char="§"/>
            </a:pPr>
            <a:r>
              <a:rPr lang="nl-NL" sz="1800" dirty="0">
                <a:solidFill>
                  <a:srgbClr val="606268"/>
                </a:solidFill>
                <a:ea typeface="+mn-lt"/>
                <a:cs typeface="+mn-lt"/>
              </a:rPr>
              <a:t>hoe lost u dat nu op en wat kost dat?</a:t>
            </a:r>
            <a:endParaRPr lang="nl-NL" sz="1800" dirty="0">
              <a:solidFill>
                <a:srgbClr val="606268"/>
              </a:solidFill>
              <a:latin typeface="Open Sans"/>
              <a:cs typeface="Open Sans"/>
            </a:endParaRPr>
          </a:p>
        </p:txBody>
      </p:sp>
    </p:spTree>
    <p:extLst>
      <p:ext uri="{BB962C8B-B14F-4D97-AF65-F5344CB8AC3E}">
        <p14:creationId xmlns:p14="http://schemas.microsoft.com/office/powerpoint/2010/main" val="1647241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606268"/>
                </a:solidFill>
                <a:latin typeface="Open Sans"/>
                <a:cs typeface="Open Sans"/>
              </a:rPr>
              <a:t>toepassen op eigen situatie</a:t>
            </a:r>
          </a:p>
        </p:txBody>
      </p:sp>
      <p:sp>
        <p:nvSpPr>
          <p:cNvPr id="3" name="Tijdelijke aanduiding voor tekst 2"/>
          <p:cNvSpPr>
            <a:spLocks noGrp="1"/>
          </p:cNvSpPr>
          <p:nvPr>
            <p:ph type="body" idx="1"/>
          </p:nvPr>
        </p:nvSpPr>
        <p:spPr>
          <a:xfrm rot="16200000">
            <a:off x="930998" y="1347197"/>
            <a:ext cx="6673161" cy="6547305"/>
          </a:xfrm>
        </p:spPr>
        <p:txBody>
          <a:bodyPr>
            <a:normAutofit/>
          </a:bodyPr>
          <a:lstStyle/>
          <a:p>
            <a:pPr marL="0" indent="0">
              <a:buClr>
                <a:srgbClr val="CD6337"/>
              </a:buClr>
              <a:buNone/>
            </a:pPr>
            <a:r>
              <a:rPr lang="nl-NL" sz="1800" dirty="0">
                <a:solidFill>
                  <a:srgbClr val="606268"/>
                </a:solidFill>
                <a:latin typeface="Open Sans"/>
                <a:cs typeface="Open Sans"/>
              </a:rPr>
              <a:t>voorbereiding interview via deskresearch voor het gesprek:</a:t>
            </a:r>
          </a:p>
          <a:p>
            <a:pPr marL="0" indent="0">
              <a:buClr>
                <a:srgbClr val="CD6337"/>
              </a:buClr>
              <a:buNone/>
            </a:pPr>
            <a:endParaRPr lang="nl-NL" sz="1800" dirty="0">
              <a:solidFill>
                <a:srgbClr val="606268"/>
              </a:solidFill>
              <a:latin typeface="Open Sans"/>
              <a:cs typeface="Open Sans"/>
            </a:endParaRPr>
          </a:p>
          <a:p>
            <a:pPr lvl="1">
              <a:buClr>
                <a:srgbClr val="CD6337"/>
              </a:buClr>
              <a:buFont typeface="Wingdings" charset="2"/>
              <a:buChar char="§"/>
            </a:pPr>
            <a:r>
              <a:rPr lang="nl-NL" sz="1800" dirty="0">
                <a:solidFill>
                  <a:srgbClr val="606268"/>
                </a:solidFill>
                <a:latin typeface="Open Sans"/>
                <a:cs typeface="Open Sans"/>
              </a:rPr>
              <a:t>trends </a:t>
            </a:r>
          </a:p>
          <a:p>
            <a:pPr lvl="1">
              <a:buClr>
                <a:srgbClr val="CD6337"/>
              </a:buClr>
              <a:buFont typeface="Wingdings" charset="2"/>
              <a:buChar char="§"/>
            </a:pPr>
            <a:r>
              <a:rPr lang="nl-NL" sz="1800" dirty="0">
                <a:solidFill>
                  <a:srgbClr val="606268"/>
                </a:solidFill>
                <a:latin typeface="Open Sans"/>
                <a:cs typeface="Open Sans"/>
              </a:rPr>
              <a:t>branche info</a:t>
            </a:r>
          </a:p>
          <a:p>
            <a:pPr lvl="1">
              <a:buClr>
                <a:srgbClr val="CD6337"/>
              </a:buClr>
              <a:buFont typeface="Wingdings" charset="2"/>
              <a:buChar char="§"/>
            </a:pPr>
            <a:r>
              <a:rPr lang="nl-NL" sz="1800" dirty="0">
                <a:solidFill>
                  <a:srgbClr val="606268"/>
                </a:solidFill>
                <a:latin typeface="Open Sans"/>
                <a:cs typeface="Open Sans"/>
              </a:rPr>
              <a:t>spelers op de markt</a:t>
            </a:r>
          </a:p>
          <a:p>
            <a:pPr lvl="1">
              <a:buClr>
                <a:srgbClr val="CD6337"/>
              </a:buClr>
              <a:buFont typeface="Wingdings" charset="2"/>
              <a:buChar char="§"/>
            </a:pPr>
            <a:r>
              <a:rPr lang="nl-NL" sz="1800" dirty="0">
                <a:solidFill>
                  <a:srgbClr val="606268"/>
                </a:solidFill>
                <a:latin typeface="Open Sans"/>
                <a:cs typeface="Open Sans"/>
              </a:rPr>
              <a:t>bedrijf dat je gaat interviewen</a:t>
            </a:r>
          </a:p>
          <a:p>
            <a:pPr lvl="1">
              <a:buClr>
                <a:srgbClr val="CD6337"/>
              </a:buClr>
              <a:buFont typeface="Wingdings" charset="2"/>
              <a:buChar char="§"/>
            </a:pPr>
            <a:r>
              <a:rPr lang="nl-NL" sz="1800" dirty="0">
                <a:solidFill>
                  <a:srgbClr val="606268"/>
                </a:solidFill>
                <a:latin typeface="Open Sans"/>
                <a:cs typeface="Open Sans"/>
              </a:rPr>
              <a:t>persoon die je gaat spreken</a:t>
            </a:r>
          </a:p>
          <a:p>
            <a:pPr lvl="1">
              <a:buClr>
                <a:srgbClr val="CD6337"/>
              </a:buClr>
              <a:buFont typeface="Wingdings" charset="2"/>
              <a:buChar char="§"/>
            </a:pPr>
            <a:r>
              <a:rPr lang="nl-NL" sz="1800" dirty="0">
                <a:solidFill>
                  <a:srgbClr val="606268"/>
                </a:solidFill>
                <a:latin typeface="Open Sans"/>
                <a:cs typeface="Open Sans"/>
              </a:rPr>
              <a:t>formulier gespreksverslag meenemen</a:t>
            </a:r>
          </a:p>
        </p:txBody>
      </p:sp>
    </p:spTree>
    <p:extLst>
      <p:ext uri="{BB962C8B-B14F-4D97-AF65-F5344CB8AC3E}">
        <p14:creationId xmlns:p14="http://schemas.microsoft.com/office/powerpoint/2010/main" val="2398652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59BD7F9-4DB9-4A76-B686-FA41C8CFC84B}"/>
              </a:ext>
            </a:extLst>
          </p:cNvPr>
          <p:cNvSpPr/>
          <p:nvPr/>
        </p:nvSpPr>
        <p:spPr>
          <a:xfrm>
            <a:off x="770964" y="3795879"/>
            <a:ext cx="5662111" cy="519348"/>
          </a:xfrm>
          <a:prstGeom prst="ellips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nl-NL">
              <a:solidFill>
                <a:srgbClr val="000000"/>
              </a:solidFill>
              <a:sym typeface="Calibri"/>
            </a:endParaRPr>
          </a:p>
        </p:txBody>
      </p:sp>
      <p:sp>
        <p:nvSpPr>
          <p:cNvPr id="6" name="Oval 5">
            <a:extLst>
              <a:ext uri="{FF2B5EF4-FFF2-40B4-BE49-F238E27FC236}">
                <a16:creationId xmlns:a16="http://schemas.microsoft.com/office/drawing/2014/main" id="{8F97969C-0F26-45A0-8C5E-4D9CB78201B7}"/>
              </a:ext>
            </a:extLst>
          </p:cNvPr>
          <p:cNvSpPr/>
          <p:nvPr/>
        </p:nvSpPr>
        <p:spPr>
          <a:xfrm>
            <a:off x="1023770" y="3691861"/>
            <a:ext cx="4251584" cy="519348"/>
          </a:xfrm>
          <a:prstGeom prst="ellips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nl-NL">
              <a:solidFill>
                <a:srgbClr val="000000"/>
              </a:solidFill>
              <a:sym typeface="Calibri"/>
            </a:endParaRPr>
          </a:p>
        </p:txBody>
      </p:sp>
      <p:sp>
        <p:nvSpPr>
          <p:cNvPr id="5" name="Oval 4">
            <a:extLst>
              <a:ext uri="{FF2B5EF4-FFF2-40B4-BE49-F238E27FC236}">
                <a16:creationId xmlns:a16="http://schemas.microsoft.com/office/drawing/2014/main" id="{E2723CB5-CEE0-4877-8DE8-9B0DB8A0B3FF}"/>
              </a:ext>
            </a:extLst>
          </p:cNvPr>
          <p:cNvSpPr/>
          <p:nvPr/>
        </p:nvSpPr>
        <p:spPr>
          <a:xfrm>
            <a:off x="1314227" y="3576840"/>
            <a:ext cx="2635981" cy="519348"/>
          </a:xfrm>
          <a:prstGeom prst="ellips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nl-NL">
              <a:solidFill>
                <a:srgbClr val="000000"/>
              </a:solidFill>
              <a:sym typeface="Calibri"/>
            </a:endParaRPr>
          </a:p>
        </p:txBody>
      </p:sp>
      <p:sp>
        <p:nvSpPr>
          <p:cNvPr id="4" name="Oval 3">
            <a:extLst>
              <a:ext uri="{FF2B5EF4-FFF2-40B4-BE49-F238E27FC236}">
                <a16:creationId xmlns:a16="http://schemas.microsoft.com/office/drawing/2014/main" id="{BB22D5DB-A7C7-477F-9F4D-A05951EF6DC7}"/>
              </a:ext>
            </a:extLst>
          </p:cNvPr>
          <p:cNvSpPr/>
          <p:nvPr/>
        </p:nvSpPr>
        <p:spPr>
          <a:xfrm>
            <a:off x="1538344" y="3490837"/>
            <a:ext cx="1380514" cy="519348"/>
          </a:xfrm>
          <a:prstGeom prst="ellips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nl-NL">
              <a:solidFill>
                <a:srgbClr val="606268"/>
              </a:solidFill>
              <a:sym typeface="Calibri"/>
            </a:endParaRPr>
          </a:p>
        </p:txBody>
      </p:sp>
      <p:sp>
        <p:nvSpPr>
          <p:cNvPr id="8" name="TextBox 7">
            <a:extLst>
              <a:ext uri="{FF2B5EF4-FFF2-40B4-BE49-F238E27FC236}">
                <a16:creationId xmlns:a16="http://schemas.microsoft.com/office/drawing/2014/main" id="{BD14A1B6-4902-4C49-AD1D-73F2505DDB6C}"/>
              </a:ext>
            </a:extLst>
          </p:cNvPr>
          <p:cNvSpPr txBox="1"/>
          <p:nvPr/>
        </p:nvSpPr>
        <p:spPr>
          <a:xfrm>
            <a:off x="2011688" y="3536922"/>
            <a:ext cx="40162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nl-NL" dirty="0">
                <a:solidFill>
                  <a:srgbClr val="606268"/>
                </a:solidFill>
                <a:sym typeface="Calibri"/>
              </a:rPr>
              <a:t>ik</a:t>
            </a:r>
          </a:p>
        </p:txBody>
      </p:sp>
      <p:sp>
        <p:nvSpPr>
          <p:cNvPr id="9" name="TextBox 8">
            <a:extLst>
              <a:ext uri="{FF2B5EF4-FFF2-40B4-BE49-F238E27FC236}">
                <a16:creationId xmlns:a16="http://schemas.microsoft.com/office/drawing/2014/main" id="{0E4A7850-BB08-4575-BC46-3455918C9818}"/>
              </a:ext>
            </a:extLst>
          </p:cNvPr>
          <p:cNvSpPr txBox="1"/>
          <p:nvPr/>
        </p:nvSpPr>
        <p:spPr>
          <a:xfrm>
            <a:off x="2757586" y="3528968"/>
            <a:ext cx="11388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nl-NL" dirty="0">
                <a:solidFill>
                  <a:srgbClr val="606268"/>
                </a:solidFill>
              </a:rPr>
              <a:t>minor</a:t>
            </a:r>
            <a:endParaRPr lang="nl-NL" dirty="0">
              <a:solidFill>
                <a:srgbClr val="606268"/>
              </a:solidFill>
              <a:sym typeface="Calibri"/>
            </a:endParaRPr>
          </a:p>
        </p:txBody>
      </p:sp>
      <p:sp>
        <p:nvSpPr>
          <p:cNvPr id="10" name="TextBox 9">
            <a:extLst>
              <a:ext uri="{FF2B5EF4-FFF2-40B4-BE49-F238E27FC236}">
                <a16:creationId xmlns:a16="http://schemas.microsoft.com/office/drawing/2014/main" id="{FF3DA647-D980-4776-8D53-A12529BD9B4C}"/>
              </a:ext>
            </a:extLst>
          </p:cNvPr>
          <p:cNvSpPr txBox="1"/>
          <p:nvPr/>
        </p:nvSpPr>
        <p:spPr>
          <a:xfrm>
            <a:off x="3923361" y="3432147"/>
            <a:ext cx="113886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nl-NL" dirty="0">
                <a:solidFill>
                  <a:srgbClr val="606268"/>
                </a:solidFill>
              </a:rPr>
              <a:t>eigen netwerk</a:t>
            </a:r>
            <a:endParaRPr lang="nl-NL" dirty="0">
              <a:solidFill>
                <a:srgbClr val="606268"/>
              </a:solidFill>
              <a:sym typeface="Calibri"/>
            </a:endParaRPr>
          </a:p>
        </p:txBody>
      </p:sp>
      <p:sp>
        <p:nvSpPr>
          <p:cNvPr id="11" name="TextBox 10">
            <a:extLst>
              <a:ext uri="{FF2B5EF4-FFF2-40B4-BE49-F238E27FC236}">
                <a16:creationId xmlns:a16="http://schemas.microsoft.com/office/drawing/2014/main" id="{CABF8AA7-53B3-48CA-ACE2-5300A419A9EA}"/>
              </a:ext>
            </a:extLst>
          </p:cNvPr>
          <p:cNvSpPr txBox="1"/>
          <p:nvPr/>
        </p:nvSpPr>
        <p:spPr>
          <a:xfrm>
            <a:off x="5223239" y="3384258"/>
            <a:ext cx="113886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nl-NL" dirty="0">
                <a:solidFill>
                  <a:srgbClr val="606268"/>
                </a:solidFill>
              </a:rPr>
              <a:t>netwerk</a:t>
            </a:r>
          </a:p>
          <a:p>
            <a:pPr algn="ctr" hangingPunct="0"/>
            <a:r>
              <a:rPr lang="nl-NL" dirty="0">
                <a:solidFill>
                  <a:srgbClr val="606268"/>
                </a:solidFill>
              </a:rPr>
              <a:t>van netwerk</a:t>
            </a:r>
            <a:endParaRPr lang="nl-NL" dirty="0">
              <a:solidFill>
                <a:srgbClr val="606268"/>
              </a:solidFill>
              <a:sym typeface="Calibri"/>
            </a:endParaRPr>
          </a:p>
        </p:txBody>
      </p:sp>
      <p:sp>
        <p:nvSpPr>
          <p:cNvPr id="12" name="TextBox 11">
            <a:extLst>
              <a:ext uri="{FF2B5EF4-FFF2-40B4-BE49-F238E27FC236}">
                <a16:creationId xmlns:a16="http://schemas.microsoft.com/office/drawing/2014/main" id="{061E029C-97BC-4072-ACFD-E1CA3099D79C}"/>
              </a:ext>
            </a:extLst>
          </p:cNvPr>
          <p:cNvSpPr txBox="1"/>
          <p:nvPr/>
        </p:nvSpPr>
        <p:spPr>
          <a:xfrm>
            <a:off x="7173552" y="3636548"/>
            <a:ext cx="124250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nl-NL" dirty="0">
                <a:solidFill>
                  <a:srgbClr val="606268"/>
                </a:solidFill>
              </a:rPr>
              <a:t>p</a:t>
            </a:r>
            <a:r>
              <a:rPr lang="nl-NL" dirty="0">
                <a:solidFill>
                  <a:srgbClr val="606268"/>
                </a:solidFill>
                <a:sym typeface="Calibri"/>
              </a:rPr>
              <a:t>ersona</a:t>
            </a:r>
          </a:p>
        </p:txBody>
      </p:sp>
      <p:sp>
        <p:nvSpPr>
          <p:cNvPr id="13" name="Arrow: Right 12">
            <a:extLst>
              <a:ext uri="{FF2B5EF4-FFF2-40B4-BE49-F238E27FC236}">
                <a16:creationId xmlns:a16="http://schemas.microsoft.com/office/drawing/2014/main" id="{3B22A47F-1A71-4712-B8B1-E04C08ADCBD6}"/>
              </a:ext>
            </a:extLst>
          </p:cNvPr>
          <p:cNvSpPr/>
          <p:nvPr/>
        </p:nvSpPr>
        <p:spPr>
          <a:xfrm>
            <a:off x="6648226" y="3443114"/>
            <a:ext cx="484086" cy="733659"/>
          </a:xfrm>
          <a:prstGeom prst="rightArrow">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nl-NL">
              <a:solidFill>
                <a:srgbClr val="606268"/>
              </a:solidFill>
              <a:sym typeface="Calibri"/>
            </a:endParaRPr>
          </a:p>
        </p:txBody>
      </p:sp>
      <p:sp>
        <p:nvSpPr>
          <p:cNvPr id="15" name="Titel 1">
            <a:extLst>
              <a:ext uri="{FF2B5EF4-FFF2-40B4-BE49-F238E27FC236}">
                <a16:creationId xmlns:a16="http://schemas.microsoft.com/office/drawing/2014/main" id="{9A5AB5E2-CD61-4D70-8A58-7763078B2D74}"/>
              </a:ext>
            </a:extLst>
          </p:cNvPr>
          <p:cNvSpPr txBox="1">
            <a:spLocks/>
          </p:cNvSpPr>
          <p:nvPr/>
        </p:nvSpPr>
        <p:spPr>
          <a:xfrm>
            <a:off x="453299" y="1063510"/>
            <a:ext cx="8229600" cy="85725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nl-NL" dirty="0">
                <a:solidFill>
                  <a:srgbClr val="606268"/>
                </a:solidFill>
                <a:latin typeface="Open Sans"/>
                <a:cs typeface="Open Sans"/>
              </a:rPr>
              <a:t>toepassen op eigen situatie</a:t>
            </a:r>
          </a:p>
        </p:txBody>
      </p:sp>
      <p:sp>
        <p:nvSpPr>
          <p:cNvPr id="16" name="Tijdelijke aanduiding voor tekst 2">
            <a:extLst>
              <a:ext uri="{FF2B5EF4-FFF2-40B4-BE49-F238E27FC236}">
                <a16:creationId xmlns:a16="http://schemas.microsoft.com/office/drawing/2014/main" id="{065604DD-C913-4002-B4CE-EC384CFFEF5C}"/>
              </a:ext>
            </a:extLst>
          </p:cNvPr>
          <p:cNvSpPr>
            <a:spLocks noGrp="1"/>
          </p:cNvSpPr>
          <p:nvPr>
            <p:ph type="body" idx="1"/>
          </p:nvPr>
        </p:nvSpPr>
        <p:spPr>
          <a:xfrm>
            <a:off x="457200" y="2057401"/>
            <a:ext cx="8229600" cy="3394473"/>
          </a:xfrm>
        </p:spPr>
        <p:txBody>
          <a:bodyPr>
            <a:normAutofit/>
          </a:bodyPr>
          <a:lstStyle/>
          <a:p>
            <a:pPr marL="0" indent="0">
              <a:buClr>
                <a:srgbClr val="CD6337"/>
              </a:buClr>
              <a:buNone/>
            </a:pPr>
            <a:r>
              <a:rPr lang="nl-NL" sz="1800" dirty="0">
                <a:solidFill>
                  <a:srgbClr val="606268"/>
                </a:solidFill>
                <a:latin typeface="Open Sans"/>
                <a:cs typeface="Open Sans"/>
              </a:rPr>
              <a:t>mensen vinden om te interviewen</a:t>
            </a:r>
          </a:p>
        </p:txBody>
      </p:sp>
    </p:spTree>
    <p:extLst>
      <p:ext uri="{BB962C8B-B14F-4D97-AF65-F5344CB8AC3E}">
        <p14:creationId xmlns:p14="http://schemas.microsoft.com/office/powerpoint/2010/main" val="282588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606268"/>
                </a:solidFill>
                <a:latin typeface="Open Sans"/>
                <a:cs typeface="Open Sans"/>
              </a:rPr>
              <a:t>toepassen op eigen situatie</a:t>
            </a:r>
          </a:p>
        </p:txBody>
      </p:sp>
      <p:sp>
        <p:nvSpPr>
          <p:cNvPr id="3" name="Tijdelijke aanduiding voor tekst 2"/>
          <p:cNvSpPr>
            <a:spLocks noGrp="1"/>
          </p:cNvSpPr>
          <p:nvPr>
            <p:ph type="body" idx="1"/>
          </p:nvPr>
        </p:nvSpPr>
        <p:spPr>
          <a:xfrm rot="16200000">
            <a:off x="1054291" y="1223909"/>
            <a:ext cx="6714258" cy="6711693"/>
          </a:xfrm>
        </p:spPr>
        <p:txBody>
          <a:bodyPr vert="eaVert" lIns="45719" tIns="45720" rIns="45719" bIns="45720" rtlCol="0" anchor="t">
            <a:normAutofit/>
          </a:bodyPr>
          <a:lstStyle/>
          <a:p>
            <a:pPr marL="0" indent="0">
              <a:buClr>
                <a:srgbClr val="CD6337"/>
              </a:buClr>
              <a:buNone/>
            </a:pPr>
            <a:r>
              <a:rPr lang="nl-NL" sz="1800" dirty="0">
                <a:solidFill>
                  <a:srgbClr val="606268"/>
                </a:solidFill>
                <a:latin typeface="Open Sans"/>
                <a:cs typeface="Open Sans"/>
              </a:rPr>
              <a:t>neem de aannames die je hebt van je </a:t>
            </a:r>
            <a:r>
              <a:rPr lang="nl-NL" sz="1800" dirty="0" err="1">
                <a:solidFill>
                  <a:srgbClr val="606268"/>
                </a:solidFill>
                <a:latin typeface="Open Sans"/>
                <a:cs typeface="Open Sans"/>
              </a:rPr>
              <a:t>wpc</a:t>
            </a:r>
            <a:endParaRPr lang="nl-NL" sz="1800" dirty="0">
              <a:solidFill>
                <a:srgbClr val="606268"/>
              </a:solidFill>
              <a:latin typeface="Open Sans"/>
              <a:cs typeface="Open Sans"/>
            </a:endParaRPr>
          </a:p>
          <a:p>
            <a:pPr marL="0" indent="0">
              <a:buClr>
                <a:srgbClr val="CD6337"/>
              </a:buClr>
              <a:buNone/>
            </a:pPr>
            <a:endParaRPr lang="nl-NL" sz="1800" dirty="0">
              <a:solidFill>
                <a:srgbClr val="606268"/>
              </a:solidFill>
              <a:latin typeface="Open Sans"/>
              <a:cs typeface="Open Sans"/>
            </a:endParaRPr>
          </a:p>
          <a:p>
            <a:pPr marL="0" indent="0">
              <a:buClr>
                <a:srgbClr val="CD6337"/>
              </a:buClr>
              <a:buNone/>
            </a:pPr>
            <a:r>
              <a:rPr lang="nl-NL" sz="1800" dirty="0">
                <a:solidFill>
                  <a:srgbClr val="606268"/>
                </a:solidFill>
                <a:latin typeface="Open Sans"/>
                <a:cs typeface="Open Sans"/>
              </a:rPr>
              <a:t>opdracht 1:</a:t>
            </a:r>
          </a:p>
          <a:p>
            <a:pPr>
              <a:buClr>
                <a:srgbClr val="CD6337"/>
              </a:buClr>
              <a:buFont typeface="Wingdings" charset="2"/>
              <a:buChar char="§"/>
            </a:pPr>
            <a:r>
              <a:rPr lang="nl-NL" sz="1800" dirty="0">
                <a:solidFill>
                  <a:srgbClr val="606268"/>
                </a:solidFill>
                <a:latin typeface="Open Sans"/>
                <a:cs typeface="Open Sans"/>
              </a:rPr>
              <a:t>schrijf de vragen op die je wilt stellen om de aanname te checken</a:t>
            </a:r>
          </a:p>
          <a:p>
            <a:pPr>
              <a:buClr>
                <a:srgbClr val="CD6337"/>
              </a:buClr>
              <a:buFont typeface="Wingdings" charset="2"/>
              <a:buChar char="§"/>
            </a:pPr>
            <a:endParaRPr lang="nl-NL" sz="1800" dirty="0">
              <a:solidFill>
                <a:srgbClr val="606268"/>
              </a:solidFill>
              <a:latin typeface="Open Sans"/>
              <a:cs typeface="Open Sans"/>
            </a:endParaRPr>
          </a:p>
          <a:p>
            <a:pPr marL="0" indent="0">
              <a:buClr>
                <a:srgbClr val="CD6337"/>
              </a:buClr>
              <a:buNone/>
            </a:pPr>
            <a:r>
              <a:rPr lang="nl-NL" sz="1800" dirty="0">
                <a:solidFill>
                  <a:srgbClr val="606268"/>
                </a:solidFill>
                <a:latin typeface="Open Sans"/>
                <a:cs typeface="Open Sans"/>
              </a:rPr>
              <a:t>opdracht 2:</a:t>
            </a:r>
          </a:p>
          <a:p>
            <a:pPr>
              <a:buClr>
                <a:srgbClr val="CD6337"/>
              </a:buClr>
              <a:buFont typeface="Wingdings" charset="2"/>
              <a:buChar char="§"/>
            </a:pPr>
            <a:r>
              <a:rPr lang="nl-NL" sz="1800" dirty="0">
                <a:solidFill>
                  <a:srgbClr val="606268"/>
                </a:solidFill>
                <a:latin typeface="Open Sans"/>
                <a:cs typeface="Open Sans"/>
              </a:rPr>
              <a:t>check je vragen o.b.v. ‘wel doen / niet doen lijst’ uit voorgaande sheets en pas eventueel aan (c1 t/m5)</a:t>
            </a:r>
          </a:p>
        </p:txBody>
      </p:sp>
    </p:spTree>
    <p:extLst>
      <p:ext uri="{BB962C8B-B14F-4D97-AF65-F5344CB8AC3E}">
        <p14:creationId xmlns:p14="http://schemas.microsoft.com/office/powerpoint/2010/main" val="198472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606268"/>
                </a:solidFill>
                <a:latin typeface="Open Sans"/>
                <a:cs typeface="Open Sans"/>
              </a:rPr>
              <a:t>toepassen op eigen situatie</a:t>
            </a:r>
          </a:p>
        </p:txBody>
      </p:sp>
      <p:sp>
        <p:nvSpPr>
          <p:cNvPr id="3" name="Tijdelijke aanduiding voor tekst 2"/>
          <p:cNvSpPr>
            <a:spLocks noGrp="1"/>
          </p:cNvSpPr>
          <p:nvPr>
            <p:ph type="body" idx="1"/>
          </p:nvPr>
        </p:nvSpPr>
        <p:spPr>
          <a:xfrm rot="16200000">
            <a:off x="1192989" y="1198223"/>
            <a:ext cx="6703983" cy="6876078"/>
          </a:xfrm>
        </p:spPr>
        <p:txBody>
          <a:bodyPr>
            <a:normAutofit/>
          </a:bodyPr>
          <a:lstStyle/>
          <a:p>
            <a:pPr marL="0" indent="0">
              <a:buClr>
                <a:srgbClr val="CD6337"/>
              </a:buClr>
              <a:buNone/>
            </a:pPr>
            <a:r>
              <a:rPr lang="nl-NL" sz="1800" dirty="0">
                <a:solidFill>
                  <a:srgbClr val="606268"/>
                </a:solidFill>
                <a:latin typeface="Open Sans"/>
                <a:cs typeface="Open Sans"/>
              </a:rPr>
              <a:t>vragen die je </a:t>
            </a:r>
            <a:r>
              <a:rPr lang="nl-NL" sz="1800" u="sng" dirty="0">
                <a:solidFill>
                  <a:srgbClr val="606268"/>
                </a:solidFill>
                <a:latin typeface="Open Sans"/>
                <a:cs typeface="Open Sans"/>
              </a:rPr>
              <a:t>altijd</a:t>
            </a:r>
            <a:r>
              <a:rPr lang="nl-NL" sz="1800" dirty="0">
                <a:solidFill>
                  <a:srgbClr val="606268"/>
                </a:solidFill>
                <a:latin typeface="Open Sans"/>
                <a:cs typeface="Open Sans"/>
              </a:rPr>
              <a:t> stelt:</a:t>
            </a:r>
          </a:p>
          <a:p>
            <a:pPr>
              <a:buClr>
                <a:srgbClr val="CD6337"/>
              </a:buClr>
              <a:buFont typeface="Wingdings" charset="2"/>
              <a:buChar char="§"/>
            </a:pPr>
            <a:endParaRPr lang="nl-NL" sz="1800" dirty="0">
              <a:solidFill>
                <a:srgbClr val="606268"/>
              </a:solidFill>
              <a:latin typeface="Open Sans"/>
              <a:cs typeface="Open Sans"/>
            </a:endParaRPr>
          </a:p>
          <a:p>
            <a:pPr lvl="1">
              <a:buClr>
                <a:srgbClr val="CD6337"/>
              </a:buClr>
              <a:buFont typeface="Wingdings" charset="2"/>
              <a:buChar char="§"/>
            </a:pPr>
            <a:r>
              <a:rPr lang="nl-NL" sz="1800" dirty="0">
                <a:solidFill>
                  <a:srgbClr val="606268"/>
                </a:solidFill>
                <a:latin typeface="Open Sans"/>
                <a:cs typeface="Open Sans"/>
              </a:rPr>
              <a:t>kunt u mij stap voor stap vertellen hoe u dat de laatste keer deed?</a:t>
            </a:r>
          </a:p>
          <a:p>
            <a:pPr lvl="1">
              <a:buClr>
                <a:srgbClr val="CD6337"/>
              </a:buClr>
              <a:buFont typeface="Wingdings" charset="2"/>
              <a:buChar char="§"/>
            </a:pPr>
            <a:r>
              <a:rPr lang="nl-NL" sz="1800" dirty="0">
                <a:solidFill>
                  <a:srgbClr val="606268"/>
                </a:solidFill>
                <a:latin typeface="Open Sans"/>
                <a:cs typeface="Open Sans"/>
              </a:rPr>
              <a:t>hoe lost u dit probleem nu op?</a:t>
            </a:r>
          </a:p>
          <a:p>
            <a:pPr lvl="1">
              <a:buClr>
                <a:srgbClr val="CD6337"/>
              </a:buClr>
              <a:buFont typeface="Wingdings" charset="2"/>
              <a:buChar char="§"/>
            </a:pPr>
            <a:r>
              <a:rPr lang="nl-NL" sz="1800" dirty="0">
                <a:solidFill>
                  <a:srgbClr val="606268"/>
                </a:solidFill>
                <a:latin typeface="Open Sans"/>
                <a:cs typeface="Open Sans"/>
              </a:rPr>
              <a:t>wat kost u de huidige oplossing?</a:t>
            </a:r>
          </a:p>
          <a:p>
            <a:pPr lvl="1">
              <a:buClr>
                <a:srgbClr val="CD6337"/>
              </a:buClr>
              <a:buFont typeface="Wingdings" charset="2"/>
              <a:buChar char="§"/>
            </a:pPr>
            <a:r>
              <a:rPr lang="nl-NL" sz="1800" dirty="0">
                <a:solidFill>
                  <a:srgbClr val="606268"/>
                </a:solidFill>
                <a:latin typeface="Open Sans"/>
                <a:cs typeface="Open Sans"/>
              </a:rPr>
              <a:t>met wie zou ik nog meer moeten spreken?</a:t>
            </a:r>
          </a:p>
          <a:p>
            <a:pPr lvl="1">
              <a:buClr>
                <a:srgbClr val="CD6337"/>
              </a:buClr>
              <a:buFont typeface="Wingdings" charset="2"/>
              <a:buChar char="§"/>
            </a:pPr>
            <a:r>
              <a:rPr lang="nl-NL" sz="1800" dirty="0">
                <a:solidFill>
                  <a:srgbClr val="606268"/>
                </a:solidFill>
                <a:latin typeface="Open Sans"/>
                <a:cs typeface="Open Sans"/>
              </a:rPr>
              <a:t>kunt u mij voorstellen ….</a:t>
            </a:r>
          </a:p>
          <a:p>
            <a:pPr lvl="1">
              <a:buClr>
                <a:srgbClr val="CD6337"/>
              </a:buClr>
              <a:buFont typeface="Wingdings" charset="2"/>
              <a:buChar char="§"/>
            </a:pPr>
            <a:r>
              <a:rPr lang="nl-NL" sz="1800" dirty="0">
                <a:solidFill>
                  <a:srgbClr val="606268"/>
                </a:solidFill>
                <a:latin typeface="Open Sans"/>
                <a:cs typeface="Open Sans"/>
              </a:rPr>
              <a:t>ben ik nog een belangrijke vraag vergeten?</a:t>
            </a:r>
          </a:p>
          <a:p>
            <a:pPr lvl="1">
              <a:buClr>
                <a:srgbClr val="CD6337"/>
              </a:buClr>
              <a:buFont typeface="Wingdings" charset="2"/>
              <a:buChar char="§"/>
            </a:pPr>
            <a:r>
              <a:rPr lang="nl-NL" sz="1800" dirty="0">
                <a:solidFill>
                  <a:srgbClr val="606268"/>
                </a:solidFill>
                <a:latin typeface="Open Sans"/>
                <a:cs typeface="Open Sans"/>
              </a:rPr>
              <a:t>hoe zullen we contact onderhouden?</a:t>
            </a:r>
          </a:p>
        </p:txBody>
      </p:sp>
    </p:spTree>
    <p:extLst>
      <p:ext uri="{BB962C8B-B14F-4D97-AF65-F5344CB8AC3E}">
        <p14:creationId xmlns:p14="http://schemas.microsoft.com/office/powerpoint/2010/main" val="4005381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rgbClr val="606268"/>
                </a:solidFill>
                <a:latin typeface="Open Sans"/>
                <a:cs typeface="Open Sans"/>
              </a:rPr>
              <a:t>Vaardigheden t.b.v. de interviews</a:t>
            </a:r>
          </a:p>
        </p:txBody>
      </p:sp>
      <p:sp>
        <p:nvSpPr>
          <p:cNvPr id="3" name="Tijdelijke aanduiding voor tekst 2"/>
          <p:cNvSpPr>
            <a:spLocks noGrp="1"/>
          </p:cNvSpPr>
          <p:nvPr>
            <p:ph type="body" idx="1"/>
          </p:nvPr>
        </p:nvSpPr>
        <p:spPr>
          <a:xfrm rot="16200000">
            <a:off x="1141619" y="1537270"/>
            <a:ext cx="6703983" cy="6876078"/>
          </a:xfrm>
        </p:spPr>
        <p:txBody>
          <a:bodyPr>
            <a:normAutofit/>
          </a:bodyPr>
          <a:lstStyle/>
          <a:p>
            <a:pPr>
              <a:buClr>
                <a:srgbClr val="CD6337"/>
              </a:buClr>
              <a:buFont typeface="Wingdings" charset="2"/>
              <a:buChar char="§"/>
            </a:pPr>
            <a:r>
              <a:rPr lang="nl-NL" sz="1800" dirty="0">
                <a:solidFill>
                  <a:srgbClr val="606268"/>
                </a:solidFill>
                <a:latin typeface=""/>
              </a:rPr>
              <a:t>Onderzoeksvragen kunnen formuleren </a:t>
            </a:r>
          </a:p>
          <a:p>
            <a:pPr>
              <a:buClr>
                <a:srgbClr val="CD6337"/>
              </a:buClr>
              <a:buFont typeface="Wingdings" charset="2"/>
              <a:buChar char="§"/>
            </a:pPr>
            <a:r>
              <a:rPr lang="nl-NL" sz="1800" dirty="0">
                <a:solidFill>
                  <a:srgbClr val="606268"/>
                </a:solidFill>
                <a:latin typeface=""/>
              </a:rPr>
              <a:t>LSD</a:t>
            </a:r>
          </a:p>
          <a:p>
            <a:pPr>
              <a:buClr>
                <a:srgbClr val="CD6337"/>
              </a:buClr>
              <a:buFont typeface="Wingdings" charset="2"/>
              <a:buChar char="§"/>
            </a:pPr>
            <a:r>
              <a:rPr lang="nl-NL" sz="1800" dirty="0">
                <a:solidFill>
                  <a:srgbClr val="606268"/>
                </a:solidFill>
                <a:latin typeface=""/>
              </a:rPr>
              <a:t>Durf</a:t>
            </a:r>
          </a:p>
          <a:p>
            <a:pPr>
              <a:buClr>
                <a:srgbClr val="CD6337"/>
              </a:buClr>
              <a:buFont typeface="Wingdings" charset="2"/>
              <a:buChar char="§"/>
            </a:pPr>
            <a:r>
              <a:rPr lang="nl-NL" sz="1800" dirty="0">
                <a:solidFill>
                  <a:srgbClr val="606268"/>
                </a:solidFill>
                <a:latin typeface=""/>
              </a:rPr>
              <a:t>Verslaglegging/ analyse </a:t>
            </a:r>
          </a:p>
          <a:p>
            <a:pPr>
              <a:buClr>
                <a:srgbClr val="CD6337"/>
              </a:buClr>
              <a:buFont typeface="Wingdings" charset="2"/>
              <a:buChar char="§"/>
            </a:pPr>
            <a:r>
              <a:rPr lang="nl-NL" sz="1800" dirty="0">
                <a:solidFill>
                  <a:srgbClr val="606268"/>
                </a:solidFill>
                <a:latin typeface=""/>
              </a:rPr>
              <a:t>Besluitvorming</a:t>
            </a:r>
          </a:p>
          <a:p>
            <a:pPr>
              <a:buClr>
                <a:srgbClr val="CD6337"/>
              </a:buClr>
              <a:buFont typeface="Wingdings" charset="2"/>
              <a:buChar char="§"/>
            </a:pPr>
            <a:endParaRPr lang="nl-NL" sz="1800" dirty="0">
              <a:solidFill>
                <a:srgbClr val="606268"/>
              </a:solidFill>
              <a:latin typeface="Open Sans"/>
              <a:cs typeface="Open Sans"/>
            </a:endParaRPr>
          </a:p>
        </p:txBody>
      </p:sp>
    </p:spTree>
    <p:extLst>
      <p:ext uri="{BB962C8B-B14F-4D97-AF65-F5344CB8AC3E}">
        <p14:creationId xmlns:p14="http://schemas.microsoft.com/office/powerpoint/2010/main" val="3490620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rgbClr val="606268"/>
                </a:solidFill>
                <a:latin typeface="Open Sans"/>
                <a:cs typeface="Open Sans"/>
              </a:rPr>
              <a:t>Jullie sales activiteiten zijn al begonnen</a:t>
            </a:r>
          </a:p>
        </p:txBody>
      </p:sp>
      <p:sp>
        <p:nvSpPr>
          <p:cNvPr id="3" name="Tijdelijke aanduiding voor tekst 2"/>
          <p:cNvSpPr>
            <a:spLocks noGrp="1"/>
          </p:cNvSpPr>
          <p:nvPr>
            <p:ph type="body" idx="1"/>
          </p:nvPr>
        </p:nvSpPr>
        <p:spPr>
          <a:xfrm rot="16200000">
            <a:off x="1141619" y="1537270"/>
            <a:ext cx="6703983" cy="6876078"/>
          </a:xfrm>
        </p:spPr>
        <p:txBody>
          <a:bodyPr>
            <a:normAutofit/>
          </a:bodyPr>
          <a:lstStyle/>
          <a:p>
            <a:pPr>
              <a:buClr>
                <a:srgbClr val="CD6337"/>
              </a:buClr>
              <a:buFont typeface="Wingdings" charset="2"/>
              <a:buChar char="§"/>
            </a:pPr>
            <a:r>
              <a:rPr lang="nl-NL" sz="1800" dirty="0">
                <a:solidFill>
                  <a:srgbClr val="606268"/>
                </a:solidFill>
                <a:latin typeface=""/>
              </a:rPr>
              <a:t>LinkedIn / Instagram (netwerk opbouwen)</a:t>
            </a:r>
          </a:p>
          <a:p>
            <a:pPr>
              <a:buClr>
                <a:srgbClr val="CD6337"/>
              </a:buClr>
              <a:buFont typeface="Wingdings" charset="2"/>
              <a:buChar char="§"/>
            </a:pPr>
            <a:r>
              <a:rPr lang="nl-NL" sz="1800" dirty="0">
                <a:solidFill>
                  <a:srgbClr val="606268"/>
                </a:solidFill>
                <a:highlight>
                  <a:srgbClr val="FFFF00"/>
                </a:highlight>
                <a:latin typeface=""/>
              </a:rPr>
              <a:t>Customer interviews</a:t>
            </a:r>
          </a:p>
          <a:p>
            <a:pPr>
              <a:buClr>
                <a:srgbClr val="CD6337"/>
              </a:buClr>
              <a:buFont typeface="Wingdings" charset="2"/>
              <a:buChar char="§"/>
            </a:pPr>
            <a:r>
              <a:rPr lang="nl-NL" sz="1800" dirty="0">
                <a:solidFill>
                  <a:srgbClr val="606268"/>
                </a:solidFill>
                <a:latin typeface=""/>
              </a:rPr>
              <a:t>Markt onderzoek / Concurrentie analyse </a:t>
            </a:r>
          </a:p>
          <a:p>
            <a:pPr>
              <a:buClr>
                <a:srgbClr val="CD6337"/>
              </a:buClr>
              <a:buFont typeface="Wingdings" charset="2"/>
              <a:buChar char="§"/>
            </a:pPr>
            <a:r>
              <a:rPr lang="nl-NL" sz="1800" dirty="0">
                <a:solidFill>
                  <a:srgbClr val="606268"/>
                </a:solidFill>
                <a:latin typeface=""/>
              </a:rPr>
              <a:t>Prototype testen</a:t>
            </a:r>
          </a:p>
          <a:p>
            <a:pPr>
              <a:buClr>
                <a:srgbClr val="CD6337"/>
              </a:buClr>
              <a:buFont typeface="Wingdings" charset="2"/>
              <a:buChar char="§"/>
            </a:pPr>
            <a:r>
              <a:rPr lang="nl-NL" sz="1800" dirty="0">
                <a:solidFill>
                  <a:srgbClr val="606268"/>
                </a:solidFill>
                <a:latin typeface=""/>
              </a:rPr>
              <a:t>Voor aankondiging online</a:t>
            </a:r>
          </a:p>
          <a:p>
            <a:pPr>
              <a:buClr>
                <a:srgbClr val="CD6337"/>
              </a:buClr>
              <a:buFont typeface="Wingdings" charset="2"/>
              <a:buChar char="§"/>
            </a:pPr>
            <a:r>
              <a:rPr lang="nl-NL" sz="1800" dirty="0">
                <a:solidFill>
                  <a:srgbClr val="606268"/>
                </a:solidFill>
                <a:latin typeface=""/>
              </a:rPr>
              <a:t>Verzamelen van data  / klantgegevens</a:t>
            </a:r>
          </a:p>
          <a:p>
            <a:pPr>
              <a:buClr>
                <a:srgbClr val="CD6337"/>
              </a:buClr>
              <a:buFont typeface="Wingdings" charset="2"/>
              <a:buChar char="§"/>
            </a:pPr>
            <a:r>
              <a:rPr lang="nl-NL" sz="1800" dirty="0">
                <a:solidFill>
                  <a:srgbClr val="606268"/>
                </a:solidFill>
                <a:latin typeface=""/>
              </a:rPr>
              <a:t>Concurrentie analyse t.b.v. salesstrategie</a:t>
            </a:r>
          </a:p>
          <a:p>
            <a:pPr>
              <a:buClr>
                <a:srgbClr val="CD6337"/>
              </a:buClr>
              <a:buFont typeface="Wingdings" charset="2"/>
              <a:buChar char="§"/>
            </a:pPr>
            <a:r>
              <a:rPr lang="nl-NL" sz="1800" dirty="0">
                <a:solidFill>
                  <a:srgbClr val="606268"/>
                </a:solidFill>
                <a:latin typeface=""/>
              </a:rPr>
              <a:t>Prijs onderzoek</a:t>
            </a:r>
          </a:p>
          <a:p>
            <a:pPr>
              <a:buClr>
                <a:srgbClr val="CD6337"/>
              </a:buClr>
              <a:buFont typeface="Wingdings" charset="2"/>
              <a:buChar char="§"/>
            </a:pPr>
            <a:endParaRPr lang="nl-NL" sz="1800" dirty="0">
              <a:solidFill>
                <a:srgbClr val="606268"/>
              </a:solidFill>
              <a:latin typeface="Open Sans"/>
              <a:cs typeface="Open Sans"/>
            </a:endParaRPr>
          </a:p>
        </p:txBody>
      </p:sp>
    </p:spTree>
    <p:extLst>
      <p:ext uri="{BB962C8B-B14F-4D97-AF65-F5344CB8AC3E}">
        <p14:creationId xmlns:p14="http://schemas.microsoft.com/office/powerpoint/2010/main" val="1569060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rgbClr val="606268"/>
                </a:solidFill>
                <a:latin typeface="Open Sans"/>
                <a:cs typeface="Open Sans"/>
              </a:rPr>
              <a:t>Opzoek naar onderbouwing</a:t>
            </a:r>
          </a:p>
        </p:txBody>
      </p:sp>
      <p:sp>
        <p:nvSpPr>
          <p:cNvPr id="3" name="Tijdelijke aanduiding voor tekst 2"/>
          <p:cNvSpPr>
            <a:spLocks noGrp="1"/>
          </p:cNvSpPr>
          <p:nvPr>
            <p:ph type="body" idx="1"/>
          </p:nvPr>
        </p:nvSpPr>
        <p:spPr>
          <a:xfrm rot="16200000">
            <a:off x="1141619" y="1537270"/>
            <a:ext cx="6703983" cy="6876078"/>
          </a:xfrm>
        </p:spPr>
        <p:txBody>
          <a:bodyPr>
            <a:normAutofit/>
          </a:bodyPr>
          <a:lstStyle/>
          <a:p>
            <a:pPr>
              <a:buClr>
                <a:srgbClr val="CD6337"/>
              </a:buClr>
              <a:buFont typeface="Wingdings" charset="2"/>
              <a:buChar char="§"/>
            </a:pPr>
            <a:r>
              <a:rPr lang="nl-NL" sz="1800" dirty="0">
                <a:solidFill>
                  <a:srgbClr val="606268"/>
                </a:solidFill>
                <a:latin typeface=""/>
              </a:rPr>
              <a:t>Welk onderzoek reeds gedaan LSD?</a:t>
            </a:r>
          </a:p>
          <a:p>
            <a:pPr>
              <a:buClr>
                <a:srgbClr val="CD6337"/>
              </a:buClr>
              <a:buFont typeface="Wingdings" charset="2"/>
              <a:buChar char="§"/>
            </a:pPr>
            <a:r>
              <a:rPr lang="nl-NL" sz="1800" dirty="0">
                <a:solidFill>
                  <a:srgbClr val="606268"/>
                </a:solidFill>
                <a:latin typeface=""/>
              </a:rPr>
              <a:t>Wat nog te onderzoeken?</a:t>
            </a:r>
          </a:p>
          <a:p>
            <a:pPr>
              <a:buClr>
                <a:srgbClr val="CD6337"/>
              </a:buClr>
              <a:buFont typeface="Wingdings" charset="2"/>
              <a:buChar char="§"/>
            </a:pPr>
            <a:r>
              <a:rPr lang="nl-NL" sz="1800" dirty="0">
                <a:solidFill>
                  <a:srgbClr val="606268"/>
                </a:solidFill>
                <a:latin typeface=""/>
              </a:rPr>
              <a:t>Welke vragen voor de doelgroep?</a:t>
            </a:r>
          </a:p>
          <a:p>
            <a:pPr>
              <a:buClr>
                <a:srgbClr val="CD6337"/>
              </a:buClr>
              <a:buFont typeface="Wingdings" charset="2"/>
              <a:buChar char="§"/>
            </a:pPr>
            <a:r>
              <a:rPr lang="nl-NL" sz="1800" dirty="0">
                <a:solidFill>
                  <a:srgbClr val="606268"/>
                </a:solidFill>
                <a:latin typeface=""/>
              </a:rPr>
              <a:t>Welke onderbouwing voor de te kiezen strategieën</a:t>
            </a:r>
          </a:p>
          <a:p>
            <a:pPr>
              <a:buClr>
                <a:srgbClr val="CD6337"/>
              </a:buClr>
              <a:buFont typeface="Wingdings" charset="2"/>
              <a:buChar char="§"/>
            </a:pPr>
            <a:r>
              <a:rPr lang="nl-NL" sz="1800" dirty="0">
                <a:solidFill>
                  <a:srgbClr val="606268"/>
                </a:solidFill>
                <a:latin typeface=""/>
              </a:rPr>
              <a:t>Welke try-out? </a:t>
            </a:r>
          </a:p>
          <a:p>
            <a:pPr>
              <a:buClr>
                <a:srgbClr val="CD6337"/>
              </a:buClr>
              <a:buFont typeface="Wingdings" charset="2"/>
              <a:buChar char="§"/>
            </a:pPr>
            <a:endParaRPr lang="nl-NL" sz="1800" dirty="0">
              <a:solidFill>
                <a:srgbClr val="606268"/>
              </a:solidFill>
              <a:latin typeface="Open Sans"/>
              <a:cs typeface="Open Sans"/>
            </a:endParaRPr>
          </a:p>
        </p:txBody>
      </p:sp>
    </p:spTree>
    <p:extLst>
      <p:ext uri="{BB962C8B-B14F-4D97-AF65-F5344CB8AC3E}">
        <p14:creationId xmlns:p14="http://schemas.microsoft.com/office/powerpoint/2010/main" val="223110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606268"/>
                </a:solidFill>
                <a:latin typeface="Open Sans"/>
                <a:cs typeface="Open Sans"/>
              </a:rPr>
              <a:t>waarom?</a:t>
            </a:r>
          </a:p>
        </p:txBody>
      </p:sp>
      <p:sp>
        <p:nvSpPr>
          <p:cNvPr id="3" name="Tijdelijke aanduiding voor tekst 2"/>
          <p:cNvSpPr>
            <a:spLocks noGrp="1"/>
          </p:cNvSpPr>
          <p:nvPr>
            <p:ph type="body" idx="1"/>
          </p:nvPr>
        </p:nvSpPr>
        <p:spPr>
          <a:xfrm rot="16200000">
            <a:off x="2223023" y="-98939"/>
            <a:ext cx="4428163" cy="7009644"/>
          </a:xfrm>
        </p:spPr>
        <p:txBody>
          <a:bodyPr>
            <a:normAutofit/>
          </a:bodyPr>
          <a:lstStyle/>
          <a:p>
            <a:pPr>
              <a:buClr>
                <a:srgbClr val="CD6337"/>
              </a:buClr>
              <a:buFont typeface="Wingdings" charset="2"/>
              <a:buChar char="§"/>
            </a:pPr>
            <a:r>
              <a:rPr lang="nl-NL" sz="1800" dirty="0">
                <a:solidFill>
                  <a:srgbClr val="606268"/>
                </a:solidFill>
                <a:latin typeface="Open Sans"/>
                <a:cs typeface="Open Sans"/>
              </a:rPr>
              <a:t>vaak besteden startende ondernemers veel tijd en geld aan het ontwikkelen van hun idee, het opzetten hun bedrijf en het schrijven van een ondernemingsplan zonder te weten of er vraag naar is</a:t>
            </a:r>
          </a:p>
          <a:p>
            <a:pPr>
              <a:buClr>
                <a:srgbClr val="CD6337"/>
              </a:buClr>
              <a:buFont typeface="Wingdings" charset="2"/>
              <a:buChar char="§"/>
            </a:pPr>
            <a:endParaRPr lang="nl-NL" sz="1800" dirty="0">
              <a:solidFill>
                <a:srgbClr val="606268"/>
              </a:solidFill>
              <a:latin typeface="Open Sans"/>
              <a:cs typeface="Open Sans"/>
            </a:endParaRPr>
          </a:p>
          <a:p>
            <a:pPr>
              <a:buClr>
                <a:srgbClr val="CD6337"/>
              </a:buClr>
              <a:buFont typeface="Wingdings" charset="2"/>
              <a:buChar char="§"/>
            </a:pPr>
            <a:r>
              <a:rPr lang="nl-NL" sz="1800" dirty="0">
                <a:solidFill>
                  <a:srgbClr val="606268"/>
                </a:solidFill>
                <a:latin typeface="Open Sans"/>
                <a:cs typeface="Open Sans"/>
              </a:rPr>
              <a:t>binnen de minor hebben we gekozen om eerst te onderzoeken of er belangstelling is en dan pas het bedrijf op te bouwen om je succeskans te verhogen</a:t>
            </a:r>
          </a:p>
          <a:p>
            <a:pPr>
              <a:buClr>
                <a:srgbClr val="CD6337"/>
              </a:buClr>
              <a:buFont typeface="Wingdings" charset="2"/>
              <a:buChar char="§"/>
            </a:pPr>
            <a:endParaRPr lang="nl-NL" sz="1800" dirty="0">
              <a:solidFill>
                <a:srgbClr val="606268"/>
              </a:solidFill>
              <a:latin typeface="Open Sans"/>
              <a:cs typeface="Open Sans"/>
            </a:endParaRPr>
          </a:p>
          <a:p>
            <a:pPr>
              <a:buClr>
                <a:srgbClr val="CD6337"/>
              </a:buClr>
              <a:buFont typeface="Wingdings" charset="2"/>
              <a:buChar char="§"/>
            </a:pPr>
            <a:r>
              <a:rPr lang="nl-NL" sz="1800" dirty="0">
                <a:solidFill>
                  <a:srgbClr val="606268"/>
                </a:solidFill>
                <a:latin typeface="Open Sans"/>
                <a:cs typeface="Open Sans"/>
              </a:rPr>
              <a:t>het doen van customer interviews helpt je snel en goedkoop ontdekken ‘wanneer je beet hebt’ en is daarom een efficiënte aanpak</a:t>
            </a:r>
          </a:p>
        </p:txBody>
      </p:sp>
    </p:spTree>
    <p:extLst>
      <p:ext uri="{BB962C8B-B14F-4D97-AF65-F5344CB8AC3E}">
        <p14:creationId xmlns:p14="http://schemas.microsoft.com/office/powerpoint/2010/main" val="2429050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rgbClr val="606268"/>
                </a:solidFill>
                <a:latin typeface="Open Sans"/>
                <a:cs typeface="Open Sans"/>
              </a:rPr>
              <a:t>Open vragen</a:t>
            </a:r>
          </a:p>
        </p:txBody>
      </p:sp>
      <p:sp>
        <p:nvSpPr>
          <p:cNvPr id="3" name="Tijdelijke aanduiding voor tekst 2"/>
          <p:cNvSpPr>
            <a:spLocks noGrp="1"/>
          </p:cNvSpPr>
          <p:nvPr>
            <p:ph type="body" idx="1"/>
          </p:nvPr>
        </p:nvSpPr>
        <p:spPr>
          <a:xfrm rot="16200000">
            <a:off x="1141619" y="1537270"/>
            <a:ext cx="6703983" cy="6876078"/>
          </a:xfrm>
        </p:spPr>
        <p:txBody>
          <a:bodyPr>
            <a:normAutofit/>
          </a:bodyPr>
          <a:lstStyle/>
          <a:p>
            <a:pPr marL="0" indent="0">
              <a:buClr>
                <a:srgbClr val="CD6337"/>
              </a:buClr>
              <a:buNone/>
            </a:pPr>
            <a:r>
              <a:rPr lang="nl-NL" sz="1800" dirty="0">
                <a:solidFill>
                  <a:srgbClr val="606268"/>
                </a:solidFill>
                <a:latin typeface=""/>
              </a:rPr>
              <a:t>In een customer interview stel je open vragen</a:t>
            </a:r>
          </a:p>
          <a:p>
            <a:pPr marL="0" indent="0">
              <a:buClr>
                <a:srgbClr val="CD6337"/>
              </a:buClr>
              <a:buNone/>
            </a:pPr>
            <a:endParaRPr lang="nl-NL" sz="1800" dirty="0">
              <a:solidFill>
                <a:srgbClr val="606268"/>
              </a:solidFill>
              <a:latin typeface=""/>
            </a:endParaRPr>
          </a:p>
          <a:p>
            <a:pPr>
              <a:buClr>
                <a:srgbClr val="CD6337"/>
              </a:buClr>
              <a:buFont typeface="Wingdings" charset="2"/>
              <a:buChar char="§"/>
            </a:pPr>
            <a:r>
              <a:rPr lang="nl-NL" sz="1800" dirty="0">
                <a:solidFill>
                  <a:srgbClr val="606268"/>
                </a:solidFill>
                <a:latin typeface="Open Sans"/>
                <a:cs typeface="Open Sans"/>
              </a:rPr>
              <a:t>Wie, wat, waarom, hoe , welke, wanneer en …..</a:t>
            </a:r>
            <a:r>
              <a:rPr lang="nl-NL" sz="1800" dirty="0" err="1">
                <a:solidFill>
                  <a:srgbClr val="606268"/>
                </a:solidFill>
                <a:latin typeface="Open Sans"/>
                <a:cs typeface="Open Sans"/>
              </a:rPr>
              <a:t>inhoeverre</a:t>
            </a:r>
            <a:endParaRPr lang="nl-NL" sz="1800" dirty="0">
              <a:solidFill>
                <a:srgbClr val="606268"/>
              </a:solidFill>
              <a:latin typeface="Open Sans"/>
              <a:cs typeface="Open Sans"/>
            </a:endParaRPr>
          </a:p>
          <a:p>
            <a:pPr>
              <a:buClr>
                <a:srgbClr val="CD6337"/>
              </a:buClr>
              <a:buFont typeface="Wingdings" charset="2"/>
              <a:buChar char="§"/>
            </a:pPr>
            <a:r>
              <a:rPr lang="nl-NL" sz="1800" dirty="0">
                <a:solidFill>
                  <a:srgbClr val="606268"/>
                </a:solidFill>
                <a:latin typeface="Open Sans"/>
                <a:cs typeface="Open Sans"/>
              </a:rPr>
              <a:t>Geven je meer informatie</a:t>
            </a:r>
          </a:p>
          <a:p>
            <a:pPr>
              <a:buClr>
                <a:srgbClr val="CD6337"/>
              </a:buClr>
              <a:buFont typeface="Wingdings" charset="2"/>
              <a:buChar char="§"/>
            </a:pPr>
            <a:r>
              <a:rPr lang="nl-NL" sz="1800" dirty="0">
                <a:solidFill>
                  <a:srgbClr val="606268"/>
                </a:solidFill>
                <a:latin typeface="Open Sans"/>
                <a:cs typeface="Open Sans"/>
              </a:rPr>
              <a:t>Geeft een rust in je gesprek</a:t>
            </a:r>
          </a:p>
          <a:p>
            <a:pPr>
              <a:buClr>
                <a:srgbClr val="CD6337"/>
              </a:buClr>
              <a:buFont typeface="Wingdings" charset="2"/>
              <a:buChar char="§"/>
            </a:pPr>
            <a:r>
              <a:rPr lang="nl-NL" sz="1800" dirty="0">
                <a:solidFill>
                  <a:srgbClr val="606268"/>
                </a:solidFill>
                <a:latin typeface="Open Sans"/>
                <a:cs typeface="Open Sans"/>
              </a:rPr>
              <a:t>Je krijgt meer tijd om je interview te sturen via open vragen</a:t>
            </a:r>
          </a:p>
          <a:p>
            <a:pPr>
              <a:buClr>
                <a:srgbClr val="CD6337"/>
              </a:buClr>
              <a:buFont typeface="Wingdings" charset="2"/>
              <a:buChar char="§"/>
            </a:pPr>
            <a:r>
              <a:rPr lang="nl-NL" sz="1800" dirty="0">
                <a:solidFill>
                  <a:srgbClr val="606268"/>
                </a:solidFill>
                <a:latin typeface="Open Sans"/>
                <a:cs typeface="Open Sans"/>
              </a:rPr>
              <a:t>Je krijgt veel meer info en je kunt makkelijker door vragen</a:t>
            </a:r>
          </a:p>
          <a:p>
            <a:pPr>
              <a:buClr>
                <a:srgbClr val="CD6337"/>
              </a:buClr>
              <a:buFont typeface="Wingdings" charset="2"/>
              <a:buChar char="§"/>
            </a:pPr>
            <a:endParaRPr lang="nl-NL" sz="1800" dirty="0">
              <a:solidFill>
                <a:srgbClr val="606268"/>
              </a:solidFill>
              <a:latin typeface="Open Sans"/>
              <a:cs typeface="Open Sans"/>
            </a:endParaRPr>
          </a:p>
          <a:p>
            <a:pPr>
              <a:buClr>
                <a:srgbClr val="CD6337"/>
              </a:buClr>
              <a:buFont typeface="Wingdings" charset="2"/>
              <a:buChar char="§"/>
            </a:pPr>
            <a:endParaRPr lang="nl-NL" sz="1800" dirty="0">
              <a:solidFill>
                <a:srgbClr val="606268"/>
              </a:solidFill>
              <a:latin typeface="Open Sans"/>
              <a:cs typeface="Open Sans"/>
            </a:endParaRPr>
          </a:p>
          <a:p>
            <a:pPr marL="0" indent="0">
              <a:buClr>
                <a:srgbClr val="CD6337"/>
              </a:buClr>
              <a:buNone/>
            </a:pPr>
            <a:r>
              <a:rPr lang="nl-NL" sz="1800" i="1" dirty="0">
                <a:solidFill>
                  <a:srgbClr val="606268"/>
                </a:solidFill>
                <a:latin typeface="Open Sans"/>
                <a:cs typeface="Open Sans"/>
              </a:rPr>
              <a:t>“Als je met een werk woord je vraag begint, start je met een gesloten vraag en dus verkeert</a:t>
            </a:r>
            <a:r>
              <a:rPr lang="nl-NL" sz="1800" dirty="0">
                <a:solidFill>
                  <a:srgbClr val="606268"/>
                </a:solidFill>
                <a:latin typeface="Open Sans"/>
                <a:cs typeface="Open Sans"/>
              </a:rPr>
              <a:t>” </a:t>
            </a:r>
          </a:p>
        </p:txBody>
      </p:sp>
    </p:spTree>
    <p:extLst>
      <p:ext uri="{BB962C8B-B14F-4D97-AF65-F5344CB8AC3E}">
        <p14:creationId xmlns:p14="http://schemas.microsoft.com/office/powerpoint/2010/main" val="3467147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rgbClr val="606268"/>
                </a:solidFill>
                <a:latin typeface="Open Sans"/>
                <a:cs typeface="Open Sans"/>
              </a:rPr>
              <a:t>Structuur van je interview</a:t>
            </a:r>
          </a:p>
        </p:txBody>
      </p:sp>
      <p:sp>
        <p:nvSpPr>
          <p:cNvPr id="3" name="Tijdelijke aanduiding voor tekst 2"/>
          <p:cNvSpPr>
            <a:spLocks noGrp="1"/>
          </p:cNvSpPr>
          <p:nvPr>
            <p:ph type="body" idx="1"/>
          </p:nvPr>
        </p:nvSpPr>
        <p:spPr>
          <a:xfrm rot="16200000">
            <a:off x="1141619" y="1537270"/>
            <a:ext cx="6703983" cy="6876078"/>
          </a:xfrm>
        </p:spPr>
        <p:txBody>
          <a:bodyPr>
            <a:normAutofit/>
          </a:bodyPr>
          <a:lstStyle/>
          <a:p>
            <a:pPr marL="0" indent="0">
              <a:buClr>
                <a:srgbClr val="CD6337"/>
              </a:buClr>
              <a:buNone/>
            </a:pPr>
            <a:r>
              <a:rPr lang="nl-NL" sz="1800" dirty="0">
                <a:solidFill>
                  <a:srgbClr val="606268"/>
                </a:solidFill>
                <a:latin typeface=""/>
              </a:rPr>
              <a:t>In een customer interview heeft een structuur</a:t>
            </a:r>
          </a:p>
          <a:p>
            <a:pPr marL="0" indent="0">
              <a:buClr>
                <a:srgbClr val="CD6337"/>
              </a:buClr>
              <a:buNone/>
            </a:pPr>
            <a:endParaRPr lang="nl-NL" sz="1800" dirty="0">
              <a:solidFill>
                <a:srgbClr val="606268"/>
              </a:solidFill>
              <a:latin typeface=""/>
            </a:endParaRPr>
          </a:p>
          <a:p>
            <a:pPr>
              <a:buClr>
                <a:srgbClr val="CD6337"/>
              </a:buClr>
              <a:buFont typeface="Wingdings" pitchFamily="2" charset="2"/>
              <a:buChar char="§"/>
            </a:pPr>
            <a:r>
              <a:rPr lang="nl-NL" sz="1800" b="1" dirty="0">
                <a:solidFill>
                  <a:srgbClr val="606268"/>
                </a:solidFill>
                <a:latin typeface="Open Sans"/>
                <a:cs typeface="Open Sans"/>
              </a:rPr>
              <a:t>Opening </a:t>
            </a:r>
          </a:p>
          <a:p>
            <a:pPr marL="0" indent="0">
              <a:buClr>
                <a:srgbClr val="CD6337"/>
              </a:buClr>
              <a:buNone/>
            </a:pPr>
            <a:r>
              <a:rPr lang="nl-NL" sz="1800" dirty="0">
                <a:solidFill>
                  <a:srgbClr val="606268"/>
                </a:solidFill>
                <a:latin typeface="Open Sans"/>
                <a:cs typeface="Open Sans"/>
              </a:rPr>
              <a:t>	Wie ben je, waarom een interview, hoeveel tijd</a:t>
            </a:r>
          </a:p>
          <a:p>
            <a:pPr marL="0" indent="0">
              <a:buClr>
                <a:srgbClr val="CD6337"/>
              </a:buClr>
              <a:buNone/>
            </a:pPr>
            <a:r>
              <a:rPr lang="nl-NL" sz="1800" dirty="0">
                <a:solidFill>
                  <a:srgbClr val="606268"/>
                </a:solidFill>
                <a:latin typeface="Open Sans"/>
                <a:cs typeface="Open Sans"/>
              </a:rPr>
              <a:t>	 het kost, waarom je dit helpt, waarom vraag je deze</a:t>
            </a:r>
          </a:p>
          <a:p>
            <a:pPr marL="0" indent="0">
              <a:buClr>
                <a:srgbClr val="CD6337"/>
              </a:buClr>
              <a:buNone/>
            </a:pPr>
            <a:r>
              <a:rPr lang="nl-NL" sz="1800" dirty="0">
                <a:solidFill>
                  <a:srgbClr val="606268"/>
                </a:solidFill>
                <a:latin typeface="Open Sans"/>
                <a:cs typeface="Open Sans"/>
              </a:rPr>
              <a:t>	 vragen aan deze persoon?</a:t>
            </a:r>
          </a:p>
          <a:p>
            <a:pPr>
              <a:buClr>
                <a:srgbClr val="CD6337"/>
              </a:buClr>
              <a:buFont typeface="Wingdings" pitchFamily="2" charset="2"/>
              <a:buChar char="§"/>
            </a:pPr>
            <a:r>
              <a:rPr lang="nl-NL" sz="1800" b="1" dirty="0">
                <a:solidFill>
                  <a:srgbClr val="606268"/>
                </a:solidFill>
                <a:latin typeface="Open Sans"/>
                <a:cs typeface="Open Sans"/>
              </a:rPr>
              <a:t>Interview met een logische opbouw van je vragen</a:t>
            </a:r>
          </a:p>
          <a:p>
            <a:pPr marL="0" indent="0">
              <a:buClr>
                <a:srgbClr val="CD6337"/>
              </a:buClr>
              <a:buNone/>
            </a:pPr>
            <a:r>
              <a:rPr lang="nl-NL" sz="1800" dirty="0">
                <a:solidFill>
                  <a:srgbClr val="606268"/>
                </a:solidFill>
                <a:latin typeface="Open Sans"/>
                <a:cs typeface="Open Sans"/>
              </a:rPr>
              <a:t>      Denk van te voren na wat een logische opbouw is van wat je</a:t>
            </a:r>
          </a:p>
          <a:p>
            <a:pPr marL="0" indent="0">
              <a:buClr>
                <a:srgbClr val="CD6337"/>
              </a:buClr>
              <a:buNone/>
            </a:pPr>
            <a:r>
              <a:rPr lang="nl-NL" sz="1800" dirty="0">
                <a:solidFill>
                  <a:srgbClr val="606268"/>
                </a:solidFill>
                <a:latin typeface="Open Sans"/>
                <a:cs typeface="Open Sans"/>
              </a:rPr>
              <a:t>      wilt weten. Je hebt de vragen uitgeschreven en mee. </a:t>
            </a:r>
          </a:p>
          <a:p>
            <a:pPr>
              <a:buClr>
                <a:srgbClr val="CD6337"/>
              </a:buClr>
              <a:buFont typeface="Wingdings" pitchFamily="2" charset="2"/>
              <a:buChar char="§"/>
            </a:pPr>
            <a:r>
              <a:rPr lang="nl-NL" sz="1800" b="1" dirty="0">
                <a:solidFill>
                  <a:srgbClr val="606268"/>
                </a:solidFill>
                <a:latin typeface="Open Sans"/>
                <a:cs typeface="Open Sans"/>
              </a:rPr>
              <a:t>Afsluiting </a:t>
            </a:r>
            <a:endParaRPr lang="nl-NL" sz="1400" b="1" dirty="0">
              <a:solidFill>
                <a:srgbClr val="606268"/>
              </a:solidFill>
              <a:latin typeface="Open Sans"/>
              <a:cs typeface="Open Sans"/>
            </a:endParaRPr>
          </a:p>
          <a:p>
            <a:pPr marL="0" indent="0">
              <a:buClr>
                <a:srgbClr val="CD6337"/>
              </a:buClr>
              <a:buNone/>
            </a:pPr>
            <a:r>
              <a:rPr lang="nl-NL" sz="1800" dirty="0">
                <a:solidFill>
                  <a:srgbClr val="606268"/>
                </a:solidFill>
                <a:latin typeface="Open Sans"/>
                <a:cs typeface="Open Sans"/>
              </a:rPr>
              <a:t>      Hoe hou je contact over ontwikkelingen?</a:t>
            </a:r>
          </a:p>
        </p:txBody>
      </p:sp>
    </p:spTree>
    <p:extLst>
      <p:ext uri="{BB962C8B-B14F-4D97-AF65-F5344CB8AC3E}">
        <p14:creationId xmlns:p14="http://schemas.microsoft.com/office/powerpoint/2010/main" val="1317061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606268"/>
                </a:solidFill>
                <a:latin typeface="Open Sans"/>
                <a:cs typeface="Open Sans"/>
              </a:rPr>
              <a:t>Oefenen in workshop</a:t>
            </a:r>
          </a:p>
        </p:txBody>
      </p:sp>
      <p:sp>
        <p:nvSpPr>
          <p:cNvPr id="3" name="Tijdelijke aanduiding voor tekst 2"/>
          <p:cNvSpPr>
            <a:spLocks noGrp="1"/>
          </p:cNvSpPr>
          <p:nvPr>
            <p:ph type="body" idx="1"/>
          </p:nvPr>
        </p:nvSpPr>
        <p:spPr>
          <a:xfrm rot="16200000">
            <a:off x="1229580" y="1097425"/>
            <a:ext cx="6536954" cy="7091837"/>
          </a:xfrm>
        </p:spPr>
        <p:txBody>
          <a:bodyPr vert="eaVert" lIns="45719" tIns="45720" rIns="45719" bIns="45720" rtlCol="0" anchor="t">
            <a:normAutofit/>
          </a:bodyPr>
          <a:lstStyle/>
          <a:p>
            <a:pPr marL="0" indent="0">
              <a:buClr>
                <a:srgbClr val="CD6337"/>
              </a:buClr>
              <a:buNone/>
            </a:pPr>
            <a:r>
              <a:rPr lang="nl-NL" sz="1800" dirty="0">
                <a:solidFill>
                  <a:srgbClr val="606268"/>
                </a:solidFill>
                <a:latin typeface="Open Sans"/>
                <a:cs typeface="Open Sans"/>
              </a:rPr>
              <a:t>Vragen maken ter voorbereiding op de workshop </a:t>
            </a:r>
          </a:p>
          <a:p>
            <a:pPr marL="0" indent="0">
              <a:buClr>
                <a:srgbClr val="CD6337"/>
              </a:buClr>
              <a:buNone/>
            </a:pPr>
            <a:r>
              <a:rPr lang="nl-NL" sz="1800" dirty="0">
                <a:solidFill>
                  <a:srgbClr val="606268"/>
                </a:solidFill>
                <a:latin typeface="Open Sans"/>
                <a:cs typeface="Open Sans"/>
              </a:rPr>
              <a:t>Maak een lijst met klanten voor klantgesprekken</a:t>
            </a:r>
          </a:p>
          <a:p>
            <a:pPr marL="0" indent="0">
              <a:buClr>
                <a:srgbClr val="CD6337"/>
              </a:buClr>
              <a:buNone/>
            </a:pPr>
            <a:r>
              <a:rPr lang="nl-NL" sz="1800" dirty="0">
                <a:solidFill>
                  <a:srgbClr val="606268"/>
                </a:solidFill>
                <a:latin typeface="Open Sans"/>
                <a:cs typeface="Open Sans"/>
              </a:rPr>
              <a:t>Maak vragen voor deze gesprekken (minimaal 15 vragen)</a:t>
            </a:r>
          </a:p>
          <a:p>
            <a:pPr marL="0" indent="0">
              <a:buClr>
                <a:srgbClr val="CD6337"/>
              </a:buClr>
              <a:buNone/>
            </a:pPr>
            <a:r>
              <a:rPr lang="nl-NL" sz="1800" dirty="0">
                <a:solidFill>
                  <a:srgbClr val="606268"/>
                </a:solidFill>
                <a:latin typeface="Open Sans"/>
                <a:cs typeface="Open Sans"/>
              </a:rPr>
              <a:t>Check met de Do's &amp; </a:t>
            </a:r>
            <a:r>
              <a:rPr lang="nl-NL" sz="1800" dirty="0" err="1">
                <a:solidFill>
                  <a:srgbClr val="606268"/>
                </a:solidFill>
                <a:latin typeface="Open Sans"/>
                <a:cs typeface="Open Sans"/>
              </a:rPr>
              <a:t>Don'ts</a:t>
            </a:r>
            <a:r>
              <a:rPr lang="nl-NL" sz="1800" dirty="0">
                <a:solidFill>
                  <a:srgbClr val="606268"/>
                </a:solidFill>
                <a:latin typeface="Open Sans"/>
                <a:cs typeface="Open Sans"/>
              </a:rPr>
              <a:t> – sheets </a:t>
            </a:r>
          </a:p>
          <a:p>
            <a:pPr marL="0" indent="0">
              <a:buClr>
                <a:srgbClr val="CD6337"/>
              </a:buClr>
              <a:buNone/>
            </a:pPr>
            <a:endParaRPr lang="nl-NL" sz="1800" dirty="0">
              <a:solidFill>
                <a:srgbClr val="606268"/>
              </a:solidFill>
              <a:latin typeface="Open Sans"/>
              <a:cs typeface="Open Sans"/>
            </a:endParaRPr>
          </a:p>
        </p:txBody>
      </p:sp>
      <p:pic>
        <p:nvPicPr>
          <p:cNvPr id="4" name="Afbeelding 3">
            <a:extLst>
              <a:ext uri="{FF2B5EF4-FFF2-40B4-BE49-F238E27FC236}">
                <a16:creationId xmlns:a16="http://schemas.microsoft.com/office/drawing/2014/main" id="{5DED6026-1E01-4808-BD6C-D58F9A11F75C}"/>
              </a:ext>
            </a:extLst>
          </p:cNvPr>
          <p:cNvPicPr>
            <a:picLocks noChangeAspect="1"/>
          </p:cNvPicPr>
          <p:nvPr/>
        </p:nvPicPr>
        <p:blipFill>
          <a:blip r:embed="rId3"/>
          <a:stretch>
            <a:fillRect/>
          </a:stretch>
        </p:blipFill>
        <p:spPr>
          <a:xfrm>
            <a:off x="1100024" y="3989501"/>
            <a:ext cx="1422400" cy="1422400"/>
          </a:xfrm>
          <a:prstGeom prst="rect">
            <a:avLst/>
          </a:prstGeom>
        </p:spPr>
      </p:pic>
      <p:pic>
        <p:nvPicPr>
          <p:cNvPr id="5" name="Afbeelding 6">
            <a:extLst>
              <a:ext uri="{FF2B5EF4-FFF2-40B4-BE49-F238E27FC236}">
                <a16:creationId xmlns:a16="http://schemas.microsoft.com/office/drawing/2014/main" id="{F62CB3AD-65F9-4ECD-A243-1EA0A4413AD5}"/>
              </a:ext>
            </a:extLst>
          </p:cNvPr>
          <p:cNvPicPr>
            <a:picLocks noChangeAspect="1"/>
          </p:cNvPicPr>
          <p:nvPr/>
        </p:nvPicPr>
        <p:blipFill>
          <a:blip r:embed="rId4"/>
          <a:stretch>
            <a:fillRect/>
          </a:stretch>
        </p:blipFill>
        <p:spPr>
          <a:xfrm>
            <a:off x="3187508" y="3869715"/>
            <a:ext cx="1547259" cy="1547259"/>
          </a:xfrm>
          <a:prstGeom prst="rect">
            <a:avLst/>
          </a:prstGeom>
        </p:spPr>
      </p:pic>
      <p:pic>
        <p:nvPicPr>
          <p:cNvPr id="7" name="Picture 6">
            <a:extLst>
              <a:ext uri="{FF2B5EF4-FFF2-40B4-BE49-F238E27FC236}">
                <a16:creationId xmlns:a16="http://schemas.microsoft.com/office/drawing/2014/main" id="{CC3EB1E8-9645-4924-B267-6B2C6294F0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153" y="3766886"/>
            <a:ext cx="1426841" cy="1547259"/>
          </a:xfrm>
          <a:prstGeom prst="rect">
            <a:avLst/>
          </a:prstGeom>
        </p:spPr>
      </p:pic>
      <p:pic>
        <p:nvPicPr>
          <p:cNvPr id="9" name="Picture 8">
            <a:extLst>
              <a:ext uri="{FF2B5EF4-FFF2-40B4-BE49-F238E27FC236}">
                <a16:creationId xmlns:a16="http://schemas.microsoft.com/office/drawing/2014/main" id="{1E769D8C-AE1B-4E54-A941-6B7E382370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7512" y="277207"/>
            <a:ext cx="1208699" cy="1143000"/>
          </a:xfrm>
          <a:prstGeom prst="rect">
            <a:avLst/>
          </a:prstGeom>
        </p:spPr>
      </p:pic>
    </p:spTree>
    <p:extLst>
      <p:ext uri="{BB962C8B-B14F-4D97-AF65-F5344CB8AC3E}">
        <p14:creationId xmlns:p14="http://schemas.microsoft.com/office/powerpoint/2010/main" val="1115467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rgbClr val="606268"/>
                </a:solidFill>
                <a:latin typeface="Open Sans"/>
                <a:cs typeface="Open Sans"/>
              </a:rPr>
              <a:t>Opdracht voor de workshop Customer interview</a:t>
            </a:r>
          </a:p>
        </p:txBody>
      </p:sp>
      <p:sp>
        <p:nvSpPr>
          <p:cNvPr id="3" name="Tijdelijke aanduiding voor tekst 2"/>
          <p:cNvSpPr>
            <a:spLocks noGrp="1"/>
          </p:cNvSpPr>
          <p:nvPr>
            <p:ph type="body" idx="1"/>
          </p:nvPr>
        </p:nvSpPr>
        <p:spPr>
          <a:xfrm rot="16200000">
            <a:off x="1562860" y="1116028"/>
            <a:ext cx="6703983" cy="7718561"/>
          </a:xfrm>
        </p:spPr>
        <p:txBody>
          <a:bodyPr>
            <a:normAutofit/>
          </a:bodyPr>
          <a:lstStyle/>
          <a:p>
            <a:pPr>
              <a:buFont typeface="Wingdings" pitchFamily="2" charset="2"/>
              <a:buChar char="§"/>
              <a:defRPr/>
            </a:pPr>
            <a:r>
              <a:rPr lang="nl-NL" sz="1600" b="1" dirty="0">
                <a:solidFill>
                  <a:srgbClr val="606268"/>
                </a:solidFill>
                <a:latin typeface=""/>
              </a:rPr>
              <a:t>Opdracht:</a:t>
            </a:r>
          </a:p>
          <a:p>
            <a:pPr>
              <a:defRPr/>
            </a:pPr>
            <a:endParaRPr lang="nl-NL" sz="1600" dirty="0">
              <a:solidFill>
                <a:srgbClr val="606268"/>
              </a:solidFill>
              <a:latin typeface=""/>
            </a:endParaRPr>
          </a:p>
          <a:p>
            <a:pPr marL="285750" indent="-285750">
              <a:buBlip>
                <a:blip r:embed="rId3"/>
              </a:buBlip>
              <a:defRPr/>
            </a:pPr>
            <a:r>
              <a:rPr lang="nl-NL" sz="1600" dirty="0">
                <a:solidFill>
                  <a:srgbClr val="606268"/>
                </a:solidFill>
                <a:latin typeface=""/>
              </a:rPr>
              <a:t>Bereid een gesprek voor met een klant door vragen te formuleren, je wilt met de klant praten zodat je als ondernemer beter onderbouwde keuzes kunt maken voor je product/ service</a:t>
            </a:r>
          </a:p>
          <a:p>
            <a:pPr marL="285750" indent="-285750">
              <a:buBlip>
                <a:blip r:embed="rId3"/>
              </a:buBlip>
              <a:defRPr/>
            </a:pPr>
            <a:r>
              <a:rPr lang="nl-NL" sz="1600" dirty="0">
                <a:solidFill>
                  <a:srgbClr val="606268"/>
                </a:solidFill>
                <a:latin typeface=""/>
              </a:rPr>
              <a:t>Tevens een kans om de prospect “ warm”  te maken</a:t>
            </a:r>
          </a:p>
          <a:p>
            <a:pPr>
              <a:defRPr/>
            </a:pPr>
            <a:endParaRPr lang="nl-NL" sz="1600" dirty="0">
              <a:solidFill>
                <a:srgbClr val="606268"/>
              </a:solidFill>
              <a:latin typeface=""/>
            </a:endParaRPr>
          </a:p>
          <a:p>
            <a:pPr>
              <a:buFont typeface="Wingdings" pitchFamily="2" charset="2"/>
              <a:buChar char="§"/>
              <a:defRPr/>
            </a:pPr>
            <a:r>
              <a:rPr lang="nl-NL" sz="1600" b="1" dirty="0">
                <a:solidFill>
                  <a:srgbClr val="606268"/>
                </a:solidFill>
                <a:latin typeface=""/>
              </a:rPr>
              <a:t>Werkwijze</a:t>
            </a:r>
            <a:r>
              <a:rPr lang="nl-NL" sz="1600" dirty="0">
                <a:solidFill>
                  <a:srgbClr val="606268"/>
                </a:solidFill>
                <a:latin typeface=""/>
              </a:rPr>
              <a:t>: elke onderneming stelt een lijst met </a:t>
            </a:r>
            <a:r>
              <a:rPr lang="nl-NL" sz="1600" u="sng" dirty="0">
                <a:solidFill>
                  <a:srgbClr val="606268"/>
                </a:solidFill>
                <a:latin typeface=""/>
              </a:rPr>
              <a:t>vragen</a:t>
            </a:r>
            <a:r>
              <a:rPr lang="nl-NL" sz="1600" dirty="0">
                <a:solidFill>
                  <a:srgbClr val="606268"/>
                </a:solidFill>
                <a:latin typeface=""/>
              </a:rPr>
              <a:t> op t.b.v. een interview met je doelgroep. In de workshop gaan we de  vragen toetsen. We je legt de vragen kort per onderneming voor. Anderen geven feedback en vullen aan. Daarna gaan we oefenen met het interview.</a:t>
            </a:r>
          </a:p>
          <a:p>
            <a:pPr>
              <a:defRPr/>
            </a:pPr>
            <a:endParaRPr lang="nl-NL" sz="1600" dirty="0">
              <a:solidFill>
                <a:srgbClr val="606268"/>
              </a:solidFill>
              <a:latin typeface=""/>
            </a:endParaRPr>
          </a:p>
          <a:p>
            <a:pPr>
              <a:buFont typeface="Wingdings" pitchFamily="2" charset="2"/>
              <a:buChar char="§"/>
              <a:defRPr/>
            </a:pPr>
            <a:r>
              <a:rPr lang="nl-NL" sz="1600" b="1" dirty="0">
                <a:solidFill>
                  <a:srgbClr val="606268"/>
                </a:solidFill>
                <a:latin typeface=""/>
              </a:rPr>
              <a:t>Criteria: </a:t>
            </a:r>
          </a:p>
          <a:p>
            <a:pPr marL="285750" indent="-285750">
              <a:buBlip>
                <a:blip r:embed="rId3"/>
              </a:buBlip>
              <a:defRPr/>
            </a:pPr>
            <a:r>
              <a:rPr lang="nl-NL" sz="1600" dirty="0">
                <a:solidFill>
                  <a:srgbClr val="606268"/>
                </a:solidFill>
                <a:latin typeface=""/>
              </a:rPr>
              <a:t>LSD</a:t>
            </a:r>
          </a:p>
          <a:p>
            <a:pPr marL="285750" indent="-285750">
              <a:buBlip>
                <a:blip r:embed="rId3"/>
              </a:buBlip>
              <a:defRPr/>
            </a:pPr>
            <a:r>
              <a:rPr lang="nl-NL" sz="1600" dirty="0">
                <a:solidFill>
                  <a:srgbClr val="606268"/>
                </a:solidFill>
                <a:latin typeface=""/>
              </a:rPr>
              <a:t>Opbouw gesprek en vraagstelling</a:t>
            </a:r>
          </a:p>
          <a:p>
            <a:pPr marL="285750" indent="-285750">
              <a:buBlip>
                <a:blip r:embed="rId3"/>
              </a:buBlip>
              <a:defRPr/>
            </a:pPr>
            <a:r>
              <a:rPr lang="nl-NL" sz="1600" dirty="0">
                <a:solidFill>
                  <a:srgbClr val="606268"/>
                </a:solidFill>
                <a:latin typeface=""/>
              </a:rPr>
              <a:t>Sfeer</a:t>
            </a:r>
          </a:p>
          <a:p>
            <a:pPr marL="285750" indent="-285750">
              <a:buBlip>
                <a:blip r:embed="rId3"/>
              </a:buBlip>
              <a:defRPr/>
            </a:pPr>
            <a:r>
              <a:rPr lang="nl-NL" sz="1600" dirty="0">
                <a:solidFill>
                  <a:srgbClr val="606268"/>
                </a:solidFill>
                <a:latin typeface=""/>
              </a:rPr>
              <a:t>Commerciële scherpte?</a:t>
            </a:r>
          </a:p>
          <a:p>
            <a:pPr marL="0" indent="0">
              <a:buClr>
                <a:srgbClr val="CD6337"/>
              </a:buClr>
              <a:buNone/>
            </a:pPr>
            <a:endParaRPr lang="nl-NL" sz="1600" dirty="0">
              <a:solidFill>
                <a:srgbClr val="606268"/>
              </a:solidFill>
              <a:latin typeface=""/>
              <a:cs typeface="Open Sans"/>
            </a:endParaRPr>
          </a:p>
        </p:txBody>
      </p:sp>
    </p:spTree>
    <p:extLst>
      <p:ext uri="{BB962C8B-B14F-4D97-AF65-F5344CB8AC3E}">
        <p14:creationId xmlns:p14="http://schemas.microsoft.com/office/powerpoint/2010/main" val="4207610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2">
            <a:extLst>
              <a:ext uri="{FF2B5EF4-FFF2-40B4-BE49-F238E27FC236}">
                <a16:creationId xmlns:a16="http://schemas.microsoft.com/office/drawing/2014/main" id="{5F831F48-B08A-F418-005F-54FD5CEF42F7}"/>
              </a:ext>
            </a:extLst>
          </p:cNvPr>
          <p:cNvSpPr txBox="1">
            <a:spLocks noChangeArrowheads="1"/>
          </p:cNvSpPr>
          <p:nvPr/>
        </p:nvSpPr>
        <p:spPr bwMode="auto">
          <a:xfrm>
            <a:off x="3132139" y="2276475"/>
            <a:ext cx="3628258"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NL" sz="7200" dirty="0">
                <a:solidFill>
                  <a:srgbClr val="606268"/>
                </a:solidFill>
              </a:rPr>
              <a:t>Succes!</a:t>
            </a:r>
          </a:p>
          <a:p>
            <a:pPr eaLnBrk="1" hangingPunct="1"/>
            <a:endParaRPr lang="nl-NL" dirty="0">
              <a:solidFill>
                <a:srgbClr val="606268"/>
              </a:solidFill>
            </a:endParaRPr>
          </a:p>
        </p:txBody>
      </p:sp>
      <p:pic>
        <p:nvPicPr>
          <p:cNvPr id="13" name="Afbeelding 12">
            <a:extLst>
              <a:ext uri="{FF2B5EF4-FFF2-40B4-BE49-F238E27FC236}">
                <a16:creationId xmlns:a16="http://schemas.microsoft.com/office/drawing/2014/main" id="{18A487B3-3EA2-829E-F77C-E73B734CC86B}"/>
              </a:ext>
            </a:extLst>
          </p:cNvPr>
          <p:cNvPicPr>
            <a:picLocks noChangeAspect="1"/>
          </p:cNvPicPr>
          <p:nvPr/>
        </p:nvPicPr>
        <p:blipFill>
          <a:blip r:embed="rId3"/>
          <a:stretch>
            <a:fillRect/>
          </a:stretch>
        </p:blipFill>
        <p:spPr>
          <a:xfrm>
            <a:off x="7585719" y="97691"/>
            <a:ext cx="1466450" cy="1698869"/>
          </a:xfrm>
          <a:prstGeom prst="rect">
            <a:avLst/>
          </a:prstGeom>
        </p:spPr>
      </p:pic>
    </p:spTree>
    <p:extLst>
      <p:ext uri="{BB962C8B-B14F-4D97-AF65-F5344CB8AC3E}">
        <p14:creationId xmlns:p14="http://schemas.microsoft.com/office/powerpoint/2010/main" val="337018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rgbClr val="606268"/>
                </a:solidFill>
                <a:latin typeface="Open Sans"/>
                <a:cs typeface="Open Sans"/>
              </a:rPr>
              <a:t>Sales in de minor</a:t>
            </a:r>
          </a:p>
        </p:txBody>
      </p:sp>
      <p:sp>
        <p:nvSpPr>
          <p:cNvPr id="3" name="Tijdelijke aanduiding voor tekst 2"/>
          <p:cNvSpPr>
            <a:spLocks noGrp="1"/>
          </p:cNvSpPr>
          <p:nvPr>
            <p:ph type="body" idx="1"/>
          </p:nvPr>
        </p:nvSpPr>
        <p:spPr>
          <a:xfrm rot="16200000">
            <a:off x="2233297" y="126898"/>
            <a:ext cx="4428163" cy="7009644"/>
          </a:xfrm>
        </p:spPr>
        <p:txBody>
          <a:bodyPr>
            <a:normAutofit/>
          </a:bodyPr>
          <a:lstStyle/>
          <a:p>
            <a:pPr>
              <a:buClr>
                <a:srgbClr val="CD6337"/>
              </a:buClr>
              <a:buFont typeface="Wingdings" charset="2"/>
              <a:buChar char="§"/>
            </a:pPr>
            <a:r>
              <a:rPr lang="nl-NL" sz="1800" dirty="0">
                <a:solidFill>
                  <a:srgbClr val="606268"/>
                </a:solidFill>
                <a:latin typeface="Open Sans"/>
                <a:cs typeface="Open Sans"/>
              </a:rPr>
              <a:t>Customer interviews hoor college</a:t>
            </a:r>
          </a:p>
          <a:p>
            <a:pPr marL="0" indent="0">
              <a:buClr>
                <a:srgbClr val="CD6337"/>
              </a:buClr>
              <a:buNone/>
            </a:pPr>
            <a:endParaRPr lang="nl-NL" sz="1800" dirty="0">
              <a:solidFill>
                <a:srgbClr val="606268"/>
              </a:solidFill>
              <a:latin typeface="Open Sans"/>
              <a:cs typeface="Open Sans"/>
            </a:endParaRPr>
          </a:p>
          <a:p>
            <a:pPr>
              <a:buClr>
                <a:srgbClr val="CD6337"/>
              </a:buClr>
              <a:buFont typeface="Wingdings" charset="2"/>
              <a:buChar char="§"/>
            </a:pPr>
            <a:r>
              <a:rPr lang="nl-NL" sz="1800" dirty="0">
                <a:solidFill>
                  <a:srgbClr val="606268"/>
                </a:solidFill>
                <a:latin typeface="Open Sans"/>
                <a:cs typeface="Open Sans"/>
              </a:rPr>
              <a:t>Customer interviews workshop</a:t>
            </a:r>
          </a:p>
          <a:p>
            <a:pPr>
              <a:buClr>
                <a:srgbClr val="CD6337"/>
              </a:buClr>
              <a:buFont typeface="Wingdings" charset="2"/>
              <a:buChar char="§"/>
            </a:pPr>
            <a:endParaRPr lang="nl-NL" sz="1800" dirty="0">
              <a:solidFill>
                <a:srgbClr val="606268"/>
              </a:solidFill>
              <a:latin typeface="Open Sans"/>
              <a:cs typeface="Open Sans"/>
            </a:endParaRPr>
          </a:p>
          <a:p>
            <a:pPr>
              <a:buClr>
                <a:srgbClr val="CD6337"/>
              </a:buClr>
              <a:buFont typeface="Wingdings" charset="2"/>
              <a:buChar char="§"/>
            </a:pPr>
            <a:r>
              <a:rPr lang="nl-NL" sz="1800" dirty="0">
                <a:solidFill>
                  <a:srgbClr val="606268"/>
                </a:solidFill>
                <a:latin typeface="Open Sans"/>
                <a:cs typeface="Open Sans"/>
              </a:rPr>
              <a:t>Salessprint + Stand-up 13/11 – 17/11</a:t>
            </a:r>
          </a:p>
          <a:p>
            <a:pPr>
              <a:buClr>
                <a:srgbClr val="CD6337"/>
              </a:buClr>
              <a:buFont typeface="Wingdings" charset="2"/>
              <a:buChar char="§"/>
            </a:pPr>
            <a:endParaRPr lang="nl-NL" sz="1800" dirty="0">
              <a:solidFill>
                <a:srgbClr val="606268"/>
              </a:solidFill>
              <a:latin typeface="Open Sans"/>
              <a:cs typeface="Open Sans"/>
            </a:endParaRPr>
          </a:p>
          <a:p>
            <a:pPr>
              <a:buClr>
                <a:srgbClr val="CD6337"/>
              </a:buClr>
              <a:buFont typeface="Wingdings" charset="2"/>
              <a:buChar char="§"/>
            </a:pPr>
            <a:r>
              <a:rPr lang="nl-NL" sz="1800" dirty="0">
                <a:solidFill>
                  <a:srgbClr val="606268"/>
                </a:solidFill>
                <a:latin typeface="Open Sans"/>
                <a:cs typeface="Open Sans"/>
              </a:rPr>
              <a:t>Sales Campagne 15/12 – 12/1</a:t>
            </a:r>
          </a:p>
        </p:txBody>
      </p:sp>
    </p:spTree>
    <p:extLst>
      <p:ext uri="{BB962C8B-B14F-4D97-AF65-F5344CB8AC3E}">
        <p14:creationId xmlns:p14="http://schemas.microsoft.com/office/powerpoint/2010/main" val="336539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606268"/>
                </a:solidFill>
                <a:latin typeface="Open Sans"/>
                <a:cs typeface="Open Sans"/>
              </a:rPr>
              <a:t>Jullie voorbereiding op sales?</a:t>
            </a:r>
          </a:p>
        </p:txBody>
      </p:sp>
      <p:sp>
        <p:nvSpPr>
          <p:cNvPr id="3" name="Tijdelijke aanduiding voor tekst 2"/>
          <p:cNvSpPr>
            <a:spLocks noGrp="1"/>
          </p:cNvSpPr>
          <p:nvPr>
            <p:ph type="body" idx="1"/>
          </p:nvPr>
        </p:nvSpPr>
        <p:spPr>
          <a:xfrm rot="16200000">
            <a:off x="2233298" y="44899"/>
            <a:ext cx="4428163" cy="7009644"/>
          </a:xfrm>
        </p:spPr>
        <p:txBody>
          <a:bodyPr>
            <a:normAutofit/>
          </a:bodyPr>
          <a:lstStyle/>
          <a:p>
            <a:pPr>
              <a:buClr>
                <a:srgbClr val="CD6337"/>
              </a:buClr>
              <a:buFont typeface="Wingdings" charset="2"/>
              <a:buChar char="§"/>
            </a:pPr>
            <a:r>
              <a:rPr lang="nl-NL" sz="1700" dirty="0">
                <a:solidFill>
                  <a:srgbClr val="606268"/>
                </a:solidFill>
                <a:latin typeface="Open Sans"/>
                <a:cs typeface="Open Sans"/>
              </a:rPr>
              <a:t>Sales start nu!</a:t>
            </a:r>
          </a:p>
          <a:p>
            <a:pPr>
              <a:buClr>
                <a:srgbClr val="CD6337"/>
              </a:buClr>
              <a:buFont typeface="Wingdings" charset="2"/>
              <a:buChar char="§"/>
            </a:pPr>
            <a:r>
              <a:rPr lang="nl-NL" sz="1900" dirty="0">
                <a:solidFill>
                  <a:srgbClr val="606268"/>
                </a:solidFill>
              </a:rPr>
              <a:t>Vastlegging in een CRM, Excel of  je drive</a:t>
            </a:r>
          </a:p>
          <a:p>
            <a:pPr>
              <a:buClr>
                <a:srgbClr val="CD6337"/>
              </a:buClr>
              <a:buFont typeface="Wingdings" charset="2"/>
              <a:buChar char="§"/>
            </a:pPr>
            <a:r>
              <a:rPr lang="nl-NL" sz="1900" dirty="0">
                <a:solidFill>
                  <a:srgbClr val="606268"/>
                </a:solidFill>
              </a:rPr>
              <a:t>Lees online literatuur over de sales </a:t>
            </a:r>
            <a:r>
              <a:rPr lang="nl-NL" sz="1900" dirty="0" err="1">
                <a:solidFill>
                  <a:srgbClr val="606268"/>
                </a:solidFill>
              </a:rPr>
              <a:t>Funnel</a:t>
            </a:r>
            <a:endParaRPr lang="nl-NL" sz="1900" dirty="0">
              <a:solidFill>
                <a:srgbClr val="606268"/>
              </a:solidFill>
            </a:endParaRPr>
          </a:p>
          <a:p>
            <a:pPr>
              <a:buClr>
                <a:srgbClr val="CD6337"/>
              </a:buClr>
              <a:buFont typeface="Wingdings" charset="2"/>
              <a:buChar char="§"/>
            </a:pPr>
            <a:r>
              <a:rPr lang="nl-NL" sz="1900" dirty="0">
                <a:solidFill>
                  <a:srgbClr val="606268"/>
                </a:solidFill>
              </a:rPr>
              <a:t>Kijk of je voor de sales week al kunt komen als een salesstrategie</a:t>
            </a:r>
          </a:p>
          <a:p>
            <a:pPr>
              <a:buClr>
                <a:srgbClr val="CD6337"/>
              </a:buClr>
              <a:buFont typeface="Wingdings" charset="2"/>
              <a:buChar char="§"/>
            </a:pPr>
            <a:r>
              <a:rPr lang="nl-NL" sz="1900" dirty="0">
                <a:solidFill>
                  <a:srgbClr val="606268"/>
                </a:solidFill>
              </a:rPr>
              <a:t>Wat vinden jullie lastig, waar verwachten jullie problemen in jullie sales proces?</a:t>
            </a:r>
          </a:p>
          <a:p>
            <a:pPr>
              <a:buClr>
                <a:srgbClr val="CD6337"/>
              </a:buClr>
              <a:buFont typeface="Wingdings" charset="2"/>
              <a:buChar char="§"/>
            </a:pPr>
            <a:r>
              <a:rPr lang="nl-NL" sz="1900" dirty="0">
                <a:solidFill>
                  <a:srgbClr val="606268"/>
                </a:solidFill>
              </a:rPr>
              <a:t>Hoe de sales werkzaamheden verdelen?</a:t>
            </a:r>
          </a:p>
          <a:p>
            <a:pPr>
              <a:buClr>
                <a:srgbClr val="CD6337"/>
              </a:buClr>
              <a:buFont typeface="Wingdings" charset="2"/>
              <a:buChar char="§"/>
            </a:pPr>
            <a:r>
              <a:rPr lang="nl-NL" sz="1900" dirty="0">
                <a:solidFill>
                  <a:srgbClr val="606268"/>
                </a:solidFill>
              </a:rPr>
              <a:t>Wat heb je nodig om sales te kunnen doen?</a:t>
            </a:r>
          </a:p>
          <a:p>
            <a:pPr marL="0" indent="0">
              <a:buClr>
                <a:srgbClr val="CD6337"/>
              </a:buClr>
              <a:buNone/>
            </a:pPr>
            <a:endParaRPr lang="nl-NL" sz="1800" dirty="0">
              <a:solidFill>
                <a:srgbClr val="606268"/>
              </a:solidFill>
            </a:endParaRPr>
          </a:p>
        </p:txBody>
      </p:sp>
    </p:spTree>
    <p:extLst>
      <p:ext uri="{BB962C8B-B14F-4D97-AF65-F5344CB8AC3E}">
        <p14:creationId xmlns:p14="http://schemas.microsoft.com/office/powerpoint/2010/main" val="294376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numm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3D287E-E00E-C24C-9BB3-DC899D346355}" type="slidenum">
              <a:rPr lang="nl-NL" sz="1200">
                <a:solidFill>
                  <a:srgbClr val="898989"/>
                </a:solidFill>
                <a:latin typeface="Calibri" charset="0"/>
                <a:cs typeface="Arial" charset="0"/>
              </a:rPr>
              <a:pPr eaLnBrk="1" hangingPunct="1"/>
              <a:t>5</a:t>
            </a:fld>
            <a:endParaRPr lang="nl-NL" sz="1200">
              <a:solidFill>
                <a:srgbClr val="898989"/>
              </a:solidFill>
              <a:latin typeface="Calibri" charset="0"/>
              <a:cs typeface="Arial" charset="0"/>
            </a:endParaRPr>
          </a:p>
        </p:txBody>
      </p:sp>
      <p:pic>
        <p:nvPicPr>
          <p:cNvPr id="30723"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89217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Afbeelding 5"/>
          <p:cNvPicPr>
            <a:picLocks noChangeAspect="1"/>
          </p:cNvPicPr>
          <p:nvPr/>
        </p:nvPicPr>
        <p:blipFill>
          <a:blip r:embed="rId4"/>
          <a:stretch>
            <a:fillRect/>
          </a:stretch>
        </p:blipFill>
        <p:spPr>
          <a:xfrm>
            <a:off x="178777" y="5655068"/>
            <a:ext cx="1192823" cy="1202932"/>
          </a:xfrm>
          <a:prstGeom prst="rect">
            <a:avLst/>
          </a:prstGeom>
        </p:spPr>
      </p:pic>
    </p:spTree>
    <p:extLst>
      <p:ext uri="{BB962C8B-B14F-4D97-AF65-F5344CB8AC3E}">
        <p14:creationId xmlns:p14="http://schemas.microsoft.com/office/powerpoint/2010/main" val="87667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rgbClr val="606268"/>
                </a:solidFill>
                <a:latin typeface="Open Sans"/>
                <a:cs typeface="Open Sans"/>
              </a:rPr>
              <a:t>Programma customer interviews</a:t>
            </a:r>
          </a:p>
        </p:txBody>
      </p:sp>
      <p:sp>
        <p:nvSpPr>
          <p:cNvPr id="3" name="Tijdelijke aanduiding voor tekst 2"/>
          <p:cNvSpPr>
            <a:spLocks noGrp="1"/>
          </p:cNvSpPr>
          <p:nvPr>
            <p:ph type="body" idx="1"/>
          </p:nvPr>
        </p:nvSpPr>
        <p:spPr>
          <a:xfrm rot="16200000">
            <a:off x="-202202" y="2147250"/>
            <a:ext cx="6375210" cy="4525963"/>
          </a:xfrm>
        </p:spPr>
        <p:txBody>
          <a:bodyPr>
            <a:normAutofit/>
          </a:bodyPr>
          <a:lstStyle/>
          <a:p>
            <a:pPr marL="0" indent="0">
              <a:buClr>
                <a:srgbClr val="CD6337"/>
              </a:buClr>
              <a:buNone/>
            </a:pPr>
            <a:endParaRPr lang="nl-NL" sz="1800" dirty="0">
              <a:solidFill>
                <a:srgbClr val="606268"/>
              </a:solidFill>
              <a:latin typeface="Open Sans"/>
              <a:cs typeface="Open Sans"/>
            </a:endParaRPr>
          </a:p>
          <a:p>
            <a:pPr>
              <a:buClr>
                <a:srgbClr val="CD6337"/>
              </a:buClr>
              <a:buFont typeface="+mj-lt"/>
              <a:buAutoNum type="arabicPeriod"/>
            </a:pPr>
            <a:endParaRPr lang="nl-NL" sz="1800" dirty="0">
              <a:solidFill>
                <a:srgbClr val="606268"/>
              </a:solidFill>
              <a:latin typeface="Open Sans"/>
              <a:cs typeface="Open Sans"/>
            </a:endParaRPr>
          </a:p>
          <a:p>
            <a:pPr>
              <a:buClr>
                <a:srgbClr val="CD6337"/>
              </a:buClr>
              <a:buFont typeface="+mj-lt"/>
              <a:buAutoNum type="arabicPeriod"/>
            </a:pPr>
            <a:r>
              <a:rPr lang="nl-NL" sz="1800" dirty="0">
                <a:solidFill>
                  <a:srgbClr val="606268"/>
                </a:solidFill>
                <a:latin typeface="Open Sans"/>
                <a:cs typeface="Open Sans"/>
              </a:rPr>
              <a:t>uitleg customer interview</a:t>
            </a:r>
          </a:p>
          <a:p>
            <a:pPr>
              <a:buClr>
                <a:srgbClr val="CD6337"/>
              </a:buClr>
              <a:buFont typeface="+mj-lt"/>
              <a:buAutoNum type="arabicPeriod"/>
            </a:pPr>
            <a:r>
              <a:rPr lang="nl-NL" sz="1800" dirty="0">
                <a:solidFill>
                  <a:srgbClr val="606268"/>
                </a:solidFill>
                <a:latin typeface="Open Sans"/>
                <a:cs typeface="Open Sans"/>
              </a:rPr>
              <a:t>toepassen op eigen situatie</a:t>
            </a:r>
          </a:p>
          <a:p>
            <a:pPr>
              <a:buClr>
                <a:srgbClr val="CD6337"/>
              </a:buClr>
              <a:buFont typeface="+mj-lt"/>
              <a:buAutoNum type="arabicPeriod"/>
            </a:pPr>
            <a:r>
              <a:rPr lang="nl-NL" sz="1800" dirty="0">
                <a:solidFill>
                  <a:srgbClr val="606268"/>
                </a:solidFill>
                <a:latin typeface="Open Sans"/>
                <a:cs typeface="Open Sans"/>
              </a:rPr>
              <a:t>oefenen</a:t>
            </a:r>
          </a:p>
          <a:p>
            <a:pPr>
              <a:buClr>
                <a:srgbClr val="CD6337"/>
              </a:buClr>
              <a:buFont typeface="+mj-lt"/>
              <a:buAutoNum type="arabicPeriod"/>
            </a:pPr>
            <a:r>
              <a:rPr lang="nl-NL" sz="1800" dirty="0">
                <a:solidFill>
                  <a:srgbClr val="606268"/>
                </a:solidFill>
                <a:latin typeface="Open Sans"/>
                <a:cs typeface="Open Sans"/>
              </a:rPr>
              <a:t>verbeteren</a:t>
            </a:r>
          </a:p>
          <a:p>
            <a:pPr marL="0" indent="0">
              <a:buClr>
                <a:srgbClr val="CD6337"/>
              </a:buClr>
              <a:buNone/>
            </a:pPr>
            <a:r>
              <a:rPr lang="nl-NL" sz="1800" dirty="0">
                <a:solidFill>
                  <a:srgbClr val="606268"/>
                </a:solidFill>
                <a:latin typeface="Open Sans"/>
                <a:cs typeface="Open Sans"/>
              </a:rPr>
              <a:t>      -----</a:t>
            </a:r>
          </a:p>
          <a:p>
            <a:pPr>
              <a:buClr>
                <a:srgbClr val="CD6337"/>
              </a:buClr>
              <a:buFont typeface="+mj-lt"/>
              <a:buAutoNum type="arabicPeriod" startAt="5"/>
            </a:pPr>
            <a:r>
              <a:rPr lang="nl-NL" sz="1800" dirty="0">
                <a:solidFill>
                  <a:srgbClr val="606268"/>
                </a:solidFill>
                <a:latin typeface="Open Sans"/>
                <a:cs typeface="Open Sans"/>
              </a:rPr>
              <a:t>aan de slag voor jouw startup</a:t>
            </a:r>
          </a:p>
        </p:txBody>
      </p:sp>
      <p:pic>
        <p:nvPicPr>
          <p:cNvPr id="5" name="Picture 4">
            <a:extLst>
              <a:ext uri="{FF2B5EF4-FFF2-40B4-BE49-F238E27FC236}">
                <a16:creationId xmlns:a16="http://schemas.microsoft.com/office/drawing/2014/main" id="{246A5C1A-38CB-4988-AF5A-6B20903F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3606" y="1924498"/>
            <a:ext cx="2240285" cy="2139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606268"/>
                </a:solidFill>
                <a:latin typeface="Open Sans"/>
                <a:cs typeface="Open Sans"/>
              </a:rPr>
              <a:t>focus op iteratie fase</a:t>
            </a:r>
          </a:p>
        </p:txBody>
      </p:sp>
      <p:pic>
        <p:nvPicPr>
          <p:cNvPr id="5" name="Picture 4">
            <a:extLst>
              <a:ext uri="{FF2B5EF4-FFF2-40B4-BE49-F238E27FC236}">
                <a16:creationId xmlns:a16="http://schemas.microsoft.com/office/drawing/2014/main" id="{B4A78868-74D4-4107-89D5-593C3B18A0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2777" y="2441176"/>
            <a:ext cx="5564908" cy="2860616"/>
          </a:xfrm>
          <a:prstGeom prst="rect">
            <a:avLst/>
          </a:prstGeom>
        </p:spPr>
      </p:pic>
    </p:spTree>
    <p:extLst>
      <p:ext uri="{BB962C8B-B14F-4D97-AF65-F5344CB8AC3E}">
        <p14:creationId xmlns:p14="http://schemas.microsoft.com/office/powerpoint/2010/main" val="107760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606268"/>
                </a:solidFill>
                <a:latin typeface="Open Sans"/>
                <a:cs typeface="Open Sans"/>
              </a:rPr>
              <a:t>uitleg customer interview</a:t>
            </a:r>
          </a:p>
        </p:txBody>
      </p:sp>
      <p:sp>
        <p:nvSpPr>
          <p:cNvPr id="3" name="Tijdelijke aanduiding voor tekst 2"/>
          <p:cNvSpPr>
            <a:spLocks noGrp="1"/>
          </p:cNvSpPr>
          <p:nvPr>
            <p:ph type="body" idx="1"/>
          </p:nvPr>
        </p:nvSpPr>
        <p:spPr>
          <a:xfrm rot="16200000">
            <a:off x="83713" y="2514533"/>
            <a:ext cx="8229600" cy="5721724"/>
          </a:xfrm>
        </p:spPr>
        <p:txBody>
          <a:bodyPr vert="eaVert" lIns="45719" tIns="45720" rIns="45719" bIns="45720" rtlCol="0" anchor="t">
            <a:normAutofit/>
          </a:bodyPr>
          <a:lstStyle/>
          <a:p>
            <a:pPr marL="0" indent="0">
              <a:buClr>
                <a:srgbClr val="CD6337"/>
              </a:buClr>
              <a:buNone/>
            </a:pPr>
            <a:r>
              <a:rPr lang="nl-NL" sz="1800" dirty="0">
                <a:solidFill>
                  <a:srgbClr val="606268"/>
                </a:solidFill>
                <a:latin typeface="Open Sans"/>
                <a:cs typeface="Open Sans"/>
              </a:rPr>
              <a:t>Wat is een customer interview?</a:t>
            </a:r>
          </a:p>
          <a:p>
            <a:pPr marL="0" indent="0">
              <a:buClr>
                <a:srgbClr val="CD6337"/>
              </a:buClr>
              <a:buNone/>
            </a:pPr>
            <a:endParaRPr lang="nl-NL" sz="1800" dirty="0">
              <a:solidFill>
                <a:srgbClr val="606268"/>
              </a:solidFill>
              <a:latin typeface="Open Sans"/>
              <a:cs typeface="Open Sans"/>
            </a:endParaRPr>
          </a:p>
          <a:p>
            <a:pPr marL="783590" lvl="1" indent="-326390">
              <a:buClr>
                <a:srgbClr val="CD6337"/>
              </a:buClr>
              <a:buFont typeface="Wingdings" charset="2"/>
              <a:buChar char="§"/>
            </a:pPr>
            <a:r>
              <a:rPr lang="nl-NL" sz="1800" dirty="0">
                <a:solidFill>
                  <a:srgbClr val="606268"/>
                </a:solidFill>
                <a:latin typeface="Open Sans"/>
                <a:cs typeface="Open Sans"/>
              </a:rPr>
              <a:t>aannames (in)valideren uit </a:t>
            </a:r>
            <a:r>
              <a:rPr lang="nl-NL" sz="1800" dirty="0" err="1">
                <a:solidFill>
                  <a:srgbClr val="606268"/>
                </a:solidFill>
                <a:latin typeface="Open Sans"/>
                <a:cs typeface="Open Sans"/>
              </a:rPr>
              <a:t>wpc</a:t>
            </a:r>
          </a:p>
          <a:p>
            <a:pPr lvl="1">
              <a:buClr>
                <a:srgbClr val="CD6337"/>
              </a:buClr>
              <a:buFont typeface="Wingdings" charset="2"/>
              <a:buChar char="§"/>
            </a:pPr>
            <a:r>
              <a:rPr lang="nl-NL" sz="1800" dirty="0">
                <a:solidFill>
                  <a:srgbClr val="606268"/>
                </a:solidFill>
                <a:latin typeface="Open Sans"/>
                <a:cs typeface="Open Sans"/>
              </a:rPr>
              <a:t>ontdekken wanneer je een fit hebt</a:t>
            </a:r>
          </a:p>
          <a:p>
            <a:pPr marL="783590" lvl="1" indent="-326390">
              <a:buClr>
                <a:srgbClr val="CD6337"/>
              </a:buClr>
              <a:buFont typeface="Wingdings" charset="2"/>
              <a:buChar char="§"/>
            </a:pPr>
            <a:r>
              <a:rPr lang="nl-NL" sz="1800" dirty="0">
                <a:solidFill>
                  <a:srgbClr val="606268"/>
                </a:solidFill>
                <a:latin typeface="Open Sans"/>
                <a:cs typeface="Open Sans"/>
              </a:rPr>
              <a:t>ontdekken van klantsegmenten</a:t>
            </a:r>
          </a:p>
          <a:p>
            <a:pPr lvl="1">
              <a:buClr>
                <a:srgbClr val="CD6337"/>
              </a:buClr>
              <a:buFont typeface="Wingdings" charset="2"/>
              <a:buChar char="§"/>
            </a:pPr>
            <a:r>
              <a:rPr lang="nl-NL" sz="1800" dirty="0">
                <a:solidFill>
                  <a:srgbClr val="606268"/>
                </a:solidFill>
                <a:latin typeface="Open Sans"/>
                <a:cs typeface="Open Sans"/>
              </a:rPr>
              <a:t>hulpmiddel om eigen netwerk op te bouwen</a:t>
            </a:r>
          </a:p>
          <a:p>
            <a:pPr lvl="1">
              <a:buClr>
                <a:srgbClr val="CD6337"/>
              </a:buClr>
              <a:buFont typeface="Wingdings" charset="2"/>
              <a:buChar char="§"/>
            </a:pPr>
            <a:r>
              <a:rPr lang="nl-NL" sz="1800" dirty="0">
                <a:solidFill>
                  <a:srgbClr val="606268"/>
                </a:solidFill>
                <a:latin typeface="Open Sans"/>
                <a:cs typeface="Open Sans"/>
              </a:rPr>
              <a:t>hulpmiddel om netwerk van de ander te openen</a:t>
            </a:r>
          </a:p>
          <a:p>
            <a:pPr lvl="1">
              <a:buClr>
                <a:srgbClr val="CD6337"/>
              </a:buClr>
              <a:buFont typeface="Wingdings" charset="2"/>
              <a:buChar char="§"/>
            </a:pPr>
            <a:r>
              <a:rPr lang="nl-NL" sz="1800" dirty="0">
                <a:solidFill>
                  <a:srgbClr val="606268"/>
                </a:solidFill>
                <a:latin typeface="Open Sans"/>
                <a:cs typeface="Open Sans"/>
              </a:rPr>
              <a:t>hulpmiddel om </a:t>
            </a:r>
            <a:r>
              <a:rPr lang="nl-NL" sz="1800" u="sng" dirty="0">
                <a:solidFill>
                  <a:srgbClr val="606268"/>
                </a:solidFill>
                <a:latin typeface="Open Sans"/>
                <a:cs typeface="Open Sans"/>
              </a:rPr>
              <a:t>op termijn </a:t>
            </a:r>
            <a:r>
              <a:rPr lang="nl-NL" sz="1800" dirty="0">
                <a:solidFill>
                  <a:srgbClr val="606268"/>
                </a:solidFill>
                <a:latin typeface="Open Sans"/>
                <a:cs typeface="Open Sans"/>
              </a:rPr>
              <a:t>verkoop te creëren</a:t>
            </a:r>
          </a:p>
          <a:p>
            <a:pPr lvl="1">
              <a:buClr>
                <a:srgbClr val="CD6337"/>
              </a:buClr>
              <a:buFont typeface="Wingdings" charset="2"/>
              <a:buChar char="§"/>
            </a:pPr>
            <a:endParaRPr lang="nl-NL" sz="1800" dirty="0">
              <a:solidFill>
                <a:srgbClr val="606268"/>
              </a:solidFill>
              <a:latin typeface="Open Sans"/>
              <a:cs typeface="Open Sans"/>
            </a:endParaRPr>
          </a:p>
          <a:p>
            <a:pPr lvl="1">
              <a:buClr>
                <a:srgbClr val="CD6337"/>
              </a:buClr>
              <a:buFont typeface="Wingdings" charset="2"/>
              <a:buChar char="§"/>
            </a:pPr>
            <a:r>
              <a:rPr lang="nl-NL" sz="1800" dirty="0">
                <a:solidFill>
                  <a:srgbClr val="606268"/>
                </a:solidFill>
                <a:latin typeface="Open Sans"/>
                <a:cs typeface="Open Sans"/>
              </a:rPr>
              <a:t>..en vooral ontdekken hoe het leven van de ander eruitziet</a:t>
            </a:r>
          </a:p>
        </p:txBody>
      </p:sp>
    </p:spTree>
    <p:extLst>
      <p:ext uri="{BB962C8B-B14F-4D97-AF65-F5344CB8AC3E}">
        <p14:creationId xmlns:p14="http://schemas.microsoft.com/office/powerpoint/2010/main" val="2293355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606268"/>
                </a:solidFill>
                <a:latin typeface="Open Sans"/>
                <a:cs typeface="Open Sans"/>
              </a:rPr>
              <a:t>uitleg customer interview</a:t>
            </a:r>
          </a:p>
        </p:txBody>
      </p:sp>
      <p:sp>
        <p:nvSpPr>
          <p:cNvPr id="3" name="Tijdelijke aanduiding voor tekst 2"/>
          <p:cNvSpPr>
            <a:spLocks noGrp="1"/>
          </p:cNvSpPr>
          <p:nvPr>
            <p:ph type="body" idx="1"/>
          </p:nvPr>
        </p:nvSpPr>
        <p:spPr>
          <a:xfrm rot="16200000">
            <a:off x="879631" y="1859473"/>
            <a:ext cx="6364938" cy="5458247"/>
          </a:xfrm>
        </p:spPr>
        <p:txBody>
          <a:bodyPr>
            <a:normAutofit/>
          </a:bodyPr>
          <a:lstStyle/>
          <a:p>
            <a:pPr marL="0" indent="0">
              <a:buClr>
                <a:srgbClr val="CD6337"/>
              </a:buClr>
              <a:buNone/>
            </a:pPr>
            <a:r>
              <a:rPr lang="nl-NL" sz="1800" dirty="0">
                <a:solidFill>
                  <a:srgbClr val="606268"/>
                </a:solidFill>
                <a:latin typeface="Open Sans"/>
                <a:cs typeface="Open Sans"/>
              </a:rPr>
              <a:t>Wat is een customer interview </a:t>
            </a:r>
            <a:r>
              <a:rPr lang="nl-NL" sz="1800" u="sng" dirty="0">
                <a:solidFill>
                  <a:srgbClr val="606268"/>
                </a:solidFill>
                <a:latin typeface="Open Sans"/>
                <a:cs typeface="Open Sans"/>
              </a:rPr>
              <a:t>niet</a:t>
            </a:r>
            <a:r>
              <a:rPr lang="nl-NL" sz="1800" dirty="0">
                <a:solidFill>
                  <a:srgbClr val="606268"/>
                </a:solidFill>
                <a:latin typeface="Open Sans"/>
                <a:cs typeface="Open Sans"/>
              </a:rPr>
              <a:t>?</a:t>
            </a:r>
          </a:p>
          <a:p>
            <a:pPr>
              <a:buClr>
                <a:srgbClr val="CD6337"/>
              </a:buClr>
              <a:buFont typeface="Wingdings" charset="2"/>
              <a:buChar char="§"/>
            </a:pPr>
            <a:endParaRPr lang="nl-NL" sz="1800" dirty="0">
              <a:solidFill>
                <a:srgbClr val="606268"/>
              </a:solidFill>
              <a:latin typeface="Open Sans"/>
              <a:cs typeface="Open Sans"/>
            </a:endParaRPr>
          </a:p>
          <a:p>
            <a:pPr lvl="1">
              <a:buClr>
                <a:srgbClr val="CD6337"/>
              </a:buClr>
              <a:buFont typeface="Wingdings" charset="2"/>
              <a:buChar char="§"/>
            </a:pPr>
            <a:r>
              <a:rPr lang="nl-NL" sz="1800" dirty="0">
                <a:solidFill>
                  <a:srgbClr val="606268"/>
                </a:solidFill>
                <a:latin typeface="Open Sans"/>
                <a:cs typeface="Open Sans"/>
              </a:rPr>
              <a:t>praten over je idee, product of dienst</a:t>
            </a:r>
          </a:p>
          <a:p>
            <a:pPr lvl="1">
              <a:buClr>
                <a:srgbClr val="CD6337"/>
              </a:buClr>
              <a:buFont typeface="Wingdings" charset="2"/>
              <a:buChar char="§"/>
            </a:pPr>
            <a:r>
              <a:rPr lang="nl-NL" sz="1800" dirty="0">
                <a:solidFill>
                  <a:srgbClr val="606268"/>
                </a:solidFill>
                <a:latin typeface="Open Sans"/>
                <a:cs typeface="Open Sans"/>
              </a:rPr>
              <a:t>pushen</a:t>
            </a:r>
          </a:p>
          <a:p>
            <a:pPr lvl="1">
              <a:buClr>
                <a:srgbClr val="CD6337"/>
              </a:buClr>
              <a:buFont typeface="Wingdings" charset="2"/>
              <a:buChar char="§"/>
            </a:pPr>
            <a:r>
              <a:rPr lang="nl-NL" sz="1800" dirty="0">
                <a:solidFill>
                  <a:srgbClr val="606268"/>
                </a:solidFill>
                <a:latin typeface="Open Sans"/>
                <a:cs typeface="Open Sans"/>
              </a:rPr>
              <a:t>overtuigen</a:t>
            </a:r>
          </a:p>
          <a:p>
            <a:pPr lvl="1">
              <a:buClr>
                <a:srgbClr val="CD6337"/>
              </a:buClr>
              <a:buFont typeface="Wingdings" charset="2"/>
              <a:buChar char="§"/>
            </a:pPr>
            <a:r>
              <a:rPr lang="nl-NL" sz="1800" dirty="0">
                <a:solidFill>
                  <a:srgbClr val="606268"/>
                </a:solidFill>
                <a:latin typeface="Open Sans"/>
                <a:cs typeface="Open Sans"/>
              </a:rPr>
              <a:t>ego etaleren</a:t>
            </a:r>
          </a:p>
          <a:p>
            <a:pPr lvl="1">
              <a:buClr>
                <a:srgbClr val="CD6337"/>
              </a:buClr>
              <a:buFont typeface="Wingdings" charset="2"/>
              <a:buChar char="§"/>
            </a:pPr>
            <a:r>
              <a:rPr lang="nl-NL" sz="1800" dirty="0">
                <a:solidFill>
                  <a:srgbClr val="606268"/>
                </a:solidFill>
                <a:latin typeface="Open Sans"/>
                <a:cs typeface="Open Sans"/>
              </a:rPr>
              <a:t>complimenten ophalen</a:t>
            </a:r>
          </a:p>
        </p:txBody>
      </p:sp>
    </p:spTree>
    <p:extLst>
      <p:ext uri="{BB962C8B-B14F-4D97-AF65-F5344CB8AC3E}">
        <p14:creationId xmlns:p14="http://schemas.microsoft.com/office/powerpoint/2010/main" val="1291196191"/>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2318</TotalTime>
  <Words>1091</Words>
  <Application>Microsoft Macintosh PowerPoint</Application>
  <PresentationFormat>Diavoorstelling (4:3)</PresentationFormat>
  <Paragraphs>194</Paragraphs>
  <Slides>24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Frontage Regular</vt:lpstr>
      <vt:lpstr>Open Sans</vt:lpstr>
      <vt:lpstr>Wingdings</vt:lpstr>
      <vt:lpstr>Office-thema</vt:lpstr>
      <vt:lpstr>PowerPoint-presentatie</vt:lpstr>
      <vt:lpstr>waarom?</vt:lpstr>
      <vt:lpstr>Sales in de minor</vt:lpstr>
      <vt:lpstr>Jullie voorbereiding op sales?</vt:lpstr>
      <vt:lpstr>PowerPoint-presentatie</vt:lpstr>
      <vt:lpstr>Programma customer interviews</vt:lpstr>
      <vt:lpstr>focus op iteratie fase</vt:lpstr>
      <vt:lpstr>uitleg customer interview</vt:lpstr>
      <vt:lpstr>uitleg customer interview</vt:lpstr>
      <vt:lpstr>uitleg customer interview</vt:lpstr>
      <vt:lpstr>uitleg customer interview</vt:lpstr>
      <vt:lpstr>voorbeeld</vt:lpstr>
      <vt:lpstr>toepassen op eigen situatie</vt:lpstr>
      <vt:lpstr>PowerPoint-presentatie</vt:lpstr>
      <vt:lpstr>toepassen op eigen situatie</vt:lpstr>
      <vt:lpstr>toepassen op eigen situatie</vt:lpstr>
      <vt:lpstr>Vaardigheden t.b.v. de interviews</vt:lpstr>
      <vt:lpstr>Jullie sales activiteiten zijn al begonnen</vt:lpstr>
      <vt:lpstr>Opzoek naar onderbouwing</vt:lpstr>
      <vt:lpstr>Open vragen</vt:lpstr>
      <vt:lpstr>Structuur van je interview</vt:lpstr>
      <vt:lpstr>Oefenen in workshop</vt:lpstr>
      <vt:lpstr>Opdracht voor de workshop Customer interview</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verkoop technieken</dc:title>
  <dc:creator>J.W. Schulte</dc:creator>
  <cp:lastModifiedBy>Janwillem Schulte</cp:lastModifiedBy>
  <cp:revision>29</cp:revision>
  <dcterms:created xsi:type="dcterms:W3CDTF">2016-02-21T15:28:25Z</dcterms:created>
  <dcterms:modified xsi:type="dcterms:W3CDTF">2023-09-22T08:00:02Z</dcterms:modified>
</cp:coreProperties>
</file>