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90" r:id="rId3"/>
    <p:sldId id="285" r:id="rId4"/>
    <p:sldId id="292" r:id="rId5"/>
    <p:sldId id="295" r:id="rId6"/>
    <p:sldId id="293" r:id="rId7"/>
    <p:sldId id="299" r:id="rId8"/>
    <p:sldId id="297" r:id="rId9"/>
    <p:sldId id="296" r:id="rId10"/>
    <p:sldId id="291" r:id="rId11"/>
    <p:sldId id="287" r:id="rId12"/>
    <p:sldId id="272" r:id="rId13"/>
    <p:sldId id="257" r:id="rId14"/>
    <p:sldId id="258" r:id="rId15"/>
    <p:sldId id="259" r:id="rId16"/>
    <p:sldId id="281" r:id="rId17"/>
    <p:sldId id="300" r:id="rId18"/>
    <p:sldId id="301" r:id="rId19"/>
    <p:sldId id="302" r:id="rId20"/>
    <p:sldId id="303" r:id="rId21"/>
    <p:sldId id="289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3" r:id="rId30"/>
    <p:sldId id="320" r:id="rId31"/>
    <p:sldId id="315" r:id="rId32"/>
    <p:sldId id="298" r:id="rId33"/>
    <p:sldId id="314" r:id="rId34"/>
    <p:sldId id="317" r:id="rId35"/>
    <p:sldId id="318" r:id="rId36"/>
    <p:sldId id="312" r:id="rId37"/>
    <p:sldId id="278" r:id="rId38"/>
    <p:sldId id="319" r:id="rId39"/>
    <p:sldId id="286" r:id="rId40"/>
    <p:sldId id="280" r:id="rId41"/>
    <p:sldId id="275" r:id="rId42"/>
    <p:sldId id="288" r:id="rId4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414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82930" autoAdjust="0"/>
  </p:normalViewPr>
  <p:slideViewPr>
    <p:cSldViewPr snapToGrid="0" snapToObjects="1">
      <p:cViewPr varScale="1">
        <p:scale>
          <a:sx n="92" d="100"/>
          <a:sy n="92" d="100"/>
        </p:scale>
        <p:origin x="19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3811B-836A-5E4A-91F0-37B235471517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7CD20A7-77ED-7C45-8028-1EBBF594AE25}">
      <dgm:prSet phldrT="[Teks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NL">
              <a:ln>
                <a:noFill/>
              </a:ln>
              <a:solidFill>
                <a:srgbClr val="000000"/>
              </a:solidFill>
            </a:rPr>
            <a:t>Awareness</a:t>
          </a:r>
        </a:p>
      </dgm:t>
    </dgm:pt>
    <dgm:pt modelId="{C886DC04-D734-3847-8803-ABA321C4CEEA}" type="parTrans" cxnId="{5FE4AEC6-4AA2-1E4F-B67B-E13D5699B62B}">
      <dgm:prSet/>
      <dgm:spPr/>
      <dgm:t>
        <a:bodyPr/>
        <a:lstStyle/>
        <a:p>
          <a:endParaRPr lang="nl-NL"/>
        </a:p>
      </dgm:t>
    </dgm:pt>
    <dgm:pt modelId="{E0493220-0E23-E443-8DF6-9A6A04AF9A1B}" type="sibTrans" cxnId="{5FE4AEC6-4AA2-1E4F-B67B-E13D5699B62B}">
      <dgm:prSet/>
      <dgm:spPr/>
      <dgm:t>
        <a:bodyPr/>
        <a:lstStyle/>
        <a:p>
          <a:endParaRPr lang="nl-NL"/>
        </a:p>
      </dgm:t>
    </dgm:pt>
    <dgm:pt modelId="{6A6989E5-E708-3C46-9298-BC3B9B6E4C5D}">
      <dgm:prSet phldrT="[Tekst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nl-NL" sz="1050" noProof="0" dirty="0"/>
            <a:t>Publicaties (FP)</a:t>
          </a:r>
          <a:endParaRPr lang="nl-NL" sz="1050" dirty="0"/>
        </a:p>
      </dgm:t>
    </dgm:pt>
    <dgm:pt modelId="{127ED67E-1015-4448-8C6F-FA28EA9CB370}" type="parTrans" cxnId="{79A3FC09-2429-7741-B485-91B79CB1340E}">
      <dgm:prSet/>
      <dgm:spPr/>
      <dgm:t>
        <a:bodyPr/>
        <a:lstStyle/>
        <a:p>
          <a:endParaRPr lang="nl-NL"/>
        </a:p>
      </dgm:t>
    </dgm:pt>
    <dgm:pt modelId="{7A1E13E7-8720-904B-9123-E3125EFD2C55}" type="sibTrans" cxnId="{79A3FC09-2429-7741-B485-91B79CB1340E}">
      <dgm:prSet/>
      <dgm:spPr/>
      <dgm:t>
        <a:bodyPr/>
        <a:lstStyle/>
        <a:p>
          <a:endParaRPr lang="nl-NL"/>
        </a:p>
      </dgm:t>
    </dgm:pt>
    <dgm:pt modelId="{B8AF73A5-8554-7042-B5B8-0B2C2B9B4557}">
      <dgm:prSet phldrT="[Teks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NL">
              <a:solidFill>
                <a:srgbClr val="000000"/>
              </a:solidFill>
            </a:rPr>
            <a:t>Interest</a:t>
          </a:r>
        </a:p>
      </dgm:t>
    </dgm:pt>
    <dgm:pt modelId="{6945E6E6-2D64-4F48-A286-D46869A95C5D}" type="parTrans" cxnId="{3FB5C3C4-0FCC-9041-96F5-84BB5A6986C0}">
      <dgm:prSet/>
      <dgm:spPr/>
      <dgm:t>
        <a:bodyPr/>
        <a:lstStyle/>
        <a:p>
          <a:endParaRPr lang="nl-NL"/>
        </a:p>
      </dgm:t>
    </dgm:pt>
    <dgm:pt modelId="{4469293E-32D2-A648-B679-5C2A04D14C03}" type="sibTrans" cxnId="{3FB5C3C4-0FCC-9041-96F5-84BB5A6986C0}">
      <dgm:prSet/>
      <dgm:spPr/>
      <dgm:t>
        <a:bodyPr/>
        <a:lstStyle/>
        <a:p>
          <a:endParaRPr lang="nl-NL"/>
        </a:p>
      </dgm:t>
    </dgm:pt>
    <dgm:pt modelId="{89AEBA89-78D5-6545-B7D9-6AA668E72CA0}">
      <dgm:prSet phldrT="[Tekst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nl-NL" sz="1050"/>
            <a:t>Blogs/ </a:t>
          </a:r>
          <a:r>
            <a:rPr lang="nl-NL" sz="1050" err="1"/>
            <a:t>Vlogs</a:t>
          </a:r>
          <a:endParaRPr lang="nl-NL" sz="1050"/>
        </a:p>
      </dgm:t>
    </dgm:pt>
    <dgm:pt modelId="{1F0279C9-B8E0-E344-8C3F-FED47E5D8915}" type="parTrans" cxnId="{E1C37186-B3BA-9D46-9527-2EF124AABDD9}">
      <dgm:prSet/>
      <dgm:spPr/>
      <dgm:t>
        <a:bodyPr/>
        <a:lstStyle/>
        <a:p>
          <a:endParaRPr lang="nl-NL"/>
        </a:p>
      </dgm:t>
    </dgm:pt>
    <dgm:pt modelId="{B8A4CD11-010E-ED45-A0AE-D0F690231AD2}" type="sibTrans" cxnId="{E1C37186-B3BA-9D46-9527-2EF124AABDD9}">
      <dgm:prSet/>
      <dgm:spPr/>
      <dgm:t>
        <a:bodyPr/>
        <a:lstStyle/>
        <a:p>
          <a:endParaRPr lang="nl-NL"/>
        </a:p>
      </dgm:t>
    </dgm:pt>
    <dgm:pt modelId="{3C9C5365-6DA0-4541-98B3-AEB655F8F233}">
      <dgm:prSet phldrT="[Teks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NL" dirty="0" err="1">
              <a:solidFill>
                <a:srgbClr val="000000"/>
              </a:solidFill>
            </a:rPr>
            <a:t>Desire</a:t>
          </a:r>
          <a:endParaRPr lang="nl-NL" dirty="0">
            <a:solidFill>
              <a:srgbClr val="000000"/>
            </a:solidFill>
          </a:endParaRPr>
        </a:p>
      </dgm:t>
    </dgm:pt>
    <dgm:pt modelId="{359445D3-EF54-CC41-B413-77AE6A1CCC54}" type="parTrans" cxnId="{EC2BAF66-A956-1948-81A5-EA405AB05859}">
      <dgm:prSet/>
      <dgm:spPr/>
      <dgm:t>
        <a:bodyPr/>
        <a:lstStyle/>
        <a:p>
          <a:endParaRPr lang="nl-NL"/>
        </a:p>
      </dgm:t>
    </dgm:pt>
    <dgm:pt modelId="{4D83E8B2-3133-4542-9832-693AAA49104A}" type="sibTrans" cxnId="{EC2BAF66-A956-1948-81A5-EA405AB05859}">
      <dgm:prSet/>
      <dgm:spPr/>
      <dgm:t>
        <a:bodyPr/>
        <a:lstStyle/>
        <a:p>
          <a:endParaRPr lang="nl-NL"/>
        </a:p>
      </dgm:t>
    </dgm:pt>
    <dgm:pt modelId="{E374A4DA-1234-2C4A-A7EC-4525070F3820}">
      <dgm:prSet phldrT="[Tekst]" custT="1"/>
      <dgm:spPr>
        <a:ln>
          <a:solidFill>
            <a:srgbClr val="7F7F7F"/>
          </a:solidFill>
        </a:ln>
      </dgm:spPr>
      <dgm:t>
        <a:bodyPr/>
        <a:lstStyle/>
        <a:p>
          <a:r>
            <a:rPr lang="nl-NL" sz="1050" dirty="0"/>
            <a:t>Brochures</a:t>
          </a:r>
        </a:p>
      </dgm:t>
    </dgm:pt>
    <dgm:pt modelId="{D03DDC91-5A5A-0849-886E-9203CDFD451E}" type="parTrans" cxnId="{3B65C992-1FE4-074B-A40A-FFB53212B5F6}">
      <dgm:prSet/>
      <dgm:spPr/>
      <dgm:t>
        <a:bodyPr/>
        <a:lstStyle/>
        <a:p>
          <a:endParaRPr lang="nl-NL"/>
        </a:p>
      </dgm:t>
    </dgm:pt>
    <dgm:pt modelId="{6E4EB1C1-81A1-6D4F-8E27-325E39661405}" type="sibTrans" cxnId="{3B65C992-1FE4-074B-A40A-FFB53212B5F6}">
      <dgm:prSet/>
      <dgm:spPr/>
      <dgm:t>
        <a:bodyPr/>
        <a:lstStyle/>
        <a:p>
          <a:endParaRPr lang="nl-NL"/>
        </a:p>
      </dgm:t>
    </dgm:pt>
    <dgm:pt modelId="{9E788A4E-B105-2142-999D-1823C36E686B}">
      <dgm:prSet phldrT="[Teks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NL" dirty="0">
              <a:solidFill>
                <a:srgbClr val="000000"/>
              </a:solidFill>
            </a:rPr>
            <a:t>Action</a:t>
          </a:r>
        </a:p>
      </dgm:t>
    </dgm:pt>
    <dgm:pt modelId="{127C4999-DEB1-7142-896B-C4CA3997DB93}" type="parTrans" cxnId="{2B15C99E-72C1-3946-8888-B6F3C21D6770}">
      <dgm:prSet/>
      <dgm:spPr/>
      <dgm:t>
        <a:bodyPr/>
        <a:lstStyle/>
        <a:p>
          <a:endParaRPr lang="nl-NL"/>
        </a:p>
      </dgm:t>
    </dgm:pt>
    <dgm:pt modelId="{AE978EB7-01FA-884D-8EEF-B3F267E41ACC}" type="sibTrans" cxnId="{2B15C99E-72C1-3946-8888-B6F3C21D6770}">
      <dgm:prSet/>
      <dgm:spPr/>
      <dgm:t>
        <a:bodyPr/>
        <a:lstStyle/>
        <a:p>
          <a:endParaRPr lang="nl-NL"/>
        </a:p>
      </dgm:t>
    </dgm:pt>
    <dgm:pt modelId="{1DBDE4E4-8A15-6142-B602-F801F62319DF}">
      <dgm:prSet phldrT="[Tekst]" custT="1"/>
      <dgm:spPr>
        <a:ln>
          <a:solidFill>
            <a:srgbClr val="7F7F7F"/>
          </a:solidFill>
        </a:ln>
      </dgm:spPr>
      <dgm:t>
        <a:bodyPr/>
        <a:lstStyle/>
        <a:p>
          <a:r>
            <a:rPr lang="nl-NL" sz="1000" dirty="0"/>
            <a:t>Call </a:t>
          </a:r>
          <a:r>
            <a:rPr lang="nl-NL" sz="1000" dirty="0" err="1"/>
            <a:t>to</a:t>
          </a:r>
          <a:r>
            <a:rPr lang="nl-NL" sz="1000" dirty="0"/>
            <a:t> action</a:t>
          </a:r>
        </a:p>
      </dgm:t>
    </dgm:pt>
    <dgm:pt modelId="{5F27B3B6-47BD-C548-884A-52E768D37727}" type="parTrans" cxnId="{28E9B94A-9DC1-AB40-9BA2-8D4ACEF48CCB}">
      <dgm:prSet/>
      <dgm:spPr/>
      <dgm:t>
        <a:bodyPr/>
        <a:lstStyle/>
        <a:p>
          <a:endParaRPr lang="nl-NL"/>
        </a:p>
      </dgm:t>
    </dgm:pt>
    <dgm:pt modelId="{2CA6D4CB-E073-F641-A5F0-28345C9CAB7E}" type="sibTrans" cxnId="{28E9B94A-9DC1-AB40-9BA2-8D4ACEF48CCB}">
      <dgm:prSet/>
      <dgm:spPr/>
      <dgm:t>
        <a:bodyPr/>
        <a:lstStyle/>
        <a:p>
          <a:endParaRPr lang="nl-NL"/>
        </a:p>
      </dgm:t>
    </dgm:pt>
    <dgm:pt modelId="{BAE01E6B-70EC-9146-844F-3FBDC077061C}">
      <dgm:prSet phldrT="[Tekst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nl-NL" sz="1050" noProof="0" dirty="0"/>
            <a:t>Advertenties (</a:t>
          </a:r>
          <a:r>
            <a:rPr lang="nl-NL" sz="1050" noProof="0" dirty="0" err="1"/>
            <a:t>Social</a:t>
          </a:r>
          <a:r>
            <a:rPr lang="nl-NL" sz="1050" noProof="0" dirty="0"/>
            <a:t> Media)</a:t>
          </a:r>
        </a:p>
      </dgm:t>
    </dgm:pt>
    <dgm:pt modelId="{2B9E8BF1-520D-2048-A803-E44D650F8287}" type="parTrans" cxnId="{126A93CD-21B0-AF49-976E-9107BD90CDA2}">
      <dgm:prSet/>
      <dgm:spPr/>
      <dgm:t>
        <a:bodyPr/>
        <a:lstStyle/>
        <a:p>
          <a:endParaRPr lang="nl-NL"/>
        </a:p>
      </dgm:t>
    </dgm:pt>
    <dgm:pt modelId="{3462BF96-DD7A-574C-8322-EF063C6D386F}" type="sibTrans" cxnId="{126A93CD-21B0-AF49-976E-9107BD90CDA2}">
      <dgm:prSet/>
      <dgm:spPr/>
      <dgm:t>
        <a:bodyPr/>
        <a:lstStyle/>
        <a:p>
          <a:endParaRPr lang="nl-NL"/>
        </a:p>
      </dgm:t>
    </dgm:pt>
    <dgm:pt modelId="{CEC4DEC1-6CD5-C145-AD68-C1C5447C1ACB}">
      <dgm:prSet phldrT="[Tekst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nl-NL" sz="1050" dirty="0" err="1"/>
            <a:t>Socialmedia</a:t>
          </a:r>
          <a:endParaRPr lang="nl-NL" sz="1050" dirty="0"/>
        </a:p>
      </dgm:t>
    </dgm:pt>
    <dgm:pt modelId="{BA7AC2FB-5954-6E42-B402-C52887D9D22D}" type="parTrans" cxnId="{1E108571-E9A4-8E4F-AF02-151437BA297F}">
      <dgm:prSet/>
      <dgm:spPr/>
      <dgm:t>
        <a:bodyPr/>
        <a:lstStyle/>
        <a:p>
          <a:endParaRPr lang="nl-NL"/>
        </a:p>
      </dgm:t>
    </dgm:pt>
    <dgm:pt modelId="{131BF4AA-9B66-E945-9065-30E30B7FCD68}" type="sibTrans" cxnId="{1E108571-E9A4-8E4F-AF02-151437BA297F}">
      <dgm:prSet/>
      <dgm:spPr/>
      <dgm:t>
        <a:bodyPr/>
        <a:lstStyle/>
        <a:p>
          <a:endParaRPr lang="nl-NL"/>
        </a:p>
      </dgm:t>
    </dgm:pt>
    <dgm:pt modelId="{AC33E2E2-3D58-6D4C-A799-C264DB175FBB}">
      <dgm:prSet phldrT="[Tekst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nl-NL" sz="1050" dirty="0"/>
            <a:t>Email campagnes</a:t>
          </a:r>
        </a:p>
      </dgm:t>
    </dgm:pt>
    <dgm:pt modelId="{452E053E-621C-C74A-837C-4AEFEFD17544}" type="parTrans" cxnId="{C61DAE84-0C7D-4E48-8A04-3642BFB09366}">
      <dgm:prSet/>
      <dgm:spPr/>
      <dgm:t>
        <a:bodyPr/>
        <a:lstStyle/>
        <a:p>
          <a:endParaRPr lang="nl-NL"/>
        </a:p>
      </dgm:t>
    </dgm:pt>
    <dgm:pt modelId="{47A5507A-DEEA-B94F-827C-240FD598B5E3}" type="sibTrans" cxnId="{C61DAE84-0C7D-4E48-8A04-3642BFB09366}">
      <dgm:prSet/>
      <dgm:spPr/>
      <dgm:t>
        <a:bodyPr/>
        <a:lstStyle/>
        <a:p>
          <a:endParaRPr lang="nl-NL"/>
        </a:p>
      </dgm:t>
    </dgm:pt>
    <dgm:pt modelId="{ED3A6460-8E86-9947-B365-2EE48DB39C22}">
      <dgm:prSet phldrT="[Tekst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nl-NL" sz="1050" dirty="0" err="1"/>
            <a:t>Landingpages</a:t>
          </a:r>
          <a:endParaRPr lang="nl-NL" sz="1050" dirty="0"/>
        </a:p>
      </dgm:t>
    </dgm:pt>
    <dgm:pt modelId="{0B67066F-1A31-F14C-B5AA-47062A22FAB9}" type="parTrans" cxnId="{2C735861-23E7-B34A-9D8E-278E8045A524}">
      <dgm:prSet/>
      <dgm:spPr/>
      <dgm:t>
        <a:bodyPr/>
        <a:lstStyle/>
        <a:p>
          <a:endParaRPr lang="nl-NL"/>
        </a:p>
      </dgm:t>
    </dgm:pt>
    <dgm:pt modelId="{0B04DE57-44A6-7A4A-8B74-B2AEE6DBA03A}" type="sibTrans" cxnId="{2C735861-23E7-B34A-9D8E-278E8045A524}">
      <dgm:prSet/>
      <dgm:spPr/>
      <dgm:t>
        <a:bodyPr/>
        <a:lstStyle/>
        <a:p>
          <a:endParaRPr lang="nl-NL"/>
        </a:p>
      </dgm:t>
    </dgm:pt>
    <dgm:pt modelId="{70D53FE3-AB7F-1C47-85F8-66B200C05BF2}">
      <dgm:prSet phldrT="[Tekst]" custT="1"/>
      <dgm:spPr>
        <a:ln>
          <a:solidFill>
            <a:srgbClr val="7F7F7F"/>
          </a:solidFill>
        </a:ln>
      </dgm:spPr>
      <dgm:t>
        <a:bodyPr/>
        <a:lstStyle/>
        <a:p>
          <a:endParaRPr lang="nl-NL" sz="1050" dirty="0"/>
        </a:p>
      </dgm:t>
    </dgm:pt>
    <dgm:pt modelId="{5CDE7FD1-EDC7-7945-87ED-69A35A7595D4}" type="parTrans" cxnId="{F30F00F2-E094-9E45-9499-D3044AC40ECF}">
      <dgm:prSet/>
      <dgm:spPr/>
      <dgm:t>
        <a:bodyPr/>
        <a:lstStyle/>
        <a:p>
          <a:endParaRPr lang="nl-NL"/>
        </a:p>
      </dgm:t>
    </dgm:pt>
    <dgm:pt modelId="{F4B13BED-83E2-D34F-BF01-092CFC14CA60}" type="sibTrans" cxnId="{F30F00F2-E094-9E45-9499-D3044AC40ECF}">
      <dgm:prSet/>
      <dgm:spPr/>
      <dgm:t>
        <a:bodyPr/>
        <a:lstStyle/>
        <a:p>
          <a:endParaRPr lang="nl-NL"/>
        </a:p>
      </dgm:t>
    </dgm:pt>
    <dgm:pt modelId="{6D9C2127-73E0-E745-B538-2F207D6DBAF5}">
      <dgm:prSet phldrT="[Tekst]" custT="1"/>
      <dgm:spPr>
        <a:ln>
          <a:solidFill>
            <a:srgbClr val="7F7F7F"/>
          </a:solidFill>
        </a:ln>
      </dgm:spPr>
      <dgm:t>
        <a:bodyPr/>
        <a:lstStyle/>
        <a:p>
          <a:endParaRPr lang="nl-NL" sz="1050"/>
        </a:p>
      </dgm:t>
    </dgm:pt>
    <dgm:pt modelId="{1C1B0A47-8EAD-F146-AFED-0EEB02803F51}" type="parTrans" cxnId="{D6DD537C-C54A-4C41-A756-4DA1E1278371}">
      <dgm:prSet/>
      <dgm:spPr/>
      <dgm:t>
        <a:bodyPr/>
        <a:lstStyle/>
        <a:p>
          <a:endParaRPr lang="nl-NL"/>
        </a:p>
      </dgm:t>
    </dgm:pt>
    <dgm:pt modelId="{084505B8-5511-A24B-AE67-4157C5E8F0D7}" type="sibTrans" cxnId="{D6DD537C-C54A-4C41-A756-4DA1E1278371}">
      <dgm:prSet/>
      <dgm:spPr/>
      <dgm:t>
        <a:bodyPr/>
        <a:lstStyle/>
        <a:p>
          <a:endParaRPr lang="nl-NL"/>
        </a:p>
      </dgm:t>
    </dgm:pt>
    <dgm:pt modelId="{48ECFC24-505A-6245-9963-E33340A2FFA9}">
      <dgm:prSet phldrT="[Tekst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nl-NL" sz="1000"/>
        </a:p>
      </dgm:t>
    </dgm:pt>
    <dgm:pt modelId="{ED4F0589-C2CB-D04F-9F68-F383F789C6FF}" type="parTrans" cxnId="{670F1C48-011F-4E41-AA26-253B854A0C13}">
      <dgm:prSet/>
      <dgm:spPr/>
      <dgm:t>
        <a:bodyPr/>
        <a:lstStyle/>
        <a:p>
          <a:endParaRPr lang="nl-NL"/>
        </a:p>
      </dgm:t>
    </dgm:pt>
    <dgm:pt modelId="{F0CC8305-9A66-9E49-A245-4D309283650C}" type="sibTrans" cxnId="{670F1C48-011F-4E41-AA26-253B854A0C13}">
      <dgm:prSet/>
      <dgm:spPr/>
      <dgm:t>
        <a:bodyPr/>
        <a:lstStyle/>
        <a:p>
          <a:endParaRPr lang="nl-NL"/>
        </a:p>
      </dgm:t>
    </dgm:pt>
    <dgm:pt modelId="{381F0845-F913-E54D-B272-103D1CFAEC14}">
      <dgm:prSet phldrT="[Tekst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nl-NL" sz="1050" noProof="0" dirty="0"/>
            <a:t>Nieuwsbrieven</a:t>
          </a:r>
        </a:p>
      </dgm:t>
    </dgm:pt>
    <dgm:pt modelId="{894D2D1E-D111-2148-99EB-B4C0D541495E}" type="parTrans" cxnId="{4D131E45-61FE-6F4E-9999-AE079124D06C}">
      <dgm:prSet/>
      <dgm:spPr/>
      <dgm:t>
        <a:bodyPr/>
        <a:lstStyle/>
        <a:p>
          <a:endParaRPr lang="nl-NL"/>
        </a:p>
      </dgm:t>
    </dgm:pt>
    <dgm:pt modelId="{AD36EC01-FB97-3C4B-9EA4-2F173559AD21}" type="sibTrans" cxnId="{4D131E45-61FE-6F4E-9999-AE079124D06C}">
      <dgm:prSet/>
      <dgm:spPr/>
      <dgm:t>
        <a:bodyPr/>
        <a:lstStyle/>
        <a:p>
          <a:endParaRPr lang="nl-NL"/>
        </a:p>
      </dgm:t>
    </dgm:pt>
    <dgm:pt modelId="{AB6A8681-5CBA-9D47-9C87-61A3C7E041B9}">
      <dgm:prSet phldrT="[Tekst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nl-NL" sz="1050" noProof="0" dirty="0" err="1"/>
            <a:t>Affiliate</a:t>
          </a:r>
          <a:r>
            <a:rPr lang="nl-NL" sz="1050" noProof="0" dirty="0"/>
            <a:t> marketing</a:t>
          </a:r>
        </a:p>
      </dgm:t>
    </dgm:pt>
    <dgm:pt modelId="{3D798D93-7231-D74B-AA7B-9B880CF45D55}" type="parTrans" cxnId="{331F0163-0E00-644D-B27F-1946E4B9F773}">
      <dgm:prSet/>
      <dgm:spPr/>
      <dgm:t>
        <a:bodyPr/>
        <a:lstStyle/>
        <a:p>
          <a:endParaRPr lang="nl-NL"/>
        </a:p>
      </dgm:t>
    </dgm:pt>
    <dgm:pt modelId="{171AB098-5390-464F-BB9C-C69C6E615254}" type="sibTrans" cxnId="{331F0163-0E00-644D-B27F-1946E4B9F773}">
      <dgm:prSet/>
      <dgm:spPr/>
      <dgm:t>
        <a:bodyPr/>
        <a:lstStyle/>
        <a:p>
          <a:endParaRPr lang="nl-NL"/>
        </a:p>
      </dgm:t>
    </dgm:pt>
    <dgm:pt modelId="{3D59B066-306D-B64E-BE51-4C2C4E258059}">
      <dgm:prSet phldrT="[Tekst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nl-NL" sz="1050"/>
            <a:t>Netwerken</a:t>
          </a:r>
        </a:p>
      </dgm:t>
    </dgm:pt>
    <dgm:pt modelId="{FE35B646-2519-D94A-B938-C4A182E20F1D}" type="parTrans" cxnId="{F9F26964-73D4-754E-8719-B2BFF8076526}">
      <dgm:prSet/>
      <dgm:spPr/>
      <dgm:t>
        <a:bodyPr/>
        <a:lstStyle/>
        <a:p>
          <a:endParaRPr lang="nl-NL"/>
        </a:p>
      </dgm:t>
    </dgm:pt>
    <dgm:pt modelId="{185769B8-F1EF-0244-B75F-273938A72158}" type="sibTrans" cxnId="{F9F26964-73D4-754E-8719-B2BFF8076526}">
      <dgm:prSet/>
      <dgm:spPr/>
      <dgm:t>
        <a:bodyPr/>
        <a:lstStyle/>
        <a:p>
          <a:endParaRPr lang="nl-NL"/>
        </a:p>
      </dgm:t>
    </dgm:pt>
    <dgm:pt modelId="{D5417801-B246-754E-8BA4-0C2F3310618F}">
      <dgm:prSet phldrT="[Tekst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nl-NL" sz="1050" noProof="0" dirty="0"/>
            <a:t>LinkedIn invite</a:t>
          </a:r>
        </a:p>
      </dgm:t>
    </dgm:pt>
    <dgm:pt modelId="{F534440D-CC85-234C-B855-FACC6B4D2508}" type="parTrans" cxnId="{F045C496-1A86-8A49-83FA-977D4E619195}">
      <dgm:prSet/>
      <dgm:spPr/>
      <dgm:t>
        <a:bodyPr/>
        <a:lstStyle/>
        <a:p>
          <a:endParaRPr lang="nl-NL"/>
        </a:p>
      </dgm:t>
    </dgm:pt>
    <dgm:pt modelId="{C3E31EF0-5CCC-5C4E-886C-8B8D9BBB60AE}" type="sibTrans" cxnId="{F045C496-1A86-8A49-83FA-977D4E619195}">
      <dgm:prSet/>
      <dgm:spPr/>
      <dgm:t>
        <a:bodyPr/>
        <a:lstStyle/>
        <a:p>
          <a:endParaRPr lang="nl-NL"/>
        </a:p>
      </dgm:t>
    </dgm:pt>
    <dgm:pt modelId="{4BACB3FA-ACFB-4010-AA9F-99D7B3D2F889}">
      <dgm:prSet custT="1"/>
      <dgm:spPr/>
      <dgm:t>
        <a:bodyPr/>
        <a:lstStyle/>
        <a:p>
          <a:r>
            <a:rPr lang="nl-NL" sz="1050"/>
            <a:t>Informatie content</a:t>
          </a:r>
          <a:endParaRPr lang="nl-NL" sz="1050" dirty="0"/>
        </a:p>
      </dgm:t>
    </dgm:pt>
    <dgm:pt modelId="{53E64D10-057A-494E-B9A1-2ED18633BA6C}" type="parTrans" cxnId="{698FF2C9-5BFD-451F-8A7E-62D0021E7D31}">
      <dgm:prSet/>
      <dgm:spPr/>
      <dgm:t>
        <a:bodyPr/>
        <a:lstStyle/>
        <a:p>
          <a:endParaRPr lang="nl-NL"/>
        </a:p>
      </dgm:t>
    </dgm:pt>
    <dgm:pt modelId="{D4ABF3D7-8BFA-48DA-9F29-3F3CA5AA773A}" type="sibTrans" cxnId="{698FF2C9-5BFD-451F-8A7E-62D0021E7D31}">
      <dgm:prSet/>
      <dgm:spPr/>
      <dgm:t>
        <a:bodyPr/>
        <a:lstStyle/>
        <a:p>
          <a:endParaRPr lang="nl-NL"/>
        </a:p>
      </dgm:t>
    </dgm:pt>
    <dgm:pt modelId="{0F1E3081-5493-44BD-A015-9F1D4CF975C7}">
      <dgm:prSet custT="1"/>
      <dgm:spPr/>
      <dgm:t>
        <a:bodyPr/>
        <a:lstStyle/>
        <a:p>
          <a:r>
            <a:rPr lang="nl-NL" sz="1050"/>
            <a:t>USP’s</a:t>
          </a:r>
          <a:endParaRPr lang="nl-NL" sz="1050" dirty="0"/>
        </a:p>
      </dgm:t>
    </dgm:pt>
    <dgm:pt modelId="{469DF7DB-BF2D-4FD3-9DF2-63E9053F6C64}" type="parTrans" cxnId="{374BEB18-0794-42E0-BA01-7DEC2648C389}">
      <dgm:prSet/>
      <dgm:spPr/>
      <dgm:t>
        <a:bodyPr/>
        <a:lstStyle/>
        <a:p>
          <a:endParaRPr lang="nl-NL"/>
        </a:p>
      </dgm:t>
    </dgm:pt>
    <dgm:pt modelId="{8174B632-4214-4C43-8CF8-7300CC3BFC00}" type="sibTrans" cxnId="{374BEB18-0794-42E0-BA01-7DEC2648C389}">
      <dgm:prSet/>
      <dgm:spPr/>
      <dgm:t>
        <a:bodyPr/>
        <a:lstStyle/>
        <a:p>
          <a:endParaRPr lang="nl-NL"/>
        </a:p>
      </dgm:t>
    </dgm:pt>
    <dgm:pt modelId="{A1AC19B3-7EC1-4C3F-9206-799E0BBC74A1}">
      <dgm:prSet custT="1"/>
      <dgm:spPr/>
      <dgm:t>
        <a:bodyPr/>
        <a:lstStyle/>
        <a:p>
          <a:r>
            <a:rPr lang="nl-NL" sz="1050"/>
            <a:t>Portfolio</a:t>
          </a:r>
          <a:endParaRPr lang="nl-NL" sz="1050" dirty="0"/>
        </a:p>
      </dgm:t>
    </dgm:pt>
    <dgm:pt modelId="{55D8E0CC-8C6B-45CB-A617-E3171939573D}" type="parTrans" cxnId="{6C6CF833-4326-4F8D-8287-0CF1BF8C4504}">
      <dgm:prSet/>
      <dgm:spPr/>
      <dgm:t>
        <a:bodyPr/>
        <a:lstStyle/>
        <a:p>
          <a:endParaRPr lang="nl-NL"/>
        </a:p>
      </dgm:t>
    </dgm:pt>
    <dgm:pt modelId="{A19CE159-8A6F-4F1E-A819-A82EE1444AA3}" type="sibTrans" cxnId="{6C6CF833-4326-4F8D-8287-0CF1BF8C4504}">
      <dgm:prSet/>
      <dgm:spPr/>
      <dgm:t>
        <a:bodyPr/>
        <a:lstStyle/>
        <a:p>
          <a:endParaRPr lang="nl-NL"/>
        </a:p>
      </dgm:t>
    </dgm:pt>
    <dgm:pt modelId="{451FFAA2-6958-4C1E-98D8-C41FE60349F3}">
      <dgm:prSet custT="1"/>
      <dgm:spPr/>
      <dgm:t>
        <a:bodyPr/>
        <a:lstStyle/>
        <a:p>
          <a:r>
            <a:rPr lang="nl-NL" sz="1050" dirty="0"/>
            <a:t>Presentaties</a:t>
          </a:r>
        </a:p>
      </dgm:t>
    </dgm:pt>
    <dgm:pt modelId="{868743D0-A717-4E86-A92B-F0BE06151FC2}" type="parTrans" cxnId="{025CC181-1D3A-41B8-B686-6873A23BAD08}">
      <dgm:prSet/>
      <dgm:spPr/>
      <dgm:t>
        <a:bodyPr/>
        <a:lstStyle/>
        <a:p>
          <a:endParaRPr lang="nl-NL"/>
        </a:p>
      </dgm:t>
    </dgm:pt>
    <dgm:pt modelId="{161921F2-06B5-4B6B-B470-A5DEC5ABCBD7}" type="sibTrans" cxnId="{025CC181-1D3A-41B8-B686-6873A23BAD08}">
      <dgm:prSet/>
      <dgm:spPr/>
      <dgm:t>
        <a:bodyPr/>
        <a:lstStyle/>
        <a:p>
          <a:endParaRPr lang="nl-NL"/>
        </a:p>
      </dgm:t>
    </dgm:pt>
    <dgm:pt modelId="{ED7141F7-70A7-42A2-923F-828C3E985667}">
      <dgm:prSet custT="1"/>
      <dgm:spPr/>
      <dgm:t>
        <a:bodyPr/>
        <a:lstStyle/>
        <a:p>
          <a:r>
            <a:rPr lang="nl-NL" sz="1000" dirty="0"/>
            <a:t>Sampeling</a:t>
          </a:r>
        </a:p>
      </dgm:t>
    </dgm:pt>
    <dgm:pt modelId="{C7126FB7-D4AC-4A5F-A698-977CA423F1F5}" type="parTrans" cxnId="{FA85769F-0627-436F-8732-036ABF2E8AAE}">
      <dgm:prSet/>
      <dgm:spPr/>
      <dgm:t>
        <a:bodyPr/>
        <a:lstStyle/>
        <a:p>
          <a:endParaRPr lang="nl-NL"/>
        </a:p>
      </dgm:t>
    </dgm:pt>
    <dgm:pt modelId="{5432EBEF-1965-4873-8DAE-49B10677A705}" type="sibTrans" cxnId="{FA85769F-0627-436F-8732-036ABF2E8AAE}">
      <dgm:prSet/>
      <dgm:spPr/>
      <dgm:t>
        <a:bodyPr/>
        <a:lstStyle/>
        <a:p>
          <a:endParaRPr lang="nl-NL"/>
        </a:p>
      </dgm:t>
    </dgm:pt>
    <dgm:pt modelId="{F1585785-23F7-4033-A31C-0DB496ADFA6D}">
      <dgm:prSet custT="1"/>
      <dgm:spPr/>
      <dgm:t>
        <a:bodyPr/>
        <a:lstStyle/>
        <a:p>
          <a:r>
            <a:rPr lang="nl-NL" sz="1000" dirty="0"/>
            <a:t>Actie aanbod</a:t>
          </a:r>
        </a:p>
      </dgm:t>
    </dgm:pt>
    <dgm:pt modelId="{4974C3F3-93B4-4CB4-82FD-5BB942D52138}" type="parTrans" cxnId="{55141C8F-3749-4F87-B893-CDD62C6FD98A}">
      <dgm:prSet/>
      <dgm:spPr/>
      <dgm:t>
        <a:bodyPr/>
        <a:lstStyle/>
        <a:p>
          <a:endParaRPr lang="nl-NL"/>
        </a:p>
      </dgm:t>
    </dgm:pt>
    <dgm:pt modelId="{776F51ED-7CC8-4649-9A46-70346863EB83}" type="sibTrans" cxnId="{55141C8F-3749-4F87-B893-CDD62C6FD98A}">
      <dgm:prSet/>
      <dgm:spPr/>
      <dgm:t>
        <a:bodyPr/>
        <a:lstStyle/>
        <a:p>
          <a:endParaRPr lang="nl-NL"/>
        </a:p>
      </dgm:t>
    </dgm:pt>
    <dgm:pt modelId="{25EC7476-C69C-460B-93C0-4047EAC206F0}">
      <dgm:prSet custT="1"/>
      <dgm:spPr/>
      <dgm:t>
        <a:bodyPr/>
        <a:lstStyle/>
        <a:p>
          <a:r>
            <a:rPr lang="nl-NL" sz="1000" dirty="0"/>
            <a:t>Loyalty aanbod</a:t>
          </a:r>
        </a:p>
      </dgm:t>
    </dgm:pt>
    <dgm:pt modelId="{6A576B73-837A-40E7-9DF2-F3A0CDE97F48}" type="parTrans" cxnId="{BFB3C366-7BE1-44FB-987B-E86724112BDF}">
      <dgm:prSet/>
      <dgm:spPr/>
      <dgm:t>
        <a:bodyPr/>
        <a:lstStyle/>
        <a:p>
          <a:endParaRPr lang="nl-NL"/>
        </a:p>
      </dgm:t>
    </dgm:pt>
    <dgm:pt modelId="{475921F0-5558-404C-8140-C2C8926A0278}" type="sibTrans" cxnId="{BFB3C366-7BE1-44FB-987B-E86724112BDF}">
      <dgm:prSet/>
      <dgm:spPr/>
      <dgm:t>
        <a:bodyPr/>
        <a:lstStyle/>
        <a:p>
          <a:endParaRPr lang="nl-NL"/>
        </a:p>
      </dgm:t>
    </dgm:pt>
    <dgm:pt modelId="{37795513-5F96-4EE5-97F8-B88467CACDA0}">
      <dgm:prSet custT="1"/>
      <dgm:spPr/>
      <dgm:t>
        <a:bodyPr/>
        <a:lstStyle/>
        <a:p>
          <a:r>
            <a:rPr lang="nl-NL" sz="1000" dirty="0"/>
            <a:t>Telefonische acquisitie</a:t>
          </a:r>
        </a:p>
      </dgm:t>
    </dgm:pt>
    <dgm:pt modelId="{C0F49045-C06C-4D9A-98C4-C7797446B2D0}" type="parTrans" cxnId="{9A7E75C9-8794-4DC8-B26A-3EE70BC6BF57}">
      <dgm:prSet/>
      <dgm:spPr/>
      <dgm:t>
        <a:bodyPr/>
        <a:lstStyle/>
        <a:p>
          <a:endParaRPr lang="nl-NL"/>
        </a:p>
      </dgm:t>
    </dgm:pt>
    <dgm:pt modelId="{A2A19E6A-CE39-4D76-B32D-4800411910B2}" type="sibTrans" cxnId="{9A7E75C9-8794-4DC8-B26A-3EE70BC6BF57}">
      <dgm:prSet/>
      <dgm:spPr/>
      <dgm:t>
        <a:bodyPr/>
        <a:lstStyle/>
        <a:p>
          <a:endParaRPr lang="nl-NL"/>
        </a:p>
      </dgm:t>
    </dgm:pt>
    <dgm:pt modelId="{BE35533F-1F60-4FDE-B3D0-F6BFA211F7D4}">
      <dgm:prSet custT="1"/>
      <dgm:spPr/>
      <dgm:t>
        <a:bodyPr/>
        <a:lstStyle/>
        <a:p>
          <a:r>
            <a:rPr lang="nl-NL" sz="1000" dirty="0"/>
            <a:t>Bezoek afspraken</a:t>
          </a:r>
        </a:p>
      </dgm:t>
    </dgm:pt>
    <dgm:pt modelId="{97F05B90-8FB3-4B79-A928-8D8DBC4BD645}" type="parTrans" cxnId="{113721ED-2C84-4D10-A052-E064A10ADD2E}">
      <dgm:prSet/>
      <dgm:spPr/>
      <dgm:t>
        <a:bodyPr/>
        <a:lstStyle/>
        <a:p>
          <a:endParaRPr lang="nl-NL"/>
        </a:p>
      </dgm:t>
    </dgm:pt>
    <dgm:pt modelId="{100E8971-5C27-4A79-A758-6E8BD5FD3D24}" type="sibTrans" cxnId="{113721ED-2C84-4D10-A052-E064A10ADD2E}">
      <dgm:prSet/>
      <dgm:spPr/>
      <dgm:t>
        <a:bodyPr/>
        <a:lstStyle/>
        <a:p>
          <a:endParaRPr lang="nl-NL"/>
        </a:p>
      </dgm:t>
    </dgm:pt>
    <dgm:pt modelId="{4B8F94B9-C826-D34A-904D-B737EDE9ACC4}" type="pres">
      <dgm:prSet presAssocID="{C683811B-836A-5E4A-91F0-37B23547151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D995039-1BE7-B74E-9ECC-D36B264487BC}" type="pres">
      <dgm:prSet presAssocID="{C683811B-836A-5E4A-91F0-37B235471517}" presName="children" presStyleCnt="0"/>
      <dgm:spPr/>
    </dgm:pt>
    <dgm:pt modelId="{8E9150CB-A431-1D45-B6E6-4A590C564A17}" type="pres">
      <dgm:prSet presAssocID="{C683811B-836A-5E4A-91F0-37B235471517}" presName="child1group" presStyleCnt="0"/>
      <dgm:spPr/>
    </dgm:pt>
    <dgm:pt modelId="{6F5D4D7E-C2EE-8F4E-BA6D-5DF5A67279C0}" type="pres">
      <dgm:prSet presAssocID="{C683811B-836A-5E4A-91F0-37B235471517}" presName="child1" presStyleLbl="bgAcc1" presStyleIdx="0" presStyleCnt="4" custScaleX="119688" custLinFactNeighborX="-20243"/>
      <dgm:spPr/>
    </dgm:pt>
    <dgm:pt modelId="{F6EF7736-8D3A-E042-AF43-D24AFF3A1589}" type="pres">
      <dgm:prSet presAssocID="{C683811B-836A-5E4A-91F0-37B235471517}" presName="child1Text" presStyleLbl="bgAcc1" presStyleIdx="0" presStyleCnt="4">
        <dgm:presLayoutVars>
          <dgm:bulletEnabled val="1"/>
        </dgm:presLayoutVars>
      </dgm:prSet>
      <dgm:spPr/>
    </dgm:pt>
    <dgm:pt modelId="{A2C39830-CF87-9D42-A038-96B77B1A44FC}" type="pres">
      <dgm:prSet presAssocID="{C683811B-836A-5E4A-91F0-37B235471517}" presName="child2group" presStyleCnt="0"/>
      <dgm:spPr/>
    </dgm:pt>
    <dgm:pt modelId="{BD12DDC5-98CD-6142-9E50-C652BE513B04}" type="pres">
      <dgm:prSet presAssocID="{C683811B-836A-5E4A-91F0-37B235471517}" presName="child2" presStyleLbl="bgAcc1" presStyleIdx="1" presStyleCnt="4" custLinFactNeighborX="21717" custLinFactNeighborY="0"/>
      <dgm:spPr/>
    </dgm:pt>
    <dgm:pt modelId="{8EB83E95-FC28-4548-95E9-F75926606FB5}" type="pres">
      <dgm:prSet presAssocID="{C683811B-836A-5E4A-91F0-37B235471517}" presName="child2Text" presStyleLbl="bgAcc1" presStyleIdx="1" presStyleCnt="4">
        <dgm:presLayoutVars>
          <dgm:bulletEnabled val="1"/>
        </dgm:presLayoutVars>
      </dgm:prSet>
      <dgm:spPr/>
    </dgm:pt>
    <dgm:pt modelId="{5C0E2B97-197A-614E-B99C-AB341AEA7FCB}" type="pres">
      <dgm:prSet presAssocID="{C683811B-836A-5E4A-91F0-37B235471517}" presName="child3group" presStyleCnt="0"/>
      <dgm:spPr/>
    </dgm:pt>
    <dgm:pt modelId="{86454E5F-FA46-A04F-958A-68053B498231}" type="pres">
      <dgm:prSet presAssocID="{C683811B-836A-5E4A-91F0-37B235471517}" presName="child3" presStyleLbl="bgAcc1" presStyleIdx="2" presStyleCnt="4" custLinFactNeighborX="20243" custLinFactNeighborY="0"/>
      <dgm:spPr/>
    </dgm:pt>
    <dgm:pt modelId="{753DD421-0529-604B-912D-163F0A09F4BB}" type="pres">
      <dgm:prSet presAssocID="{C683811B-836A-5E4A-91F0-37B235471517}" presName="child3Text" presStyleLbl="bgAcc1" presStyleIdx="2" presStyleCnt="4">
        <dgm:presLayoutVars>
          <dgm:bulletEnabled val="1"/>
        </dgm:presLayoutVars>
      </dgm:prSet>
      <dgm:spPr/>
    </dgm:pt>
    <dgm:pt modelId="{D80D7702-F769-AC43-B1C6-1A1987DF29CF}" type="pres">
      <dgm:prSet presAssocID="{C683811B-836A-5E4A-91F0-37B235471517}" presName="child4group" presStyleCnt="0"/>
      <dgm:spPr/>
    </dgm:pt>
    <dgm:pt modelId="{1464EED5-0A65-F14D-8E9E-D3663E36E824}" type="pres">
      <dgm:prSet presAssocID="{C683811B-836A-5E4A-91F0-37B235471517}" presName="child4" presStyleLbl="bgAcc1" presStyleIdx="3" presStyleCnt="4" custScaleX="123850" custScaleY="102689" custLinFactNeighborX="-20243" custLinFactNeighborY="0"/>
      <dgm:spPr/>
    </dgm:pt>
    <dgm:pt modelId="{33131B6A-2AA8-D346-BD87-E6335BD65AF8}" type="pres">
      <dgm:prSet presAssocID="{C683811B-836A-5E4A-91F0-37B235471517}" presName="child4Text" presStyleLbl="bgAcc1" presStyleIdx="3" presStyleCnt="4">
        <dgm:presLayoutVars>
          <dgm:bulletEnabled val="1"/>
        </dgm:presLayoutVars>
      </dgm:prSet>
      <dgm:spPr/>
    </dgm:pt>
    <dgm:pt modelId="{7B977F1B-B5DF-8647-B3CA-39AB0CD25CDA}" type="pres">
      <dgm:prSet presAssocID="{C683811B-836A-5E4A-91F0-37B235471517}" presName="childPlaceholder" presStyleCnt="0"/>
      <dgm:spPr/>
    </dgm:pt>
    <dgm:pt modelId="{792C9DBD-602D-944E-AE15-C561B0A5D7A0}" type="pres">
      <dgm:prSet presAssocID="{C683811B-836A-5E4A-91F0-37B235471517}" presName="circle" presStyleCnt="0"/>
      <dgm:spPr/>
    </dgm:pt>
    <dgm:pt modelId="{EDD76D4A-A9C0-8C42-BD81-E61F04BFE0EE}" type="pres">
      <dgm:prSet presAssocID="{C683811B-836A-5E4A-91F0-37B235471517}" presName="quadrant1" presStyleLbl="node1" presStyleIdx="0" presStyleCnt="4" custScaleY="103786" custLinFactNeighborX="470" custLinFactNeighborY="-1878">
        <dgm:presLayoutVars>
          <dgm:chMax val="1"/>
          <dgm:bulletEnabled val="1"/>
        </dgm:presLayoutVars>
      </dgm:prSet>
      <dgm:spPr/>
    </dgm:pt>
    <dgm:pt modelId="{01EAFF79-7B58-C949-A987-11F54E9BC7B3}" type="pres">
      <dgm:prSet presAssocID="{C683811B-836A-5E4A-91F0-37B235471517}" presName="quadrant2" presStyleLbl="node1" presStyleIdx="1" presStyleCnt="4" custScaleY="101435" custLinFactNeighborX="-494" custLinFactNeighborY="-2583">
        <dgm:presLayoutVars>
          <dgm:chMax val="1"/>
          <dgm:bulletEnabled val="1"/>
        </dgm:presLayoutVars>
      </dgm:prSet>
      <dgm:spPr/>
    </dgm:pt>
    <dgm:pt modelId="{47D6F1E4-5D37-E64B-834E-1B16E38F6385}" type="pres">
      <dgm:prSet presAssocID="{C683811B-836A-5E4A-91F0-37B235471517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2DF84F-FDEB-144A-B4D7-280D0F6755FE}" type="pres">
      <dgm:prSet presAssocID="{C683811B-836A-5E4A-91F0-37B235471517}" presName="quadrant4" presStyleLbl="node1" presStyleIdx="3" presStyleCnt="4" custLinFactNeighborX="-1409">
        <dgm:presLayoutVars>
          <dgm:chMax val="1"/>
          <dgm:bulletEnabled val="1"/>
        </dgm:presLayoutVars>
      </dgm:prSet>
      <dgm:spPr/>
    </dgm:pt>
    <dgm:pt modelId="{10D99D26-53BA-1746-8844-050205E0B75F}" type="pres">
      <dgm:prSet presAssocID="{C683811B-836A-5E4A-91F0-37B235471517}" presName="quadrantPlaceholder" presStyleCnt="0"/>
      <dgm:spPr/>
    </dgm:pt>
    <dgm:pt modelId="{5E357307-734E-2C49-9F72-6D739200243E}" type="pres">
      <dgm:prSet presAssocID="{C683811B-836A-5E4A-91F0-37B235471517}" presName="center1" presStyleLbl="fgShp" presStyleIdx="0" presStyleCnt="2"/>
      <dgm:spPr/>
    </dgm:pt>
    <dgm:pt modelId="{F92504FD-3FE9-F641-9D30-47F875BC1BA6}" type="pres">
      <dgm:prSet presAssocID="{C683811B-836A-5E4A-91F0-37B235471517}" presName="center2" presStyleLbl="fgShp" presStyleIdx="1" presStyleCnt="2"/>
      <dgm:spPr/>
    </dgm:pt>
  </dgm:ptLst>
  <dgm:cxnLst>
    <dgm:cxn modelId="{05B68900-4780-440F-9D08-40CEF9B6CFA6}" type="presOf" srcId="{451FFAA2-6958-4C1E-98D8-C41FE60349F3}" destId="{753DD421-0529-604B-912D-163F0A09F4BB}" srcOrd="1" destOrd="4" presId="urn:microsoft.com/office/officeart/2005/8/layout/cycle4"/>
    <dgm:cxn modelId="{22C8F803-B7C0-43B9-ACA2-E1A8D7A1F0B6}" type="presOf" srcId="{4BACB3FA-ACFB-4010-AA9F-99D7B3D2F889}" destId="{86454E5F-FA46-A04F-958A-68053B498231}" srcOrd="0" destOrd="1" presId="urn:microsoft.com/office/officeart/2005/8/layout/cycle4"/>
    <dgm:cxn modelId="{4BA67E08-B4B4-4008-950C-6710304EE58F}" type="presOf" srcId="{37795513-5F96-4EE5-97F8-B88467CACDA0}" destId="{1464EED5-0A65-F14D-8E9E-D3663E36E824}" srcOrd="0" destOrd="4" presId="urn:microsoft.com/office/officeart/2005/8/layout/cycle4"/>
    <dgm:cxn modelId="{79A3FC09-2429-7741-B485-91B79CB1340E}" srcId="{07CD20A7-77ED-7C45-8028-1EBBF594AE25}" destId="{6A6989E5-E708-3C46-9298-BC3B9B6E4C5D}" srcOrd="0" destOrd="0" parTransId="{127ED67E-1015-4448-8C6F-FA28EA9CB370}" sibTransId="{7A1E13E7-8720-904B-9123-E3125EFD2C55}"/>
    <dgm:cxn modelId="{22F0070C-3378-3C44-B5F0-3D8FDC064DA8}" type="presOf" srcId="{9E788A4E-B105-2142-999D-1823C36E686B}" destId="{6B2DF84F-FDEB-144A-B4D7-280D0F6755FE}" srcOrd="0" destOrd="0" presId="urn:microsoft.com/office/officeart/2005/8/layout/cycle4"/>
    <dgm:cxn modelId="{2EF74F0C-CC59-354A-804A-967945FDFC92}" type="presOf" srcId="{CEC4DEC1-6CD5-C145-AD68-C1C5447C1ACB}" destId="{8EB83E95-FC28-4548-95E9-F75926606FB5}" srcOrd="1" destOrd="1" presId="urn:microsoft.com/office/officeart/2005/8/layout/cycle4"/>
    <dgm:cxn modelId="{5D3D140D-77A6-4B5E-8F78-C6C3E38A37E9}" type="presOf" srcId="{BE35533F-1F60-4FDE-B3D0-F6BFA211F7D4}" destId="{1464EED5-0A65-F14D-8E9E-D3663E36E824}" srcOrd="0" destOrd="5" presId="urn:microsoft.com/office/officeart/2005/8/layout/cycle4"/>
    <dgm:cxn modelId="{14350C0F-AA3D-9A4B-8D93-486D68C0F7D9}" type="presOf" srcId="{E374A4DA-1234-2C4A-A7EC-4525070F3820}" destId="{86454E5F-FA46-A04F-958A-68053B498231}" srcOrd="0" destOrd="0" presId="urn:microsoft.com/office/officeart/2005/8/layout/cycle4"/>
    <dgm:cxn modelId="{C7E91916-F9A9-F249-8AE8-339689CD7CBE}" type="presOf" srcId="{AC33E2E2-3D58-6D4C-A799-C264DB175FBB}" destId="{BD12DDC5-98CD-6142-9E50-C652BE513B04}" srcOrd="0" destOrd="2" presId="urn:microsoft.com/office/officeart/2005/8/layout/cycle4"/>
    <dgm:cxn modelId="{9FD3DC17-AE67-C14B-92A1-6BDF58B3F802}" type="presOf" srcId="{1DBDE4E4-8A15-6142-B602-F801F62319DF}" destId="{1464EED5-0A65-F14D-8E9E-D3663E36E824}" srcOrd="0" destOrd="0" presId="urn:microsoft.com/office/officeart/2005/8/layout/cycle4"/>
    <dgm:cxn modelId="{374BEB18-0794-42E0-BA01-7DEC2648C389}" srcId="{3C9C5365-6DA0-4541-98B3-AEB655F8F233}" destId="{0F1E3081-5493-44BD-A015-9F1D4CF975C7}" srcOrd="2" destOrd="0" parTransId="{469DF7DB-BF2D-4FD3-9DF2-63E9053F6C64}" sibTransId="{8174B632-4214-4C43-8CF8-7300CC3BFC00}"/>
    <dgm:cxn modelId="{ABAAE91D-2BBE-624D-8315-E7D1B10D245C}" type="presOf" srcId="{381F0845-F913-E54D-B272-103D1CFAEC14}" destId="{F6EF7736-8D3A-E042-AF43-D24AFF3A1589}" srcOrd="1" destOrd="3" presId="urn:microsoft.com/office/officeart/2005/8/layout/cycle4"/>
    <dgm:cxn modelId="{8BD1AE22-1858-1B45-8C21-4A67A349F3B7}" type="presOf" srcId="{ED3A6460-8E86-9947-B365-2EE48DB39C22}" destId="{8EB83E95-FC28-4548-95E9-F75926606FB5}" srcOrd="1" destOrd="3" presId="urn:microsoft.com/office/officeart/2005/8/layout/cycle4"/>
    <dgm:cxn modelId="{C936FD29-AF35-7245-9B3E-A556F9F3031E}" type="presOf" srcId="{6A6989E5-E708-3C46-9298-BC3B9B6E4C5D}" destId="{F6EF7736-8D3A-E042-AF43-D24AFF3A1589}" srcOrd="1" destOrd="0" presId="urn:microsoft.com/office/officeart/2005/8/layout/cycle4"/>
    <dgm:cxn modelId="{6C6CF833-4326-4F8D-8287-0CF1BF8C4504}" srcId="{3C9C5365-6DA0-4541-98B3-AEB655F8F233}" destId="{A1AC19B3-7EC1-4C3F-9206-799E0BBC74A1}" srcOrd="3" destOrd="0" parTransId="{55D8E0CC-8C6B-45CB-A617-E3171939573D}" sibTransId="{A19CE159-8A6F-4F1E-A819-A82EE1444AA3}"/>
    <dgm:cxn modelId="{5E54763C-5911-436F-B12F-EC32DBDA4D18}" type="presOf" srcId="{A1AC19B3-7EC1-4C3F-9206-799E0BBC74A1}" destId="{86454E5F-FA46-A04F-958A-68053B498231}" srcOrd="0" destOrd="3" presId="urn:microsoft.com/office/officeart/2005/8/layout/cycle4"/>
    <dgm:cxn modelId="{9E42263F-7A08-41E1-BD31-8D2855574A98}" type="presOf" srcId="{A1AC19B3-7EC1-4C3F-9206-799E0BBC74A1}" destId="{753DD421-0529-604B-912D-163F0A09F4BB}" srcOrd="1" destOrd="3" presId="urn:microsoft.com/office/officeart/2005/8/layout/cycle4"/>
    <dgm:cxn modelId="{2C735861-23E7-B34A-9D8E-278E8045A524}" srcId="{B8AF73A5-8554-7042-B5B8-0B2C2B9B4557}" destId="{ED3A6460-8E86-9947-B365-2EE48DB39C22}" srcOrd="3" destOrd="0" parTransId="{0B67066F-1A31-F14C-B5AA-47062A22FAB9}" sibTransId="{0B04DE57-44A6-7A4A-8B74-B2AEE6DBA03A}"/>
    <dgm:cxn modelId="{331F0163-0E00-644D-B27F-1946E4B9F773}" srcId="{07CD20A7-77ED-7C45-8028-1EBBF594AE25}" destId="{AB6A8681-5CBA-9D47-9C87-61A3C7E041B9}" srcOrd="4" destOrd="0" parTransId="{3D798D93-7231-D74B-AA7B-9B880CF45D55}" sibTransId="{171AB098-5390-464F-BB9C-C69C6E615254}"/>
    <dgm:cxn modelId="{63647063-2F4D-0140-925F-22F9BD4B1A23}" type="presOf" srcId="{70D53FE3-AB7F-1C47-85F8-66B200C05BF2}" destId="{86454E5F-FA46-A04F-958A-68053B498231}" srcOrd="0" destOrd="6" presId="urn:microsoft.com/office/officeart/2005/8/layout/cycle4"/>
    <dgm:cxn modelId="{F9F26964-73D4-754E-8719-B2BFF8076526}" srcId="{B8AF73A5-8554-7042-B5B8-0B2C2B9B4557}" destId="{3D59B066-306D-B64E-BE51-4C2C4E258059}" srcOrd="4" destOrd="0" parTransId="{FE35B646-2519-D94A-B938-C4A182E20F1D}" sibTransId="{185769B8-F1EF-0244-B75F-273938A72158}"/>
    <dgm:cxn modelId="{4D131E45-61FE-6F4E-9999-AE079124D06C}" srcId="{07CD20A7-77ED-7C45-8028-1EBBF594AE25}" destId="{381F0845-F913-E54D-B272-103D1CFAEC14}" srcOrd="3" destOrd="0" parTransId="{894D2D1E-D111-2148-99EB-B4C0D541495E}" sibTransId="{AD36EC01-FB97-3C4B-9EA4-2F173559AD21}"/>
    <dgm:cxn modelId="{12169345-493B-814B-BED7-437F9BA346AE}" type="presOf" srcId="{AB6A8681-5CBA-9D47-9C87-61A3C7E041B9}" destId="{6F5D4D7E-C2EE-8F4E-BA6D-5DF5A67279C0}" srcOrd="0" destOrd="4" presId="urn:microsoft.com/office/officeart/2005/8/layout/cycle4"/>
    <dgm:cxn modelId="{B2EA1846-3884-4046-A9A7-640BAE723BA0}" type="presOf" srcId="{3C9C5365-6DA0-4541-98B3-AEB655F8F233}" destId="{47D6F1E4-5D37-E64B-834E-1B16E38F6385}" srcOrd="0" destOrd="0" presId="urn:microsoft.com/office/officeart/2005/8/layout/cycle4"/>
    <dgm:cxn modelId="{EC2BAF66-A956-1948-81A5-EA405AB05859}" srcId="{C683811B-836A-5E4A-91F0-37B235471517}" destId="{3C9C5365-6DA0-4541-98B3-AEB655F8F233}" srcOrd="2" destOrd="0" parTransId="{359445D3-EF54-CC41-B413-77AE6A1CCC54}" sibTransId="{4D83E8B2-3133-4542-9832-693AAA49104A}"/>
    <dgm:cxn modelId="{BFB3C366-7BE1-44FB-987B-E86724112BDF}" srcId="{9E788A4E-B105-2142-999D-1823C36E686B}" destId="{25EC7476-C69C-460B-93C0-4047EAC206F0}" srcOrd="3" destOrd="0" parTransId="{6A576B73-837A-40E7-9DF2-F3A0CDE97F48}" sibTransId="{475921F0-5558-404C-8140-C2C8926A0278}"/>
    <dgm:cxn modelId="{DF915867-144C-4543-9978-F320570D4305}" type="presOf" srcId="{1DBDE4E4-8A15-6142-B602-F801F62319DF}" destId="{33131B6A-2AA8-D346-BD87-E6335BD65AF8}" srcOrd="1" destOrd="0" presId="urn:microsoft.com/office/officeart/2005/8/layout/cycle4"/>
    <dgm:cxn modelId="{670F1C48-011F-4E41-AA26-253B854A0C13}" srcId="{07CD20A7-77ED-7C45-8028-1EBBF594AE25}" destId="{48ECFC24-505A-6245-9963-E33340A2FFA9}" srcOrd="5" destOrd="0" parTransId="{ED4F0589-C2CB-D04F-9F68-F383F789C6FF}" sibTransId="{F0CC8305-9A66-9E49-A245-4D309283650C}"/>
    <dgm:cxn modelId="{5F6FD348-68A8-D24C-92C8-9DBB3F01ED59}" type="presOf" srcId="{B8AF73A5-8554-7042-B5B8-0B2C2B9B4557}" destId="{01EAFF79-7B58-C949-A987-11F54E9BC7B3}" srcOrd="0" destOrd="0" presId="urn:microsoft.com/office/officeart/2005/8/layout/cycle4"/>
    <dgm:cxn modelId="{F4160069-9A48-D34C-ADF1-3AB2A3B50DCC}" type="presOf" srcId="{CEC4DEC1-6CD5-C145-AD68-C1C5447C1ACB}" destId="{BD12DDC5-98CD-6142-9E50-C652BE513B04}" srcOrd="0" destOrd="1" presId="urn:microsoft.com/office/officeart/2005/8/layout/cycle4"/>
    <dgm:cxn modelId="{5EF9676A-C653-4FFF-BAE5-1D2F1D27055C}" type="presOf" srcId="{F1585785-23F7-4033-A31C-0DB496ADFA6D}" destId="{33131B6A-2AA8-D346-BD87-E6335BD65AF8}" srcOrd="1" destOrd="2" presId="urn:microsoft.com/office/officeart/2005/8/layout/cycle4"/>
    <dgm:cxn modelId="{28E9B94A-9DC1-AB40-9BA2-8D4ACEF48CCB}" srcId="{9E788A4E-B105-2142-999D-1823C36E686B}" destId="{1DBDE4E4-8A15-6142-B602-F801F62319DF}" srcOrd="0" destOrd="0" parTransId="{5F27B3B6-47BD-C548-884A-52E768D37727}" sibTransId="{2CA6D4CB-E073-F641-A5F0-28345C9CAB7E}"/>
    <dgm:cxn modelId="{654B7A6B-B3BD-7E45-936A-7C819BCB3E2D}" type="presOf" srcId="{3D59B066-306D-B64E-BE51-4C2C4E258059}" destId="{BD12DDC5-98CD-6142-9E50-C652BE513B04}" srcOrd="0" destOrd="4" presId="urn:microsoft.com/office/officeart/2005/8/layout/cycle4"/>
    <dgm:cxn modelId="{00D31B4C-AD0A-514A-882E-6DC63C1E18DE}" type="presOf" srcId="{3D59B066-306D-B64E-BE51-4C2C4E258059}" destId="{8EB83E95-FC28-4548-95E9-F75926606FB5}" srcOrd="1" destOrd="4" presId="urn:microsoft.com/office/officeart/2005/8/layout/cycle4"/>
    <dgm:cxn modelId="{4A17326D-B88B-3F47-B105-41A6BBF062B8}" type="presOf" srcId="{6D9C2127-73E0-E745-B538-2F207D6DBAF5}" destId="{753DD421-0529-604B-912D-163F0A09F4BB}" srcOrd="1" destOrd="5" presId="urn:microsoft.com/office/officeart/2005/8/layout/cycle4"/>
    <dgm:cxn modelId="{AB48D04E-63F0-4A2C-938A-264C2D6FD105}" type="presOf" srcId="{4BACB3FA-ACFB-4010-AA9F-99D7B3D2F889}" destId="{753DD421-0529-604B-912D-163F0A09F4BB}" srcOrd="1" destOrd="1" presId="urn:microsoft.com/office/officeart/2005/8/layout/cycle4"/>
    <dgm:cxn modelId="{525EB870-97D7-4041-B30A-1214746F3A93}" type="presOf" srcId="{ED3A6460-8E86-9947-B365-2EE48DB39C22}" destId="{BD12DDC5-98CD-6142-9E50-C652BE513B04}" srcOrd="0" destOrd="3" presId="urn:microsoft.com/office/officeart/2005/8/layout/cycle4"/>
    <dgm:cxn modelId="{D6102D71-2D0E-4EBF-8D61-11F85C5FAE30}" type="presOf" srcId="{ED7141F7-70A7-42A2-923F-828C3E985667}" destId="{1464EED5-0A65-F14D-8E9E-D3663E36E824}" srcOrd="0" destOrd="1" presId="urn:microsoft.com/office/officeart/2005/8/layout/cycle4"/>
    <dgm:cxn modelId="{1E108571-E9A4-8E4F-AF02-151437BA297F}" srcId="{B8AF73A5-8554-7042-B5B8-0B2C2B9B4557}" destId="{CEC4DEC1-6CD5-C145-AD68-C1C5447C1ACB}" srcOrd="1" destOrd="0" parTransId="{BA7AC2FB-5954-6E42-B402-C52887D9D22D}" sibTransId="{131BF4AA-9B66-E945-9065-30E30B7FCD68}"/>
    <dgm:cxn modelId="{2C662952-2CFB-D846-B3CA-602B705A7A70}" type="presOf" srcId="{89AEBA89-78D5-6545-B7D9-6AA668E72CA0}" destId="{8EB83E95-FC28-4548-95E9-F75926606FB5}" srcOrd="1" destOrd="0" presId="urn:microsoft.com/office/officeart/2005/8/layout/cycle4"/>
    <dgm:cxn modelId="{09AE1455-3064-4D4C-BC68-14DF08FF2399}" type="presOf" srcId="{89AEBA89-78D5-6545-B7D9-6AA668E72CA0}" destId="{BD12DDC5-98CD-6142-9E50-C652BE513B04}" srcOrd="0" destOrd="0" presId="urn:microsoft.com/office/officeart/2005/8/layout/cycle4"/>
    <dgm:cxn modelId="{92F5E359-A16F-774A-9478-8796F92A47B2}" type="presOf" srcId="{BAE01E6B-70EC-9146-844F-3FBDC077061C}" destId="{6F5D4D7E-C2EE-8F4E-BA6D-5DF5A67279C0}" srcOrd="0" destOrd="1" presId="urn:microsoft.com/office/officeart/2005/8/layout/cycle4"/>
    <dgm:cxn modelId="{D6DD537C-C54A-4C41-A756-4DA1E1278371}" srcId="{3C9C5365-6DA0-4541-98B3-AEB655F8F233}" destId="{6D9C2127-73E0-E745-B538-2F207D6DBAF5}" srcOrd="5" destOrd="0" parTransId="{1C1B0A47-8EAD-F146-AFED-0EEB02803F51}" sibTransId="{084505B8-5511-A24B-AE67-4157C5E8F0D7}"/>
    <dgm:cxn modelId="{025CC181-1D3A-41B8-B686-6873A23BAD08}" srcId="{3C9C5365-6DA0-4541-98B3-AEB655F8F233}" destId="{451FFAA2-6958-4C1E-98D8-C41FE60349F3}" srcOrd="4" destOrd="0" parTransId="{868743D0-A717-4E86-A92B-F0BE06151FC2}" sibTransId="{161921F2-06B5-4B6B-B470-A5DEC5ABCBD7}"/>
    <dgm:cxn modelId="{A13E7383-9D45-C744-86BB-3480A6CB311A}" type="presOf" srcId="{D5417801-B246-754E-8BA4-0C2F3310618F}" destId="{6F5D4D7E-C2EE-8F4E-BA6D-5DF5A67279C0}" srcOrd="0" destOrd="2" presId="urn:microsoft.com/office/officeart/2005/8/layout/cycle4"/>
    <dgm:cxn modelId="{C61DAE84-0C7D-4E48-8A04-3642BFB09366}" srcId="{B8AF73A5-8554-7042-B5B8-0B2C2B9B4557}" destId="{AC33E2E2-3D58-6D4C-A799-C264DB175FBB}" srcOrd="2" destOrd="0" parTransId="{452E053E-621C-C74A-837C-4AEFEFD17544}" sibTransId="{47A5507A-DEEA-B94F-827C-240FD598B5E3}"/>
    <dgm:cxn modelId="{E1C37186-B3BA-9D46-9527-2EF124AABDD9}" srcId="{B8AF73A5-8554-7042-B5B8-0B2C2B9B4557}" destId="{89AEBA89-78D5-6545-B7D9-6AA668E72CA0}" srcOrd="0" destOrd="0" parTransId="{1F0279C9-B8E0-E344-8C3F-FED47E5D8915}" sibTransId="{B8A4CD11-010E-ED45-A0AE-D0F690231AD2}"/>
    <dgm:cxn modelId="{47E42B88-8AE5-7845-8183-240769C1C558}" type="presOf" srcId="{6A6989E5-E708-3C46-9298-BC3B9B6E4C5D}" destId="{6F5D4D7E-C2EE-8F4E-BA6D-5DF5A67279C0}" srcOrd="0" destOrd="0" presId="urn:microsoft.com/office/officeart/2005/8/layout/cycle4"/>
    <dgm:cxn modelId="{55141C8F-3749-4F87-B893-CDD62C6FD98A}" srcId="{9E788A4E-B105-2142-999D-1823C36E686B}" destId="{F1585785-23F7-4033-A31C-0DB496ADFA6D}" srcOrd="2" destOrd="0" parTransId="{4974C3F3-93B4-4CB4-82FD-5BB942D52138}" sibTransId="{776F51ED-7CC8-4649-9A46-70346863EB83}"/>
    <dgm:cxn modelId="{FAA88290-4854-4567-B177-4CB864734273}" type="presOf" srcId="{37795513-5F96-4EE5-97F8-B88467CACDA0}" destId="{33131B6A-2AA8-D346-BD87-E6335BD65AF8}" srcOrd="1" destOrd="4" presId="urn:microsoft.com/office/officeart/2005/8/layout/cycle4"/>
    <dgm:cxn modelId="{3B65C992-1FE4-074B-A40A-FFB53212B5F6}" srcId="{3C9C5365-6DA0-4541-98B3-AEB655F8F233}" destId="{E374A4DA-1234-2C4A-A7EC-4525070F3820}" srcOrd="0" destOrd="0" parTransId="{D03DDC91-5A5A-0849-886E-9203CDFD451E}" sibTransId="{6E4EB1C1-81A1-6D4F-8E27-325E39661405}"/>
    <dgm:cxn modelId="{F045C496-1A86-8A49-83FA-977D4E619195}" srcId="{07CD20A7-77ED-7C45-8028-1EBBF594AE25}" destId="{D5417801-B246-754E-8BA4-0C2F3310618F}" srcOrd="2" destOrd="0" parTransId="{F534440D-CC85-234C-B855-FACC6B4D2508}" sibTransId="{C3E31EF0-5CCC-5C4E-886C-8B8D9BBB60AE}"/>
    <dgm:cxn modelId="{0E230397-D5BD-254D-B55C-DFB372EE64B0}" type="presOf" srcId="{C683811B-836A-5E4A-91F0-37B235471517}" destId="{4B8F94B9-C826-D34A-904D-B737EDE9ACC4}" srcOrd="0" destOrd="0" presId="urn:microsoft.com/office/officeart/2005/8/layout/cycle4"/>
    <dgm:cxn modelId="{2B15C99E-72C1-3946-8888-B6F3C21D6770}" srcId="{C683811B-836A-5E4A-91F0-37B235471517}" destId="{9E788A4E-B105-2142-999D-1823C36E686B}" srcOrd="3" destOrd="0" parTransId="{127C4999-DEB1-7142-896B-C4CA3997DB93}" sibTransId="{AE978EB7-01FA-884D-8EEF-B3F267E41ACC}"/>
    <dgm:cxn modelId="{E805129F-6139-4235-817A-8602B0AC8219}" type="presOf" srcId="{25EC7476-C69C-460B-93C0-4047EAC206F0}" destId="{33131B6A-2AA8-D346-BD87-E6335BD65AF8}" srcOrd="1" destOrd="3" presId="urn:microsoft.com/office/officeart/2005/8/layout/cycle4"/>
    <dgm:cxn modelId="{FA85769F-0627-436F-8732-036ABF2E8AAE}" srcId="{9E788A4E-B105-2142-999D-1823C36E686B}" destId="{ED7141F7-70A7-42A2-923F-828C3E985667}" srcOrd="1" destOrd="0" parTransId="{C7126FB7-D4AC-4A5F-A698-977CA423F1F5}" sibTransId="{5432EBEF-1965-4873-8DAE-49B10677A705}"/>
    <dgm:cxn modelId="{878C08A4-BFD7-481B-B3A2-113AB3349DF3}" type="presOf" srcId="{ED7141F7-70A7-42A2-923F-828C3E985667}" destId="{33131B6A-2AA8-D346-BD87-E6335BD65AF8}" srcOrd="1" destOrd="1" presId="urn:microsoft.com/office/officeart/2005/8/layout/cycle4"/>
    <dgm:cxn modelId="{3BCD94AC-235D-4584-B1D2-9AD3DF6B4530}" type="presOf" srcId="{F1585785-23F7-4033-A31C-0DB496ADFA6D}" destId="{1464EED5-0A65-F14D-8E9E-D3663E36E824}" srcOrd="0" destOrd="2" presId="urn:microsoft.com/office/officeart/2005/8/layout/cycle4"/>
    <dgm:cxn modelId="{A6ADC1B0-A6E5-4E0E-A7D7-42F7483F0677}" type="presOf" srcId="{451FFAA2-6958-4C1E-98D8-C41FE60349F3}" destId="{86454E5F-FA46-A04F-958A-68053B498231}" srcOrd="0" destOrd="4" presId="urn:microsoft.com/office/officeart/2005/8/layout/cycle4"/>
    <dgm:cxn modelId="{BDBECDBD-6407-4071-BA0C-F50A397268C0}" type="presOf" srcId="{BE35533F-1F60-4FDE-B3D0-F6BFA211F7D4}" destId="{33131B6A-2AA8-D346-BD87-E6335BD65AF8}" srcOrd="1" destOrd="5" presId="urn:microsoft.com/office/officeart/2005/8/layout/cycle4"/>
    <dgm:cxn modelId="{3FB5C3C4-0FCC-9041-96F5-84BB5A6986C0}" srcId="{C683811B-836A-5E4A-91F0-37B235471517}" destId="{B8AF73A5-8554-7042-B5B8-0B2C2B9B4557}" srcOrd="1" destOrd="0" parTransId="{6945E6E6-2D64-4F48-A286-D46869A95C5D}" sibTransId="{4469293E-32D2-A648-B679-5C2A04D14C03}"/>
    <dgm:cxn modelId="{5FE4AEC6-4AA2-1E4F-B67B-E13D5699B62B}" srcId="{C683811B-836A-5E4A-91F0-37B235471517}" destId="{07CD20A7-77ED-7C45-8028-1EBBF594AE25}" srcOrd="0" destOrd="0" parTransId="{C886DC04-D734-3847-8803-ABA321C4CEEA}" sibTransId="{E0493220-0E23-E443-8DF6-9A6A04AF9A1B}"/>
    <dgm:cxn modelId="{960828C9-CACC-B848-B934-72C5A7D499C1}" type="presOf" srcId="{6D9C2127-73E0-E745-B538-2F207D6DBAF5}" destId="{86454E5F-FA46-A04F-958A-68053B498231}" srcOrd="0" destOrd="5" presId="urn:microsoft.com/office/officeart/2005/8/layout/cycle4"/>
    <dgm:cxn modelId="{9A7E75C9-8794-4DC8-B26A-3EE70BC6BF57}" srcId="{9E788A4E-B105-2142-999D-1823C36E686B}" destId="{37795513-5F96-4EE5-97F8-B88467CACDA0}" srcOrd="4" destOrd="0" parTransId="{C0F49045-C06C-4D9A-98C4-C7797446B2D0}" sibTransId="{A2A19E6A-CE39-4D76-B32D-4800411910B2}"/>
    <dgm:cxn modelId="{698FF2C9-5BFD-451F-8A7E-62D0021E7D31}" srcId="{3C9C5365-6DA0-4541-98B3-AEB655F8F233}" destId="{4BACB3FA-ACFB-4010-AA9F-99D7B3D2F889}" srcOrd="1" destOrd="0" parTransId="{53E64D10-057A-494E-B9A1-2ED18633BA6C}" sibTransId="{D4ABF3D7-8BFA-48DA-9F29-3F3CA5AA773A}"/>
    <dgm:cxn modelId="{126A93CD-21B0-AF49-976E-9107BD90CDA2}" srcId="{07CD20A7-77ED-7C45-8028-1EBBF594AE25}" destId="{BAE01E6B-70EC-9146-844F-3FBDC077061C}" srcOrd="1" destOrd="0" parTransId="{2B9E8BF1-520D-2048-A803-E44D650F8287}" sibTransId="{3462BF96-DD7A-574C-8322-EF063C6D386F}"/>
    <dgm:cxn modelId="{6CD4B3D9-4A4E-9C42-AE57-C22681E9F3FC}" type="presOf" srcId="{07CD20A7-77ED-7C45-8028-1EBBF594AE25}" destId="{EDD76D4A-A9C0-8C42-BD81-E61F04BFE0EE}" srcOrd="0" destOrd="0" presId="urn:microsoft.com/office/officeart/2005/8/layout/cycle4"/>
    <dgm:cxn modelId="{DD67BAD9-B941-844B-AE73-74F1E5363206}" type="presOf" srcId="{AB6A8681-5CBA-9D47-9C87-61A3C7E041B9}" destId="{F6EF7736-8D3A-E042-AF43-D24AFF3A1589}" srcOrd="1" destOrd="4" presId="urn:microsoft.com/office/officeart/2005/8/layout/cycle4"/>
    <dgm:cxn modelId="{239E9ADB-D557-3644-AE27-35BD75EA2FB4}" type="presOf" srcId="{BAE01E6B-70EC-9146-844F-3FBDC077061C}" destId="{F6EF7736-8D3A-E042-AF43-D24AFF3A1589}" srcOrd="1" destOrd="1" presId="urn:microsoft.com/office/officeart/2005/8/layout/cycle4"/>
    <dgm:cxn modelId="{385957E0-9894-AF48-8E5C-C65DE914A646}" type="presOf" srcId="{70D53FE3-AB7F-1C47-85F8-66B200C05BF2}" destId="{753DD421-0529-604B-912D-163F0A09F4BB}" srcOrd="1" destOrd="6" presId="urn:microsoft.com/office/officeart/2005/8/layout/cycle4"/>
    <dgm:cxn modelId="{3A75C1E0-1056-FA4A-9091-FFF01BF5CEA4}" type="presOf" srcId="{48ECFC24-505A-6245-9963-E33340A2FFA9}" destId="{F6EF7736-8D3A-E042-AF43-D24AFF3A1589}" srcOrd="1" destOrd="5" presId="urn:microsoft.com/office/officeart/2005/8/layout/cycle4"/>
    <dgm:cxn modelId="{8FDDC4E0-606F-A74E-B63E-10D823981310}" type="presOf" srcId="{D5417801-B246-754E-8BA4-0C2F3310618F}" destId="{F6EF7736-8D3A-E042-AF43-D24AFF3A1589}" srcOrd="1" destOrd="2" presId="urn:microsoft.com/office/officeart/2005/8/layout/cycle4"/>
    <dgm:cxn modelId="{35795FE3-5CA8-41E5-9FE0-87C9D392F8AA}" type="presOf" srcId="{25EC7476-C69C-460B-93C0-4047EAC206F0}" destId="{1464EED5-0A65-F14D-8E9E-D3663E36E824}" srcOrd="0" destOrd="3" presId="urn:microsoft.com/office/officeart/2005/8/layout/cycle4"/>
    <dgm:cxn modelId="{4BB764E3-8ECB-064D-85D3-061BF133B408}" type="presOf" srcId="{E374A4DA-1234-2C4A-A7EC-4525070F3820}" destId="{753DD421-0529-604B-912D-163F0A09F4BB}" srcOrd="1" destOrd="0" presId="urn:microsoft.com/office/officeart/2005/8/layout/cycle4"/>
    <dgm:cxn modelId="{8A6BD9E9-5C90-4174-A060-ABAA23747B8D}" type="presOf" srcId="{0F1E3081-5493-44BD-A015-9F1D4CF975C7}" destId="{86454E5F-FA46-A04F-958A-68053B498231}" srcOrd="0" destOrd="2" presId="urn:microsoft.com/office/officeart/2005/8/layout/cycle4"/>
    <dgm:cxn modelId="{113721ED-2C84-4D10-A052-E064A10ADD2E}" srcId="{9E788A4E-B105-2142-999D-1823C36E686B}" destId="{BE35533F-1F60-4FDE-B3D0-F6BFA211F7D4}" srcOrd="5" destOrd="0" parTransId="{97F05B90-8FB3-4B79-A928-8D8DBC4BD645}" sibTransId="{100E8971-5C27-4A79-A758-6E8BD5FD3D24}"/>
    <dgm:cxn modelId="{F30F00F2-E094-9E45-9499-D3044AC40ECF}" srcId="{3C9C5365-6DA0-4541-98B3-AEB655F8F233}" destId="{70D53FE3-AB7F-1C47-85F8-66B200C05BF2}" srcOrd="6" destOrd="0" parTransId="{5CDE7FD1-EDC7-7945-87ED-69A35A7595D4}" sibTransId="{F4B13BED-83E2-D34F-BF01-092CFC14CA60}"/>
    <dgm:cxn modelId="{E4991FFB-C5E7-F041-9FC1-2B5BA633BFDC}" type="presOf" srcId="{48ECFC24-505A-6245-9963-E33340A2FFA9}" destId="{6F5D4D7E-C2EE-8F4E-BA6D-5DF5A67279C0}" srcOrd="0" destOrd="5" presId="urn:microsoft.com/office/officeart/2005/8/layout/cycle4"/>
    <dgm:cxn modelId="{978098FD-F761-408A-AE0E-86FE96844E1F}" type="presOf" srcId="{0F1E3081-5493-44BD-A015-9F1D4CF975C7}" destId="{753DD421-0529-604B-912D-163F0A09F4BB}" srcOrd="1" destOrd="2" presId="urn:microsoft.com/office/officeart/2005/8/layout/cycle4"/>
    <dgm:cxn modelId="{E901D6FD-4BC4-6B46-892C-14888ACCDBB1}" type="presOf" srcId="{381F0845-F913-E54D-B272-103D1CFAEC14}" destId="{6F5D4D7E-C2EE-8F4E-BA6D-5DF5A67279C0}" srcOrd="0" destOrd="3" presId="urn:microsoft.com/office/officeart/2005/8/layout/cycle4"/>
    <dgm:cxn modelId="{F2C3D3FE-9C52-1447-826E-B49BB3330E91}" type="presOf" srcId="{AC33E2E2-3D58-6D4C-A799-C264DB175FBB}" destId="{8EB83E95-FC28-4548-95E9-F75926606FB5}" srcOrd="1" destOrd="2" presId="urn:microsoft.com/office/officeart/2005/8/layout/cycle4"/>
    <dgm:cxn modelId="{7AF6C35C-CC91-8C4A-A416-E2F6C3707391}" type="presParOf" srcId="{4B8F94B9-C826-D34A-904D-B737EDE9ACC4}" destId="{9D995039-1BE7-B74E-9ECC-D36B264487BC}" srcOrd="0" destOrd="0" presId="urn:microsoft.com/office/officeart/2005/8/layout/cycle4"/>
    <dgm:cxn modelId="{723FEDF0-CE49-F94C-888C-1BE64597B3E8}" type="presParOf" srcId="{9D995039-1BE7-B74E-9ECC-D36B264487BC}" destId="{8E9150CB-A431-1D45-B6E6-4A590C564A17}" srcOrd="0" destOrd="0" presId="urn:microsoft.com/office/officeart/2005/8/layout/cycle4"/>
    <dgm:cxn modelId="{39BDE87D-EE61-9C49-894F-7CE0AE4998BD}" type="presParOf" srcId="{8E9150CB-A431-1D45-B6E6-4A590C564A17}" destId="{6F5D4D7E-C2EE-8F4E-BA6D-5DF5A67279C0}" srcOrd="0" destOrd="0" presId="urn:microsoft.com/office/officeart/2005/8/layout/cycle4"/>
    <dgm:cxn modelId="{632C7631-FD00-F348-9BF0-54C6B291BB86}" type="presParOf" srcId="{8E9150CB-A431-1D45-B6E6-4A590C564A17}" destId="{F6EF7736-8D3A-E042-AF43-D24AFF3A1589}" srcOrd="1" destOrd="0" presId="urn:microsoft.com/office/officeart/2005/8/layout/cycle4"/>
    <dgm:cxn modelId="{F73AC44F-BFD6-0949-8F68-08D67C7B999B}" type="presParOf" srcId="{9D995039-1BE7-B74E-9ECC-D36B264487BC}" destId="{A2C39830-CF87-9D42-A038-96B77B1A44FC}" srcOrd="1" destOrd="0" presId="urn:microsoft.com/office/officeart/2005/8/layout/cycle4"/>
    <dgm:cxn modelId="{5AFA8C9B-E4DA-C748-9338-14F8F34B36A1}" type="presParOf" srcId="{A2C39830-CF87-9D42-A038-96B77B1A44FC}" destId="{BD12DDC5-98CD-6142-9E50-C652BE513B04}" srcOrd="0" destOrd="0" presId="urn:microsoft.com/office/officeart/2005/8/layout/cycle4"/>
    <dgm:cxn modelId="{12899AD6-C6DD-384B-8D49-31536BC747A1}" type="presParOf" srcId="{A2C39830-CF87-9D42-A038-96B77B1A44FC}" destId="{8EB83E95-FC28-4548-95E9-F75926606FB5}" srcOrd="1" destOrd="0" presId="urn:microsoft.com/office/officeart/2005/8/layout/cycle4"/>
    <dgm:cxn modelId="{363D0018-3150-E241-85AB-E8380688CE5B}" type="presParOf" srcId="{9D995039-1BE7-B74E-9ECC-D36B264487BC}" destId="{5C0E2B97-197A-614E-B99C-AB341AEA7FCB}" srcOrd="2" destOrd="0" presId="urn:microsoft.com/office/officeart/2005/8/layout/cycle4"/>
    <dgm:cxn modelId="{43F3822A-D8D2-0448-BDF8-A4C2E85312CE}" type="presParOf" srcId="{5C0E2B97-197A-614E-B99C-AB341AEA7FCB}" destId="{86454E5F-FA46-A04F-958A-68053B498231}" srcOrd="0" destOrd="0" presId="urn:microsoft.com/office/officeart/2005/8/layout/cycle4"/>
    <dgm:cxn modelId="{2E427499-274F-5742-9EBC-68537805E676}" type="presParOf" srcId="{5C0E2B97-197A-614E-B99C-AB341AEA7FCB}" destId="{753DD421-0529-604B-912D-163F0A09F4BB}" srcOrd="1" destOrd="0" presId="urn:microsoft.com/office/officeart/2005/8/layout/cycle4"/>
    <dgm:cxn modelId="{917E240A-0EDD-394A-8AE6-73DE27FB6971}" type="presParOf" srcId="{9D995039-1BE7-B74E-9ECC-D36B264487BC}" destId="{D80D7702-F769-AC43-B1C6-1A1987DF29CF}" srcOrd="3" destOrd="0" presId="urn:microsoft.com/office/officeart/2005/8/layout/cycle4"/>
    <dgm:cxn modelId="{CC761C43-CE50-C84D-8E92-8E2A5CB1E60C}" type="presParOf" srcId="{D80D7702-F769-AC43-B1C6-1A1987DF29CF}" destId="{1464EED5-0A65-F14D-8E9E-D3663E36E824}" srcOrd="0" destOrd="0" presId="urn:microsoft.com/office/officeart/2005/8/layout/cycle4"/>
    <dgm:cxn modelId="{EA5F2E60-7312-4048-ADE3-97450C7012AD}" type="presParOf" srcId="{D80D7702-F769-AC43-B1C6-1A1987DF29CF}" destId="{33131B6A-2AA8-D346-BD87-E6335BD65AF8}" srcOrd="1" destOrd="0" presId="urn:microsoft.com/office/officeart/2005/8/layout/cycle4"/>
    <dgm:cxn modelId="{B044D94E-2410-3044-A74E-F02E4FA412BB}" type="presParOf" srcId="{9D995039-1BE7-B74E-9ECC-D36B264487BC}" destId="{7B977F1B-B5DF-8647-B3CA-39AB0CD25CDA}" srcOrd="4" destOrd="0" presId="urn:microsoft.com/office/officeart/2005/8/layout/cycle4"/>
    <dgm:cxn modelId="{CDF00DBB-2675-204E-AA83-6E6F1F5BFCF4}" type="presParOf" srcId="{4B8F94B9-C826-D34A-904D-B737EDE9ACC4}" destId="{792C9DBD-602D-944E-AE15-C561B0A5D7A0}" srcOrd="1" destOrd="0" presId="urn:microsoft.com/office/officeart/2005/8/layout/cycle4"/>
    <dgm:cxn modelId="{0CE20A15-F568-614A-9C20-CC57783F0245}" type="presParOf" srcId="{792C9DBD-602D-944E-AE15-C561B0A5D7A0}" destId="{EDD76D4A-A9C0-8C42-BD81-E61F04BFE0EE}" srcOrd="0" destOrd="0" presId="urn:microsoft.com/office/officeart/2005/8/layout/cycle4"/>
    <dgm:cxn modelId="{6DEC9BF1-D4EE-AF44-A598-EE7D2B868A3F}" type="presParOf" srcId="{792C9DBD-602D-944E-AE15-C561B0A5D7A0}" destId="{01EAFF79-7B58-C949-A987-11F54E9BC7B3}" srcOrd="1" destOrd="0" presId="urn:microsoft.com/office/officeart/2005/8/layout/cycle4"/>
    <dgm:cxn modelId="{6F9150F8-BB17-3A4D-A26B-BFC6F3273110}" type="presParOf" srcId="{792C9DBD-602D-944E-AE15-C561B0A5D7A0}" destId="{47D6F1E4-5D37-E64B-834E-1B16E38F6385}" srcOrd="2" destOrd="0" presId="urn:microsoft.com/office/officeart/2005/8/layout/cycle4"/>
    <dgm:cxn modelId="{9C4E13D9-6743-5944-979F-661532FB6A34}" type="presParOf" srcId="{792C9DBD-602D-944E-AE15-C561B0A5D7A0}" destId="{6B2DF84F-FDEB-144A-B4D7-280D0F6755FE}" srcOrd="3" destOrd="0" presId="urn:microsoft.com/office/officeart/2005/8/layout/cycle4"/>
    <dgm:cxn modelId="{0AF28CB7-0DB6-EB43-80BF-B63E42636A91}" type="presParOf" srcId="{792C9DBD-602D-944E-AE15-C561B0A5D7A0}" destId="{10D99D26-53BA-1746-8844-050205E0B75F}" srcOrd="4" destOrd="0" presId="urn:microsoft.com/office/officeart/2005/8/layout/cycle4"/>
    <dgm:cxn modelId="{6E711400-E3DB-1C40-A5B5-B2F0A08A0FD6}" type="presParOf" srcId="{4B8F94B9-C826-D34A-904D-B737EDE9ACC4}" destId="{5E357307-734E-2C49-9F72-6D739200243E}" srcOrd="2" destOrd="0" presId="urn:microsoft.com/office/officeart/2005/8/layout/cycle4"/>
    <dgm:cxn modelId="{8B5FE94C-46D5-BE43-A610-F3543762B545}" type="presParOf" srcId="{4B8F94B9-C826-D34A-904D-B737EDE9ACC4}" destId="{F92504FD-3FE9-F641-9D30-47F875BC1BA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54E5F-FA46-A04F-958A-68053B498231}">
      <dsp:nvSpPr>
        <dsp:cNvPr id="0" name=""/>
        <dsp:cNvSpPr/>
      </dsp:nvSpPr>
      <dsp:spPr>
        <a:xfrm>
          <a:off x="4571192" y="2897790"/>
          <a:ext cx="2107718" cy="1365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7F7F7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 dirty="0"/>
            <a:t>Brochures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Informatie content</a:t>
          </a:r>
          <a:endParaRPr lang="nl-NL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USP’s</a:t>
          </a:r>
          <a:endParaRPr lang="nl-NL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Portfolio</a:t>
          </a:r>
          <a:endParaRPr lang="nl-NL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 dirty="0"/>
            <a:t>Presentaties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050" kern="120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050" kern="1200" dirty="0"/>
        </a:p>
      </dsp:txBody>
      <dsp:txXfrm>
        <a:off x="5233499" y="3269113"/>
        <a:ext cx="1415419" cy="964008"/>
      </dsp:txXfrm>
    </dsp:sp>
    <dsp:sp modelId="{1464EED5-0A65-F14D-8E9E-D3663E36E824}">
      <dsp:nvSpPr>
        <dsp:cNvPr id="0" name=""/>
        <dsp:cNvSpPr/>
      </dsp:nvSpPr>
      <dsp:spPr>
        <a:xfrm>
          <a:off x="27606" y="2879434"/>
          <a:ext cx="2610409" cy="1402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7F7F7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00" kern="1200" dirty="0"/>
            <a:t>Call </a:t>
          </a:r>
          <a:r>
            <a:rPr lang="nl-NL" sz="1000" kern="1200" dirty="0" err="1"/>
            <a:t>to</a:t>
          </a:r>
          <a:r>
            <a:rPr lang="nl-NL" sz="1000" kern="1200" dirty="0"/>
            <a:t> action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00" kern="1200" dirty="0"/>
            <a:t>Sampeling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00" kern="1200" dirty="0"/>
            <a:t>Actie aanbod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00" kern="1200" dirty="0"/>
            <a:t>Loyalty aanbod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00" kern="1200" dirty="0"/>
            <a:t>Telefonische acquisitie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00" kern="1200" dirty="0"/>
            <a:t>Bezoek afspraken</a:t>
          </a:r>
        </a:p>
      </dsp:txBody>
      <dsp:txXfrm>
        <a:off x="58404" y="3260741"/>
        <a:ext cx="1765690" cy="989932"/>
      </dsp:txXfrm>
    </dsp:sp>
    <dsp:sp modelId="{BD12DDC5-98CD-6142-9E50-C652BE513B04}">
      <dsp:nvSpPr>
        <dsp:cNvPr id="0" name=""/>
        <dsp:cNvSpPr/>
      </dsp:nvSpPr>
      <dsp:spPr>
        <a:xfrm>
          <a:off x="4598798" y="-3522"/>
          <a:ext cx="2107718" cy="1365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Blogs/ </a:t>
          </a:r>
          <a:r>
            <a:rPr lang="nl-NL" sz="1050" kern="1200" err="1"/>
            <a:t>Vlogs</a:t>
          </a:r>
          <a:endParaRPr lang="nl-NL" sz="1050" kern="120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 dirty="0" err="1"/>
            <a:t>Socialmedia</a:t>
          </a:r>
          <a:endParaRPr lang="nl-NL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 dirty="0"/>
            <a:t>Email campagnes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 dirty="0" err="1"/>
            <a:t>Landingpages</a:t>
          </a:r>
          <a:endParaRPr lang="nl-NL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Netwerken</a:t>
          </a:r>
        </a:p>
      </dsp:txBody>
      <dsp:txXfrm>
        <a:off x="5261105" y="26470"/>
        <a:ext cx="1415419" cy="964008"/>
      </dsp:txXfrm>
    </dsp:sp>
    <dsp:sp modelId="{6F5D4D7E-C2EE-8F4E-BA6D-5DF5A67279C0}">
      <dsp:nvSpPr>
        <dsp:cNvPr id="0" name=""/>
        <dsp:cNvSpPr/>
      </dsp:nvSpPr>
      <dsp:spPr>
        <a:xfrm>
          <a:off x="71467" y="-3522"/>
          <a:ext cx="2522686" cy="1365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 noProof="0" dirty="0"/>
            <a:t>Publicaties (FP)</a:t>
          </a:r>
          <a:endParaRPr lang="nl-NL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 noProof="0" dirty="0"/>
            <a:t>Advertenties (</a:t>
          </a:r>
          <a:r>
            <a:rPr lang="nl-NL" sz="1050" kern="1200" noProof="0" dirty="0" err="1"/>
            <a:t>Social</a:t>
          </a:r>
          <a:r>
            <a:rPr lang="nl-NL" sz="1050" kern="1200" noProof="0" dirty="0"/>
            <a:t> Media)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 noProof="0" dirty="0"/>
            <a:t>LinkedIn invite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 noProof="0" dirty="0"/>
            <a:t>Nieuwsbrieven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 noProof="0" dirty="0" err="1"/>
            <a:t>Affiliate</a:t>
          </a:r>
          <a:r>
            <a:rPr lang="nl-NL" sz="1050" kern="1200" noProof="0" dirty="0"/>
            <a:t> marketing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000" kern="1200"/>
        </a:p>
      </dsp:txBody>
      <dsp:txXfrm>
        <a:off x="101459" y="26470"/>
        <a:ext cx="1705896" cy="964008"/>
      </dsp:txXfrm>
    </dsp:sp>
    <dsp:sp modelId="{EDD76D4A-A9C0-8C42-BD81-E61F04BFE0EE}">
      <dsp:nvSpPr>
        <dsp:cNvPr id="0" name=""/>
        <dsp:cNvSpPr/>
      </dsp:nvSpPr>
      <dsp:spPr>
        <a:xfrm>
          <a:off x="1471821" y="179186"/>
          <a:ext cx="1847453" cy="1917398"/>
        </a:xfrm>
        <a:prstGeom prst="pieWedge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>
              <a:ln>
                <a:noFill/>
              </a:ln>
              <a:solidFill>
                <a:srgbClr val="000000"/>
              </a:solidFill>
            </a:rPr>
            <a:t>Awareness</a:t>
          </a:r>
        </a:p>
      </dsp:txBody>
      <dsp:txXfrm>
        <a:off x="2012927" y="740779"/>
        <a:ext cx="1306347" cy="1355805"/>
      </dsp:txXfrm>
    </dsp:sp>
    <dsp:sp modelId="{01EAFF79-7B58-C949-A987-11F54E9BC7B3}">
      <dsp:nvSpPr>
        <dsp:cNvPr id="0" name=""/>
        <dsp:cNvSpPr/>
      </dsp:nvSpPr>
      <dsp:spPr>
        <a:xfrm rot="5400000">
          <a:off x="3373542" y="201134"/>
          <a:ext cx="1873964" cy="1847453"/>
        </a:xfrm>
        <a:prstGeom prst="pieWedge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>
              <a:solidFill>
                <a:srgbClr val="000000"/>
              </a:solidFill>
            </a:rPr>
            <a:t>Interest</a:t>
          </a:r>
        </a:p>
      </dsp:txBody>
      <dsp:txXfrm rot="-5400000">
        <a:off x="3386798" y="736750"/>
        <a:ext cx="1306347" cy="1325093"/>
      </dsp:txXfrm>
    </dsp:sp>
    <dsp:sp modelId="{47D6F1E4-5D37-E64B-834E-1B16E38F6385}">
      <dsp:nvSpPr>
        <dsp:cNvPr id="0" name=""/>
        <dsp:cNvSpPr/>
      </dsp:nvSpPr>
      <dsp:spPr>
        <a:xfrm rot="10800000">
          <a:off x="3395924" y="2181640"/>
          <a:ext cx="1847453" cy="1847453"/>
        </a:xfrm>
        <a:prstGeom prst="pieWedge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 err="1">
              <a:solidFill>
                <a:srgbClr val="000000"/>
              </a:solidFill>
            </a:rPr>
            <a:t>Desire</a:t>
          </a:r>
          <a:endParaRPr lang="nl-NL" sz="1800" kern="1200" dirty="0">
            <a:solidFill>
              <a:srgbClr val="000000"/>
            </a:solidFill>
          </a:endParaRPr>
        </a:p>
      </dsp:txBody>
      <dsp:txXfrm rot="10800000">
        <a:off x="3395924" y="2181640"/>
        <a:ext cx="1306347" cy="1306347"/>
      </dsp:txXfrm>
    </dsp:sp>
    <dsp:sp modelId="{6B2DF84F-FDEB-144A-B4D7-280D0F6755FE}">
      <dsp:nvSpPr>
        <dsp:cNvPr id="0" name=""/>
        <dsp:cNvSpPr/>
      </dsp:nvSpPr>
      <dsp:spPr>
        <a:xfrm rot="16200000">
          <a:off x="1437107" y="2181640"/>
          <a:ext cx="1847453" cy="1847453"/>
        </a:xfrm>
        <a:prstGeom prst="pieWedge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rgbClr val="000000"/>
              </a:solidFill>
            </a:rPr>
            <a:t>Action</a:t>
          </a:r>
        </a:p>
      </dsp:txBody>
      <dsp:txXfrm rot="5400000">
        <a:off x="1978213" y="2181640"/>
        <a:ext cx="1306347" cy="1306347"/>
      </dsp:txXfrm>
    </dsp:sp>
    <dsp:sp modelId="{5E357307-734E-2C49-9F72-6D739200243E}">
      <dsp:nvSpPr>
        <dsp:cNvPr id="0" name=""/>
        <dsp:cNvSpPr/>
      </dsp:nvSpPr>
      <dsp:spPr>
        <a:xfrm>
          <a:off x="3034327" y="1754977"/>
          <a:ext cx="637862" cy="55466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92504FD-3FE9-F641-9D30-47F875BC1BA6}">
      <dsp:nvSpPr>
        <dsp:cNvPr id="0" name=""/>
        <dsp:cNvSpPr/>
      </dsp:nvSpPr>
      <dsp:spPr>
        <a:xfrm rot="10800000">
          <a:off x="3034327" y="1968309"/>
          <a:ext cx="637862" cy="55466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C489B-7989-DF45-9D0C-0E0509D7C1C7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D2970-70E1-C841-9170-F914260F08D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50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D2970-70E1-C841-9170-F914260F08D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329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8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95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dirty="0">
                <a:latin typeface="Calibri" charset="0"/>
              </a:rPr>
              <a:t>Voorbeelden geven van </a:t>
            </a:r>
            <a:r>
              <a:rPr lang="nl-NL" dirty="0" err="1">
                <a:latin typeface="Calibri" charset="0"/>
              </a:rPr>
              <a:t>Awarenes</a:t>
            </a:r>
            <a:r>
              <a:rPr lang="nl-NL" dirty="0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1375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Dit was een prototype</a:t>
            </a:r>
          </a:p>
          <a:p>
            <a:r>
              <a:rPr lang="nl-NL" dirty="0"/>
              <a:t>Mannen liepen 30 jaar geleden naast de kinderwagen </a:t>
            </a:r>
            <a:r>
              <a:rPr lang="nl-NL" dirty="0" err="1"/>
              <a:t>ipv</a:t>
            </a:r>
            <a:r>
              <a:rPr lang="nl-NL" dirty="0"/>
              <a:t> erachter</a:t>
            </a:r>
          </a:p>
          <a:p>
            <a:r>
              <a:rPr lang="nl-NL" dirty="0"/>
              <a:t>Idee: ontwerp een stoere kinderwagen met veel functionaliteit</a:t>
            </a:r>
          </a:p>
          <a:p>
            <a:endParaRPr lang="nl-NL" dirty="0"/>
          </a:p>
          <a:p>
            <a:r>
              <a:rPr lang="nl-NL" dirty="0"/>
              <a:t>Geen van de bestaande fabrikanten zag er brood in -&gt; zelf gedaan</a:t>
            </a:r>
          </a:p>
          <a:p>
            <a:r>
              <a:rPr lang="nl-NL" dirty="0"/>
              <a:t>Storytelling ontwerper en arts maken samen een kinderwagen</a:t>
            </a:r>
          </a:p>
          <a:p>
            <a:r>
              <a:rPr lang="nl-NL" dirty="0"/>
              <a:t>100 samples op eigen kosten geproduceerd en </a:t>
            </a:r>
            <a:r>
              <a:rPr lang="nl-NL" dirty="0" err="1"/>
              <a:t>early</a:t>
            </a:r>
            <a:r>
              <a:rPr lang="nl-NL" dirty="0"/>
              <a:t> adapter uit netwerk gingen gebruiken</a:t>
            </a:r>
          </a:p>
          <a:p>
            <a:r>
              <a:rPr lang="nl-NL" dirty="0"/>
              <a:t>Trok aandacht</a:t>
            </a:r>
          </a:p>
          <a:p>
            <a:endParaRPr lang="nl-NL" dirty="0"/>
          </a:p>
          <a:p>
            <a:r>
              <a:rPr lang="nl-NL" dirty="0"/>
              <a:t>Wie heeft er wel eens reclame gezien? Er is vrijwel geen andere reclame dan anderen die ermee rondlopen</a:t>
            </a:r>
          </a:p>
          <a:p>
            <a:endParaRPr lang="nl-NL" dirty="0"/>
          </a:p>
          <a:p>
            <a:r>
              <a:rPr lang="nl-NL" dirty="0"/>
              <a:t>Wat wel?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D2970-70E1-C841-9170-F914260F08D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978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Productplacement &amp; versturen aan celebraties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D2970-70E1-C841-9170-F914260F08D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242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D2970-70E1-C841-9170-F914260F08D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668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D2970-70E1-C841-9170-F914260F08D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616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D2970-70E1-C841-9170-F914260F08D5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487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/>
              <a:t>Nathalie Abrahams</a:t>
            </a:r>
          </a:p>
        </p:txBody>
      </p:sp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50EA69-AE3B-2746-82D3-3D1870E205E6}" type="slidenum">
              <a:rPr lang="nl-NL" sz="1200">
                <a:latin typeface="Calibri" charset="0"/>
                <a:cs typeface="Arial" charset="0"/>
              </a:rPr>
              <a:pPr eaLnBrk="1" hangingPunct="1"/>
              <a:t>39</a:t>
            </a:fld>
            <a:endParaRPr lang="nl-NL" sz="1200">
              <a:latin typeface="Calibri" charset="0"/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4537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82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75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D2970-70E1-C841-9170-F914260F08D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103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D2970-70E1-C841-9170-F914260F08D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209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D2970-70E1-C841-9170-F914260F08D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855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D2970-70E1-C841-9170-F914260F08D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663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D2970-70E1-C841-9170-F914260F08D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5881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D2970-70E1-C841-9170-F914260F08D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764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D2970-70E1-C841-9170-F914260F08D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983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D2970-70E1-C841-9170-F914260F08D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2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54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060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14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2150" y="615950"/>
            <a:ext cx="7759700" cy="11303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92150" y="1987550"/>
            <a:ext cx="3803650" cy="410210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987550"/>
            <a:ext cx="3803650" cy="41021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8402E-7FE3-B949-BF3A-4E77CA9F9F66}" type="datetime1">
              <a:rPr lang="en-US"/>
              <a:pPr>
                <a:defRPr/>
              </a:pPr>
              <a:t>11/9/2022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Minor Ondernemen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CB03E-7B99-EB4F-99C1-9430129475A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20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072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13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94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11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84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74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68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38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EFD9E-8768-D24D-9287-B1D8FD939E86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EAE7-217B-9D43-9D40-160A1D972F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21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69" y="498095"/>
            <a:ext cx="6823650" cy="722923"/>
          </a:xfr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41474E"/>
                </a:solidFill>
              </a:rPr>
              <a:t>Sales week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DAB272-841E-4CAC-8F28-C068173A3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84" y="1595437"/>
            <a:ext cx="6799035" cy="44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17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7D7B427-C65B-40C7-82AE-C4808D678050}"/>
              </a:ext>
            </a:extLst>
          </p:cNvPr>
          <p:cNvSpPr txBox="1">
            <a:spLocks/>
          </p:cNvSpPr>
          <p:nvPr/>
        </p:nvSpPr>
        <p:spPr>
          <a:xfrm>
            <a:off x="734291" y="498095"/>
            <a:ext cx="6825600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Programma Salesweek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9ED6D4-D1C2-434A-9952-1FFD754ED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BE7834-325D-1BCE-E50C-0BFE4B419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26" y="1779866"/>
            <a:ext cx="8064347" cy="36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9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201F6953-70EF-42AE-BF4C-A8C618F4BD68}"/>
              </a:ext>
            </a:extLst>
          </p:cNvPr>
          <p:cNvSpPr txBox="1">
            <a:spLocks/>
          </p:cNvSpPr>
          <p:nvPr/>
        </p:nvSpPr>
        <p:spPr>
          <a:xfrm>
            <a:off x="706582" y="498095"/>
            <a:ext cx="687913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Nog 9 werkweken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C8CA72D-79CE-4D69-AE7E-0509BA8DC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380CF9-D155-5222-3E32-942A2BA46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54278"/>
              </p:ext>
            </p:extLst>
          </p:nvPr>
        </p:nvGraphicFramePr>
        <p:xfrm>
          <a:off x="706581" y="1509713"/>
          <a:ext cx="6879137" cy="4703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6611">
                  <a:extLst>
                    <a:ext uri="{9D8B030D-6E8A-4147-A177-3AD203B41FA5}">
                      <a16:colId xmlns:a16="http://schemas.microsoft.com/office/drawing/2014/main" val="909295172"/>
                    </a:ext>
                  </a:extLst>
                </a:gridCol>
                <a:gridCol w="946082">
                  <a:extLst>
                    <a:ext uri="{9D8B030D-6E8A-4147-A177-3AD203B41FA5}">
                      <a16:colId xmlns:a16="http://schemas.microsoft.com/office/drawing/2014/main" val="65699073"/>
                    </a:ext>
                  </a:extLst>
                </a:gridCol>
                <a:gridCol w="4746444">
                  <a:extLst>
                    <a:ext uri="{9D8B030D-6E8A-4147-A177-3AD203B41FA5}">
                      <a16:colId xmlns:a16="http://schemas.microsoft.com/office/drawing/2014/main" val="3234935548"/>
                    </a:ext>
                  </a:extLst>
                </a:gridCol>
              </a:tblGrid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Kalenderweek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Minorweek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Ondersteunende commerciële activiteiten vanuit de minor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5579110"/>
                  </a:ext>
                </a:extLst>
              </a:tr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46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11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 Salesweek met als resultaat Sales strategie &amp; planning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0093711"/>
                  </a:ext>
                </a:extLst>
              </a:tr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47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12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 *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8620225"/>
                  </a:ext>
                </a:extLst>
              </a:tr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48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13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 Produceren commerciële uitingen *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9104458"/>
                  </a:ext>
                </a:extLst>
              </a:tr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49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14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 Campagne klaar *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6864947"/>
                  </a:ext>
                </a:extLst>
              </a:tr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50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15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 Sales campagne week 1 *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8419514"/>
                  </a:ext>
                </a:extLst>
              </a:tr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51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16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 Sales campagne week 2 *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173828"/>
                  </a:ext>
                </a:extLst>
              </a:tr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52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reces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3907842"/>
                  </a:ext>
                </a:extLst>
              </a:tr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reces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2268249"/>
                  </a:ext>
                </a:extLst>
              </a:tr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2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17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 Sales campagne week 3 *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5157515"/>
                  </a:ext>
                </a:extLst>
              </a:tr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3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18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 Gala *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3392067"/>
                  </a:ext>
                </a:extLst>
              </a:tr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19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 Verkoop van je ontwikkeling, inspanning en resultaat *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8593704"/>
                  </a:ext>
                </a:extLst>
              </a:tr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20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 Uitloop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5337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DAFE915-BC01-FA45-E010-0991ED427AC8}"/>
              </a:ext>
            </a:extLst>
          </p:cNvPr>
          <p:cNvSpPr txBox="1"/>
          <p:nvPr/>
        </p:nvSpPr>
        <p:spPr>
          <a:xfrm>
            <a:off x="2408238" y="6218396"/>
            <a:ext cx="34758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u="none" strike="noStrike" dirty="0">
                <a:effectLst/>
              </a:rPr>
              <a:t>* Uitvoeren strategie conform planning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067840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41474E"/>
                </a:solidFill>
              </a:rPr>
              <a:t>Doel: </a:t>
            </a:r>
          </a:p>
          <a:p>
            <a:pPr marL="0" indent="0">
              <a:buNone/>
            </a:pPr>
            <a:r>
              <a:rPr lang="nl-NL" dirty="0">
                <a:solidFill>
                  <a:srgbClr val="41474E"/>
                </a:solidFill>
              </a:rPr>
              <a:t>Het ontwikkelen van een sales aanpak die past bij jouw doelgroep, markt, product of dienst.</a:t>
            </a:r>
          </a:p>
          <a:p>
            <a:pPr marL="0" indent="0">
              <a:buNone/>
            </a:pPr>
            <a:endParaRPr lang="nl-NL" dirty="0">
              <a:solidFill>
                <a:srgbClr val="41474E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41474E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41474E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41474E"/>
                </a:solidFill>
              </a:rPr>
              <a:t>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A6357E0-B995-7741-B614-792600382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172" y="3635658"/>
            <a:ext cx="3984807" cy="24905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5E008E-8180-4145-9BF9-50B3695D871E}"/>
              </a:ext>
            </a:extLst>
          </p:cNvPr>
          <p:cNvSpPr txBox="1">
            <a:spLocks/>
          </p:cNvSpPr>
          <p:nvPr/>
        </p:nvSpPr>
        <p:spPr>
          <a:xfrm>
            <a:off x="457200" y="498095"/>
            <a:ext cx="7128519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Sales strategie </a:t>
            </a:r>
          </a:p>
        </p:txBody>
      </p:sp>
    </p:spTree>
    <p:extLst>
      <p:ext uri="{BB962C8B-B14F-4D97-AF65-F5344CB8AC3E}">
        <p14:creationId xmlns:p14="http://schemas.microsoft.com/office/powerpoint/2010/main" val="1895736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87236"/>
            <a:ext cx="8229600" cy="4031673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nl-NL" u="sng" dirty="0">
                <a:solidFill>
                  <a:srgbClr val="41474E"/>
                </a:solidFill>
              </a:rPr>
              <a:t>Onderwerpen:  </a:t>
            </a:r>
          </a:p>
          <a:p>
            <a:pPr>
              <a:defRPr/>
            </a:pPr>
            <a:r>
              <a:rPr lang="nl-NL" dirty="0">
                <a:solidFill>
                  <a:srgbClr val="41474E"/>
                </a:solidFill>
              </a:rPr>
              <a:t>Marketing en sales </a:t>
            </a:r>
          </a:p>
          <a:p>
            <a:pPr>
              <a:defRPr/>
            </a:pPr>
            <a:r>
              <a:rPr lang="nl-NL" dirty="0">
                <a:solidFill>
                  <a:srgbClr val="41474E"/>
                </a:solidFill>
              </a:rPr>
              <a:t>De sales </a:t>
            </a:r>
            <a:r>
              <a:rPr lang="nl-NL" dirty="0" err="1">
                <a:solidFill>
                  <a:srgbClr val="41474E"/>
                </a:solidFill>
              </a:rPr>
              <a:t>funnel</a:t>
            </a:r>
            <a:endParaRPr lang="nl-NL" dirty="0">
              <a:solidFill>
                <a:srgbClr val="41474E"/>
              </a:solidFill>
            </a:endParaRPr>
          </a:p>
          <a:p>
            <a:pPr>
              <a:defRPr/>
            </a:pPr>
            <a:r>
              <a:rPr lang="nl-NL" dirty="0">
                <a:solidFill>
                  <a:srgbClr val="41474E"/>
                </a:solidFill>
              </a:rPr>
              <a:t>Voorbeeld van een sales aanpak</a:t>
            </a:r>
          </a:p>
          <a:p>
            <a:pPr>
              <a:defRPr/>
            </a:pPr>
            <a:r>
              <a:rPr lang="nl-NL" dirty="0">
                <a:solidFill>
                  <a:srgbClr val="41474E"/>
                </a:solidFill>
              </a:rPr>
              <a:t>Opdracht: beschrijf je salesstrategie</a:t>
            </a:r>
          </a:p>
          <a:p>
            <a:pPr>
              <a:defRPr/>
            </a:pPr>
            <a:r>
              <a:rPr lang="nl-NL" dirty="0">
                <a:solidFill>
                  <a:srgbClr val="41474E"/>
                </a:solidFill>
              </a:rPr>
              <a:t>Vastlegging van salesstrategie in </a:t>
            </a:r>
            <a:r>
              <a:rPr lang="nl-NL" dirty="0" err="1">
                <a:solidFill>
                  <a:srgbClr val="41474E"/>
                </a:solidFill>
              </a:rPr>
              <a:t>Notion</a:t>
            </a:r>
            <a:endParaRPr lang="nl-NL" dirty="0">
              <a:solidFill>
                <a:srgbClr val="41474E"/>
              </a:solidFill>
            </a:endParaRPr>
          </a:p>
          <a:p>
            <a:pPr>
              <a:defRPr/>
            </a:pPr>
            <a:endParaRPr lang="nl-NL" dirty="0">
              <a:solidFill>
                <a:srgbClr val="41474E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57200" y="498095"/>
            <a:ext cx="7128519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Sales strategie 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11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B70B9D-7882-404E-A84F-C870C3782351}" type="slidenum">
              <a:rPr lang="en-GB" sz="1200">
                <a:solidFill>
                  <a:srgbClr val="41474E"/>
                </a:solidFill>
                <a:latin typeface="Calibri" charset="0"/>
                <a:cs typeface="Arial" charset="0"/>
              </a:rPr>
              <a:pPr eaLnBrk="1" hangingPunct="1"/>
              <a:t>14</a:t>
            </a:fld>
            <a:endParaRPr lang="en-GB" sz="1200">
              <a:solidFill>
                <a:srgbClr val="41474E"/>
              </a:solidFill>
              <a:latin typeface="Calibri" charset="0"/>
              <a:cs typeface="Arial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02492" y="498095"/>
            <a:ext cx="718322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Marketing en sales 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36" y="1622464"/>
            <a:ext cx="4080994" cy="4351598"/>
          </a:xfrm>
          <a:prstGeom prst="rect">
            <a:avLst/>
          </a:prstGeom>
        </p:spPr>
      </p:pic>
      <p:sp>
        <p:nvSpPr>
          <p:cNvPr id="15" name="Rechteraccolade 14"/>
          <p:cNvSpPr/>
          <p:nvPr/>
        </p:nvSpPr>
        <p:spPr>
          <a:xfrm>
            <a:off x="6356832" y="3188872"/>
            <a:ext cx="260946" cy="275755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1474E"/>
              </a:solidFill>
            </a:endParaRPr>
          </a:p>
        </p:txBody>
      </p:sp>
      <p:sp>
        <p:nvSpPr>
          <p:cNvPr id="16" name="Rechteraccolade 15"/>
          <p:cNvSpPr/>
          <p:nvPr/>
        </p:nvSpPr>
        <p:spPr>
          <a:xfrm>
            <a:off x="5725190" y="1934073"/>
            <a:ext cx="260946" cy="16462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1474E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697628" y="2273330"/>
            <a:ext cx="119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41474E"/>
                </a:solidFill>
              </a:rPr>
              <a:t>Marketing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850027" y="4372350"/>
            <a:ext cx="1989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41474E"/>
                </a:solidFill>
              </a:rPr>
              <a:t>Sales</a:t>
            </a:r>
          </a:p>
        </p:txBody>
      </p:sp>
    </p:spTree>
    <p:extLst>
      <p:ext uri="{BB962C8B-B14F-4D97-AF65-F5344CB8AC3E}">
        <p14:creationId xmlns:p14="http://schemas.microsoft.com/office/powerpoint/2010/main" val="2583226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402492" y="498095"/>
            <a:ext cx="718322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Marketing en sales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429218169"/>
              </p:ext>
            </p:extLst>
          </p:nvPr>
        </p:nvGraphicFramePr>
        <p:xfrm>
          <a:off x="1042340" y="1665830"/>
          <a:ext cx="6706517" cy="4277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kstvak 14"/>
          <p:cNvSpPr txBox="1"/>
          <p:nvPr/>
        </p:nvSpPr>
        <p:spPr>
          <a:xfrm>
            <a:off x="7758809" y="19659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>
              <a:solidFill>
                <a:srgbClr val="414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0184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02492" y="498095"/>
            <a:ext cx="718322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Sales </a:t>
            </a:r>
            <a:r>
              <a:rPr lang="nl-NL" dirty="0" err="1">
                <a:solidFill>
                  <a:srgbClr val="41474E"/>
                </a:solidFill>
              </a:rPr>
              <a:t>funnel</a:t>
            </a:r>
            <a:r>
              <a:rPr lang="nl-NL" dirty="0">
                <a:solidFill>
                  <a:srgbClr val="41474E"/>
                </a:solidFill>
              </a:rPr>
              <a:t>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01" y="1367280"/>
            <a:ext cx="4823376" cy="510710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986987" y="1642292"/>
            <a:ext cx="28606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41474E"/>
                </a:solidFill>
              </a:rPr>
              <a:t>Awareness</a:t>
            </a:r>
          </a:p>
          <a:p>
            <a:r>
              <a:rPr lang="nl-NL" sz="1400" dirty="0">
                <a:solidFill>
                  <a:srgbClr val="41474E"/>
                </a:solidFill>
              </a:rPr>
              <a:t>Wat?</a:t>
            </a:r>
          </a:p>
          <a:p>
            <a:r>
              <a:rPr lang="nl-NL" sz="1400" dirty="0">
                <a:solidFill>
                  <a:srgbClr val="41474E"/>
                </a:solidFill>
              </a:rPr>
              <a:t>Hoeveel?</a:t>
            </a:r>
          </a:p>
          <a:p>
            <a:r>
              <a:rPr lang="nl-NL" sz="1400" dirty="0">
                <a:solidFill>
                  <a:srgbClr val="41474E"/>
                </a:solidFill>
              </a:rPr>
              <a:t>Waar?</a:t>
            </a:r>
          </a:p>
          <a:p>
            <a:endParaRPr lang="nl-NL" sz="1400" dirty="0">
              <a:solidFill>
                <a:srgbClr val="41474E"/>
              </a:solidFill>
            </a:endParaRPr>
          </a:p>
          <a:p>
            <a:endParaRPr lang="nl-NL" sz="1400" dirty="0">
              <a:solidFill>
                <a:srgbClr val="41474E"/>
              </a:solidFill>
            </a:endParaRPr>
          </a:p>
          <a:p>
            <a:r>
              <a:rPr lang="nl-NL" sz="1400" dirty="0">
                <a:solidFill>
                  <a:srgbClr val="41474E"/>
                </a:solidFill>
              </a:rPr>
              <a:t>Interest</a:t>
            </a:r>
          </a:p>
          <a:p>
            <a:r>
              <a:rPr lang="nl-NL" sz="1400" dirty="0">
                <a:solidFill>
                  <a:srgbClr val="41474E"/>
                </a:solidFill>
              </a:rPr>
              <a:t>Wat?</a:t>
            </a:r>
          </a:p>
          <a:p>
            <a:r>
              <a:rPr lang="nl-NL" sz="1400" dirty="0">
                <a:solidFill>
                  <a:srgbClr val="41474E"/>
                </a:solidFill>
              </a:rPr>
              <a:t>Hoeveel?</a:t>
            </a:r>
          </a:p>
          <a:p>
            <a:r>
              <a:rPr lang="nl-NL" sz="1400" dirty="0">
                <a:solidFill>
                  <a:srgbClr val="41474E"/>
                </a:solidFill>
              </a:rPr>
              <a:t>Waar?</a:t>
            </a:r>
          </a:p>
          <a:p>
            <a:endParaRPr lang="nl-NL" sz="1400" dirty="0">
              <a:solidFill>
                <a:srgbClr val="41474E"/>
              </a:solidFill>
            </a:endParaRPr>
          </a:p>
          <a:p>
            <a:endParaRPr lang="nl-NL" sz="1400" dirty="0">
              <a:solidFill>
                <a:srgbClr val="41474E"/>
              </a:solidFill>
            </a:endParaRPr>
          </a:p>
          <a:p>
            <a:r>
              <a:rPr lang="nl-NL" sz="1400" dirty="0" err="1">
                <a:solidFill>
                  <a:srgbClr val="41474E"/>
                </a:solidFill>
              </a:rPr>
              <a:t>Desire</a:t>
            </a:r>
            <a:endParaRPr lang="nl-NL" sz="1400" dirty="0">
              <a:solidFill>
                <a:srgbClr val="41474E"/>
              </a:solidFill>
            </a:endParaRPr>
          </a:p>
          <a:p>
            <a:r>
              <a:rPr lang="nl-NL" sz="1400" dirty="0">
                <a:solidFill>
                  <a:srgbClr val="41474E"/>
                </a:solidFill>
              </a:rPr>
              <a:t>Wat?</a:t>
            </a:r>
          </a:p>
          <a:p>
            <a:r>
              <a:rPr lang="nl-NL" sz="1400" dirty="0">
                <a:solidFill>
                  <a:srgbClr val="41474E"/>
                </a:solidFill>
              </a:rPr>
              <a:t>Hoeveel?</a:t>
            </a:r>
          </a:p>
          <a:p>
            <a:r>
              <a:rPr lang="nl-NL" sz="1400" dirty="0">
                <a:solidFill>
                  <a:srgbClr val="41474E"/>
                </a:solidFill>
              </a:rPr>
              <a:t>Waar?</a:t>
            </a:r>
          </a:p>
          <a:p>
            <a:endParaRPr lang="nl-NL" sz="1400" dirty="0">
              <a:solidFill>
                <a:srgbClr val="41474E"/>
              </a:solidFill>
            </a:endParaRPr>
          </a:p>
          <a:p>
            <a:endParaRPr lang="nl-NL" sz="1400" dirty="0">
              <a:solidFill>
                <a:srgbClr val="41474E"/>
              </a:solidFill>
            </a:endParaRPr>
          </a:p>
          <a:p>
            <a:r>
              <a:rPr lang="nl-NL" sz="1400" dirty="0">
                <a:solidFill>
                  <a:srgbClr val="41474E"/>
                </a:solidFill>
              </a:rPr>
              <a:t>Action</a:t>
            </a:r>
          </a:p>
          <a:p>
            <a:r>
              <a:rPr lang="nl-NL" sz="1400" dirty="0">
                <a:solidFill>
                  <a:srgbClr val="41474E"/>
                </a:solidFill>
              </a:rPr>
              <a:t>Wat?</a:t>
            </a:r>
          </a:p>
          <a:p>
            <a:r>
              <a:rPr lang="nl-NL" sz="1400" dirty="0">
                <a:solidFill>
                  <a:srgbClr val="41474E"/>
                </a:solidFill>
              </a:rPr>
              <a:t>Hoeveel?</a:t>
            </a:r>
          </a:p>
          <a:p>
            <a:r>
              <a:rPr lang="nl-NL" sz="1400" dirty="0">
                <a:solidFill>
                  <a:srgbClr val="41474E"/>
                </a:solidFill>
              </a:rPr>
              <a:t>Waar?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115A76-8512-49BF-A531-BEDA6E890B67}"/>
              </a:ext>
            </a:extLst>
          </p:cNvPr>
          <p:cNvSpPr txBox="1"/>
          <p:nvPr/>
        </p:nvSpPr>
        <p:spPr>
          <a:xfrm>
            <a:off x="262102" y="2111967"/>
            <a:ext cx="71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rgbClr val="41474E"/>
                </a:solidFill>
              </a:rPr>
              <a:t>1000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BA0FF7-A55B-4747-A84E-1D8DD9BB05CD}"/>
              </a:ext>
            </a:extLst>
          </p:cNvPr>
          <p:cNvSpPr txBox="1"/>
          <p:nvPr/>
        </p:nvSpPr>
        <p:spPr>
          <a:xfrm>
            <a:off x="262101" y="3406335"/>
            <a:ext cx="71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rgbClr val="41474E"/>
                </a:solidFill>
              </a:rPr>
              <a:t>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D0BB31-C445-421E-A14D-D78DC0FF14AE}"/>
              </a:ext>
            </a:extLst>
          </p:cNvPr>
          <p:cNvSpPr txBox="1"/>
          <p:nvPr/>
        </p:nvSpPr>
        <p:spPr>
          <a:xfrm>
            <a:off x="255008" y="4568826"/>
            <a:ext cx="71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rgbClr val="41474E"/>
                </a:solidFill>
              </a:rPr>
              <a:t>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5BD9E0-66A7-4DC4-AF42-05F72C4A49D5}"/>
              </a:ext>
            </a:extLst>
          </p:cNvPr>
          <p:cNvSpPr txBox="1"/>
          <p:nvPr/>
        </p:nvSpPr>
        <p:spPr>
          <a:xfrm>
            <a:off x="247916" y="5603732"/>
            <a:ext cx="71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rgbClr val="41474E"/>
                </a:solidFill>
              </a:rPr>
              <a:t>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4C931E-A042-4794-B717-9B721CF256DF}"/>
              </a:ext>
            </a:extLst>
          </p:cNvPr>
          <p:cNvSpPr txBox="1"/>
          <p:nvPr/>
        </p:nvSpPr>
        <p:spPr>
          <a:xfrm>
            <a:off x="5168423" y="2122232"/>
            <a:ext cx="71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rgbClr val="41474E"/>
                </a:solidFill>
              </a:rPr>
              <a:t>100%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4B5E32-AA51-4CCB-91C2-74C273DBA83F}"/>
              </a:ext>
            </a:extLst>
          </p:cNvPr>
          <p:cNvSpPr txBox="1"/>
          <p:nvPr/>
        </p:nvSpPr>
        <p:spPr>
          <a:xfrm>
            <a:off x="5126950" y="3392778"/>
            <a:ext cx="71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rgbClr val="41474E"/>
                </a:solidFill>
              </a:rPr>
              <a:t>10%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472289-9D93-425C-921C-AE2947C6F0E2}"/>
              </a:ext>
            </a:extLst>
          </p:cNvPr>
          <p:cNvSpPr txBox="1"/>
          <p:nvPr/>
        </p:nvSpPr>
        <p:spPr>
          <a:xfrm>
            <a:off x="5109225" y="4524521"/>
            <a:ext cx="71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rgbClr val="41474E"/>
                </a:solidFill>
              </a:rPr>
              <a:t>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DC3927-EFAD-46A0-8BFE-D0BC113F584C}"/>
              </a:ext>
            </a:extLst>
          </p:cNvPr>
          <p:cNvSpPr txBox="1"/>
          <p:nvPr/>
        </p:nvSpPr>
        <p:spPr>
          <a:xfrm>
            <a:off x="5102194" y="5570467"/>
            <a:ext cx="71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rgbClr val="41474E"/>
                </a:solidFill>
              </a:rPr>
              <a:t>2%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AB6C79-F92F-4077-9B84-CBC651A53A01}"/>
              </a:ext>
            </a:extLst>
          </p:cNvPr>
          <p:cNvSpPr txBox="1"/>
          <p:nvPr/>
        </p:nvSpPr>
        <p:spPr>
          <a:xfrm>
            <a:off x="5180113" y="1558793"/>
            <a:ext cx="71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41474E"/>
                </a:solidFill>
              </a:rPr>
              <a:t>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5F138D-8EB8-4B61-847B-BF945B841E5B}"/>
              </a:ext>
            </a:extLst>
          </p:cNvPr>
          <p:cNvSpPr txBox="1"/>
          <p:nvPr/>
        </p:nvSpPr>
        <p:spPr>
          <a:xfrm>
            <a:off x="283478" y="1540706"/>
            <a:ext cx="71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41474E"/>
                </a:solidFill>
              </a:rPr>
              <a:t>#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A0B400-1226-4320-B6DF-0F67B0EC95E7}"/>
              </a:ext>
            </a:extLst>
          </p:cNvPr>
          <p:cNvSpPr txBox="1"/>
          <p:nvPr/>
        </p:nvSpPr>
        <p:spPr>
          <a:xfrm>
            <a:off x="2768425" y="6359905"/>
            <a:ext cx="71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41474E"/>
                </a:solidFill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2032788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ACA222F7-3202-6650-B104-081F5A2E4C94}"/>
              </a:ext>
            </a:extLst>
          </p:cNvPr>
          <p:cNvSpPr txBox="1">
            <a:spLocks/>
          </p:cNvSpPr>
          <p:nvPr/>
        </p:nvSpPr>
        <p:spPr>
          <a:xfrm>
            <a:off x="402492" y="498095"/>
            <a:ext cx="718322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Wie kent dit?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1FCAF81-1197-7BE7-1F94-A300A745B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1EBDD-F82B-10D5-A4EA-CA6A9EB04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789D2D1-0B2D-21CE-C58A-B3AF640C9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40" y="2722257"/>
            <a:ext cx="8887919" cy="1777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9887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ACA222F7-3202-6650-B104-081F5A2E4C94}"/>
              </a:ext>
            </a:extLst>
          </p:cNvPr>
          <p:cNvSpPr txBox="1">
            <a:spLocks/>
          </p:cNvSpPr>
          <p:nvPr/>
        </p:nvSpPr>
        <p:spPr>
          <a:xfrm>
            <a:off x="402492" y="498095"/>
            <a:ext cx="718322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Een deel van hun strategie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1FCAF81-1197-7BE7-1F94-A300A745B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1EBDD-F82B-10D5-A4EA-CA6A9EB04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Picture 2" descr="bugaboo strollers | Working Mother">
            <a:extLst>
              <a:ext uri="{FF2B5EF4-FFF2-40B4-BE49-F238E27FC236}">
                <a16:creationId xmlns:a16="http://schemas.microsoft.com/office/drawing/2014/main" id="{FAEDA39F-2EE4-DA3D-B614-78E196979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r="1" b="48543"/>
          <a:stretch/>
        </p:blipFill>
        <p:spPr bwMode="auto">
          <a:xfrm>
            <a:off x="457200" y="1600200"/>
            <a:ext cx="8229600" cy="465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3792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ACA222F7-3202-6650-B104-081F5A2E4C94}"/>
              </a:ext>
            </a:extLst>
          </p:cNvPr>
          <p:cNvSpPr txBox="1">
            <a:spLocks/>
          </p:cNvSpPr>
          <p:nvPr/>
        </p:nvSpPr>
        <p:spPr>
          <a:xfrm>
            <a:off x="402492" y="498095"/>
            <a:ext cx="718322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Waarom dit verhaal?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1FCAF81-1197-7BE7-1F94-A300A745B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1EBDD-F82B-10D5-A4EA-CA6A9EB04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Verras jezelf en je klant met een creatieve strategie</a:t>
            </a:r>
          </a:p>
          <a:p>
            <a:endParaRPr lang="nl-NL" dirty="0"/>
          </a:p>
          <a:p>
            <a:r>
              <a:rPr lang="nl-NL" dirty="0"/>
              <a:t>Maak je hoofd leeg door je (standaard) strategie(</a:t>
            </a:r>
            <a:r>
              <a:rPr lang="nl-NL" dirty="0" err="1"/>
              <a:t>ën</a:t>
            </a:r>
            <a:r>
              <a:rPr lang="nl-NL" dirty="0"/>
              <a:t>) op te schrijven.</a:t>
            </a:r>
          </a:p>
        </p:txBody>
      </p:sp>
    </p:spTree>
    <p:extLst>
      <p:ext uri="{BB962C8B-B14F-4D97-AF65-F5344CB8AC3E}">
        <p14:creationId xmlns:p14="http://schemas.microsoft.com/office/powerpoint/2010/main" val="125407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69" y="498095"/>
            <a:ext cx="6823650" cy="722923"/>
          </a:xfr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41474E"/>
                </a:solidFill>
              </a:rPr>
              <a:t>Sales week </a:t>
            </a: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762069" y="4207742"/>
            <a:ext cx="6823650" cy="1429240"/>
          </a:xfrm>
          <a:prstGeom prst="rect">
            <a:avLst/>
          </a:prstGeom>
          <a:solidFill>
            <a:srgbClr val="FF6600"/>
          </a:solidFill>
          <a:ln cap="flat"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i="1" dirty="0">
                <a:solidFill>
                  <a:schemeClr val="bg1"/>
                </a:solidFill>
                <a:highlight>
                  <a:srgbClr val="FF6600"/>
                </a:highlight>
                <a:ea typeface="+mn-ea"/>
                <a:cs typeface="+mn-cs"/>
              </a:rPr>
              <a:t>Praktische handvatten om je commerciële doelen te behalen, bestaansrecht en je targets te realiseren.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pic>
        <p:nvPicPr>
          <p:cNvPr id="1026" name="Picture 2" descr="sales-grafiek - Laura Pladdet">
            <a:extLst>
              <a:ext uri="{FF2B5EF4-FFF2-40B4-BE49-F238E27FC236}">
                <a16:creationId xmlns:a16="http://schemas.microsoft.com/office/drawing/2014/main" id="{C24A83C2-8825-4A07-AFC3-2F4228AD4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91" y="1473928"/>
            <a:ext cx="2618943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58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7D7B427-C65B-40C7-82AE-C4808D678050}"/>
              </a:ext>
            </a:extLst>
          </p:cNvPr>
          <p:cNvSpPr txBox="1">
            <a:spLocks/>
          </p:cNvSpPr>
          <p:nvPr/>
        </p:nvSpPr>
        <p:spPr>
          <a:xfrm>
            <a:off x="734291" y="498095"/>
            <a:ext cx="6825600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Opdracht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9ED6D4-D1C2-434A-9952-1FFD754ED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5DAB9C7-995F-434E-A6E8-B4437483A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2" y="1787236"/>
            <a:ext cx="7806100" cy="4031673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>
              <a:defRPr/>
            </a:pPr>
            <a:r>
              <a:rPr lang="nl-NL" dirty="0"/>
              <a:t>Schrijf 2 manieren op waarmee je nu denk de markt te veroveren</a:t>
            </a:r>
          </a:p>
          <a:p>
            <a:pPr>
              <a:defRPr/>
            </a:pPr>
            <a:r>
              <a:rPr lang="nl-NL" dirty="0">
                <a:solidFill>
                  <a:srgbClr val="41474E"/>
                </a:solidFill>
              </a:rPr>
              <a:t>Maak tweetallen met iemand uit een ander team die je niet zo goed kent</a:t>
            </a:r>
          </a:p>
          <a:p>
            <a:pPr>
              <a:defRPr/>
            </a:pPr>
            <a:r>
              <a:rPr lang="nl-NL" dirty="0">
                <a:solidFill>
                  <a:srgbClr val="41474E"/>
                </a:solidFill>
              </a:rPr>
              <a:t>Persoon A vertelt de huidige strategie</a:t>
            </a:r>
          </a:p>
          <a:p>
            <a:pPr>
              <a:defRPr/>
            </a:pPr>
            <a:r>
              <a:rPr lang="nl-NL" dirty="0">
                <a:solidFill>
                  <a:srgbClr val="41474E"/>
                </a:solidFill>
              </a:rPr>
              <a:t>Persoon B luistert en geeft aan het einde 1 tip en 1 top</a:t>
            </a:r>
          </a:p>
          <a:p>
            <a:pPr>
              <a:defRPr/>
            </a:pPr>
            <a:r>
              <a:rPr lang="nl-NL" dirty="0">
                <a:solidFill>
                  <a:srgbClr val="41474E"/>
                </a:solidFill>
              </a:rPr>
              <a:t>Draai de rollen om</a:t>
            </a:r>
          </a:p>
          <a:p>
            <a:pPr>
              <a:defRPr/>
            </a:pPr>
            <a:r>
              <a:rPr lang="nl-NL" dirty="0">
                <a:solidFill>
                  <a:srgbClr val="41474E"/>
                </a:solidFill>
              </a:rPr>
              <a:t>2 x 5 minuten</a:t>
            </a:r>
          </a:p>
          <a:p>
            <a:pPr marL="0" indent="0">
              <a:buNone/>
              <a:defRPr/>
            </a:pPr>
            <a:endParaRPr lang="nl-NL" dirty="0">
              <a:solidFill>
                <a:srgbClr val="41474E"/>
              </a:solidFill>
            </a:endParaRPr>
          </a:p>
          <a:p>
            <a:pPr marL="0" indent="0">
              <a:buNone/>
              <a:defRPr/>
            </a:pPr>
            <a:r>
              <a:rPr lang="nl-NL" dirty="0">
                <a:solidFill>
                  <a:srgbClr val="41474E"/>
                </a:solidFill>
              </a:rPr>
              <a:t>Tip: maak aantekeningen</a:t>
            </a:r>
          </a:p>
        </p:txBody>
      </p:sp>
    </p:spTree>
    <p:extLst>
      <p:ext uri="{BB962C8B-B14F-4D97-AF65-F5344CB8AC3E}">
        <p14:creationId xmlns:p14="http://schemas.microsoft.com/office/powerpoint/2010/main" val="81552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EB5091C-4816-4098-B160-BF14C030A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48" y="1501995"/>
            <a:ext cx="8420103" cy="4726854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671832-6FB6-0E2B-E2C4-9EE3DA551A36}"/>
              </a:ext>
            </a:extLst>
          </p:cNvPr>
          <p:cNvSpPr txBox="1">
            <a:spLocks/>
          </p:cNvSpPr>
          <p:nvPr/>
        </p:nvSpPr>
        <p:spPr>
          <a:xfrm>
            <a:off x="734291" y="498095"/>
            <a:ext cx="6825600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Andere manier van kijken naar hetzelfde</a:t>
            </a:r>
          </a:p>
        </p:txBody>
      </p:sp>
      <p:pic>
        <p:nvPicPr>
          <p:cNvPr id="3" name="Afbeelding 7">
            <a:extLst>
              <a:ext uri="{FF2B5EF4-FFF2-40B4-BE49-F238E27FC236}">
                <a16:creationId xmlns:a16="http://schemas.microsoft.com/office/drawing/2014/main" id="{C3C2ACF9-CFA7-FE4B-79C4-52870CC2B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16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8C29-D748-EF5D-9F97-60B05AF4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Fase?</a:t>
            </a:r>
          </a:p>
        </p:txBody>
      </p:sp>
      <p:pic>
        <p:nvPicPr>
          <p:cNvPr id="4" name="Afbeelding 16" descr="IMG_5167-e1516022679993-225x300.jpg">
            <a:extLst>
              <a:ext uri="{FF2B5EF4-FFF2-40B4-BE49-F238E27FC236}">
                <a16:creationId xmlns:a16="http://schemas.microsoft.com/office/drawing/2014/main" id="{7DDA6C97-F96C-4151-A6B2-8F686E4E5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0" r="-2" b="-2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  <p:pic>
        <p:nvPicPr>
          <p:cNvPr id="5" name="Afbeelding 7">
            <a:extLst>
              <a:ext uri="{FF2B5EF4-FFF2-40B4-BE49-F238E27FC236}">
                <a16:creationId xmlns:a16="http://schemas.microsoft.com/office/drawing/2014/main" id="{B29947CB-A6B8-1E34-2D77-1069386B3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1DA414-78EB-CC4A-E1B8-8802DED21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1058" y="2657835"/>
            <a:ext cx="1517073" cy="2410691"/>
          </a:xfrm>
        </p:spPr>
        <p:txBody>
          <a:bodyPr>
            <a:normAutofit/>
          </a:bodyPr>
          <a:lstStyle/>
          <a:p>
            <a:r>
              <a:rPr lang="nl-NL" dirty="0"/>
              <a:t>A</a:t>
            </a:r>
          </a:p>
          <a:p>
            <a:r>
              <a:rPr lang="nl-NL" dirty="0"/>
              <a:t>I</a:t>
            </a:r>
          </a:p>
          <a:p>
            <a:r>
              <a:rPr lang="nl-NL" dirty="0"/>
              <a:t>D</a:t>
            </a:r>
          </a:p>
          <a:p>
            <a:r>
              <a:rPr lang="nl-NL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39371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8C29-D748-EF5D-9F97-60B05AF4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Fase?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D995C-AD33-9B29-931C-ED4D11490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1058" y="2657835"/>
            <a:ext cx="1517073" cy="2410691"/>
          </a:xfrm>
        </p:spPr>
        <p:txBody>
          <a:bodyPr>
            <a:normAutofit/>
          </a:bodyPr>
          <a:lstStyle/>
          <a:p>
            <a:r>
              <a:rPr lang="nl-NL" dirty="0"/>
              <a:t>A</a:t>
            </a:r>
          </a:p>
          <a:p>
            <a:r>
              <a:rPr lang="nl-NL" dirty="0"/>
              <a:t>I</a:t>
            </a:r>
          </a:p>
          <a:p>
            <a:r>
              <a:rPr lang="nl-NL" dirty="0"/>
              <a:t>D</a:t>
            </a:r>
          </a:p>
          <a:p>
            <a:r>
              <a:rPr lang="nl-NL" dirty="0"/>
              <a:t>A</a:t>
            </a:r>
          </a:p>
        </p:txBody>
      </p:sp>
      <p:pic>
        <p:nvPicPr>
          <p:cNvPr id="5" name="Afbeelding 12">
            <a:extLst>
              <a:ext uri="{FF2B5EF4-FFF2-40B4-BE49-F238E27FC236}">
                <a16:creationId xmlns:a16="http://schemas.microsoft.com/office/drawing/2014/main" id="{A999F339-2B39-25A1-5F0C-F443F0606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870" y="1600200"/>
            <a:ext cx="3183260" cy="4525963"/>
          </a:xfrm>
          <a:prstGeom prst="rect">
            <a:avLst/>
          </a:prstGeom>
          <a:noFill/>
        </p:spPr>
      </p:pic>
      <p:pic>
        <p:nvPicPr>
          <p:cNvPr id="6" name="Afbeelding 7">
            <a:extLst>
              <a:ext uri="{FF2B5EF4-FFF2-40B4-BE49-F238E27FC236}">
                <a16:creationId xmlns:a16="http://schemas.microsoft.com/office/drawing/2014/main" id="{0BC16A50-94F0-A9F1-FE97-E7E509878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2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8C29-D748-EF5D-9F97-60B05AF4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Autofit/>
          </a:bodyPr>
          <a:lstStyle/>
          <a:p>
            <a:pPr algn="l"/>
            <a:r>
              <a:rPr lang="nl-NL" sz="3200" dirty="0"/>
              <a:t>Zijn dit voorbeelden van strategieën? </a:t>
            </a:r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0BC16A50-94F0-A9F1-FE97-E7E509878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pic>
        <p:nvPicPr>
          <p:cNvPr id="8" name="Afbeelding 16" descr="IMG_5167-e1516022679993-225x300.jpg">
            <a:extLst>
              <a:ext uri="{FF2B5EF4-FFF2-40B4-BE49-F238E27FC236}">
                <a16:creationId xmlns:a16="http://schemas.microsoft.com/office/drawing/2014/main" id="{B450D32B-1D89-A4F9-AF20-441FCAFB2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0" r="-2" b="-2"/>
          <a:stretch/>
        </p:blipFill>
        <p:spPr>
          <a:xfrm>
            <a:off x="4648200" y="1600201"/>
            <a:ext cx="3486272" cy="3906982"/>
          </a:xfrm>
          <a:prstGeom prst="rect">
            <a:avLst/>
          </a:prstGeom>
          <a:noFill/>
        </p:spPr>
      </p:pic>
      <p:pic>
        <p:nvPicPr>
          <p:cNvPr id="9" name="Afbeelding 12">
            <a:extLst>
              <a:ext uri="{FF2B5EF4-FFF2-40B4-BE49-F238E27FC236}">
                <a16:creationId xmlns:a16="http://schemas.microsoft.com/office/drawing/2014/main" id="{68B98BD2-7563-F786-D905-F8A28CB3C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34" y="1600200"/>
            <a:ext cx="2820993" cy="4010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5586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7">
            <a:extLst>
              <a:ext uri="{FF2B5EF4-FFF2-40B4-BE49-F238E27FC236}">
                <a16:creationId xmlns:a16="http://schemas.microsoft.com/office/drawing/2014/main" id="{0BC16A50-94F0-A9F1-FE97-E7E509878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76C895C-DAB0-5BF8-B98F-500BB8031CF3}"/>
              </a:ext>
            </a:extLst>
          </p:cNvPr>
          <p:cNvSpPr txBox="1"/>
          <p:nvPr/>
        </p:nvSpPr>
        <p:spPr>
          <a:xfrm>
            <a:off x="457200" y="2011014"/>
            <a:ext cx="763385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Per doelgroep volledige invulling geven aan AIDA(L)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Verwachte resultaten concreet gemaakt (KPI, aantallen)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Meetmomenten vastgesteld wanneer uitvoering en resultaten worden geëvalueerd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Mogelijke interventies geïnventariseerd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Planning (wie, wat, wanneer en waar)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41474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41474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Het goede nieuws…we gaan hiermee na de pauze aan de slag </a:t>
            </a:r>
            <a:r>
              <a:rPr lang="nl-NL" sz="2400" dirty="0">
                <a:solidFill>
                  <a:srgbClr val="41474E"/>
                </a:solidFill>
                <a:sym typeface="Wingdings" panose="05000000000000000000" pitchFamily="2" charset="2"/>
              </a:rPr>
              <a:t></a:t>
            </a:r>
            <a:endParaRPr lang="nl-NL" sz="2400" dirty="0">
              <a:solidFill>
                <a:srgbClr val="41474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41474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41474E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DDF4A41-1409-E181-8D96-5E4ABD5690BA}"/>
              </a:ext>
            </a:extLst>
          </p:cNvPr>
          <p:cNvSpPr txBox="1">
            <a:spLocks/>
          </p:cNvSpPr>
          <p:nvPr/>
        </p:nvSpPr>
        <p:spPr>
          <a:xfrm>
            <a:off x="415636" y="533710"/>
            <a:ext cx="718322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Wanneer is het wel een strategie?</a:t>
            </a:r>
          </a:p>
        </p:txBody>
      </p:sp>
    </p:spTree>
    <p:extLst>
      <p:ext uri="{BB962C8B-B14F-4D97-AF65-F5344CB8AC3E}">
        <p14:creationId xmlns:p14="http://schemas.microsoft.com/office/powerpoint/2010/main" val="3181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00FA6-BFC5-9539-35A9-69A074A73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13:00 verder</a:t>
            </a:r>
          </a:p>
        </p:txBody>
      </p:sp>
      <p:pic>
        <p:nvPicPr>
          <p:cNvPr id="3074" name="Picture 2" descr="Take rest, to work better">
            <a:extLst>
              <a:ext uri="{FF2B5EF4-FFF2-40B4-BE49-F238E27FC236}">
                <a16:creationId xmlns:a16="http://schemas.microsoft.com/office/drawing/2014/main" id="{92973D2F-0EB9-A519-C605-E46AC8221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730" y="1711112"/>
            <a:ext cx="3497371" cy="196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mployers urged to let staff 'rest' during working day - BBC News">
            <a:extLst>
              <a:ext uri="{FF2B5EF4-FFF2-40B4-BE49-F238E27FC236}">
                <a16:creationId xmlns:a16="http://schemas.microsoft.com/office/drawing/2014/main" id="{B180864D-DAB4-A536-6808-426004406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030" y="3678383"/>
            <a:ext cx="3497371" cy="196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ONDAY BASICS: take a walk. — good food + you | Holistic Nutrition">
            <a:extLst>
              <a:ext uri="{FF2B5EF4-FFF2-40B4-BE49-F238E27FC236}">
                <a16:creationId xmlns:a16="http://schemas.microsoft.com/office/drawing/2014/main" id="{9FA01614-401A-F7EC-F17D-748F9F231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1112"/>
            <a:ext cx="4836830" cy="322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7">
            <a:extLst>
              <a:ext uri="{FF2B5EF4-FFF2-40B4-BE49-F238E27FC236}">
                <a16:creationId xmlns:a16="http://schemas.microsoft.com/office/drawing/2014/main" id="{463AF132-BD55-8A85-FFD5-A351D2575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79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8F6DB-BDA6-7237-7FCA-CD61C2561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8128C-8B5A-CF76-0134-577026C2D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5608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69" y="498095"/>
            <a:ext cx="6823650" cy="722923"/>
          </a:xfr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41474E"/>
                </a:solidFill>
              </a:rPr>
              <a:t>Sales week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DAB272-841E-4CAC-8F28-C068173A3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84" y="1595437"/>
            <a:ext cx="6799035" cy="44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14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C31A0-44DB-23D0-102A-F71555AC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6EC5-A952-50B2-0C08-3ACD9186D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67E0D-2C1C-07BB-0D3B-9415B4D8DC05}"/>
              </a:ext>
            </a:extLst>
          </p:cNvPr>
          <p:cNvSpPr txBox="1"/>
          <p:nvPr/>
        </p:nvSpPr>
        <p:spPr>
          <a:xfrm>
            <a:off x="2753590" y="2462797"/>
            <a:ext cx="444730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/>
              <a:t>&gt; Barneveld</a:t>
            </a:r>
          </a:p>
          <a:p>
            <a:r>
              <a:rPr lang="nl-NL" sz="4400" dirty="0"/>
              <a:t>&gt; beneveld</a:t>
            </a:r>
          </a:p>
          <a:p>
            <a:r>
              <a:rPr lang="nl-NL" sz="4400" dirty="0"/>
              <a:t>&gt; pijpetuitje</a:t>
            </a:r>
          </a:p>
          <a:p>
            <a:r>
              <a:rPr lang="nl-NL" sz="4400" dirty="0"/>
              <a:t>&gt; bommelding</a:t>
            </a:r>
          </a:p>
        </p:txBody>
      </p:sp>
    </p:spTree>
    <p:extLst>
      <p:ext uri="{BB962C8B-B14F-4D97-AF65-F5344CB8AC3E}">
        <p14:creationId xmlns:p14="http://schemas.microsoft.com/office/powerpoint/2010/main" val="275656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7D7B427-C65B-40C7-82AE-C4808D678050}"/>
              </a:ext>
            </a:extLst>
          </p:cNvPr>
          <p:cNvSpPr txBox="1">
            <a:spLocks/>
          </p:cNvSpPr>
          <p:nvPr/>
        </p:nvSpPr>
        <p:spPr>
          <a:xfrm>
            <a:off x="734291" y="498095"/>
            <a:ext cx="6825600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Toepassing salesweek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9ED6D4-D1C2-434A-9952-1FFD754ED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5DAB9C7-995F-434E-A6E8-B4437483A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7236"/>
            <a:ext cx="8229600" cy="4031673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nl-NL" dirty="0">
                <a:solidFill>
                  <a:srgbClr val="41474E"/>
                </a:solidFill>
              </a:rPr>
              <a:t>Deze week salesstrategie klaar en vanaf volgende week uitvoeren (en bijstellen)</a:t>
            </a:r>
          </a:p>
          <a:p>
            <a:pPr>
              <a:defRPr/>
            </a:pPr>
            <a:endParaRPr lang="nl-NL" dirty="0">
              <a:solidFill>
                <a:srgbClr val="41474E"/>
              </a:solidFill>
            </a:endParaRPr>
          </a:p>
          <a:p>
            <a:pPr>
              <a:defRPr/>
            </a:pPr>
            <a:r>
              <a:rPr lang="nl-NL" dirty="0">
                <a:solidFill>
                  <a:srgbClr val="41474E"/>
                </a:solidFill>
              </a:rPr>
              <a:t>Richting geven aan jezelf en je team</a:t>
            </a:r>
          </a:p>
          <a:p>
            <a:pPr>
              <a:defRPr/>
            </a:pPr>
            <a:endParaRPr lang="nl-NL" dirty="0">
              <a:solidFill>
                <a:srgbClr val="41474E"/>
              </a:solidFill>
            </a:endParaRPr>
          </a:p>
          <a:p>
            <a:pPr>
              <a:defRPr/>
            </a:pPr>
            <a:r>
              <a:rPr lang="nl-NL" dirty="0">
                <a:solidFill>
                  <a:srgbClr val="41474E"/>
                </a:solidFill>
              </a:rPr>
              <a:t>Bij je eindassessment</a:t>
            </a:r>
          </a:p>
        </p:txBody>
      </p:sp>
    </p:spTree>
    <p:extLst>
      <p:ext uri="{BB962C8B-B14F-4D97-AF65-F5344CB8AC3E}">
        <p14:creationId xmlns:p14="http://schemas.microsoft.com/office/powerpoint/2010/main" val="1130263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7">
            <a:extLst>
              <a:ext uri="{FF2B5EF4-FFF2-40B4-BE49-F238E27FC236}">
                <a16:creationId xmlns:a16="http://schemas.microsoft.com/office/drawing/2014/main" id="{0BC16A50-94F0-A9F1-FE97-E7E509878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76C895C-DAB0-5BF8-B98F-500BB8031CF3}"/>
              </a:ext>
            </a:extLst>
          </p:cNvPr>
          <p:cNvSpPr txBox="1"/>
          <p:nvPr/>
        </p:nvSpPr>
        <p:spPr>
          <a:xfrm>
            <a:off x="457200" y="2011014"/>
            <a:ext cx="76338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Per doelgroep volledige invulling geven aan AIDA(L)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Verwachte resultaten concreet gemaakt (KPI, aantallen)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Meetmomenten vastgesteld wanneer uitvoering en resultaten worden geëvalueerd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Mogelijke interventies geïnventariseerd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Planning (wie, wat, wanneer en waar)</a:t>
            </a:r>
            <a:endParaRPr lang="nl-NL" dirty="0">
              <a:solidFill>
                <a:srgbClr val="41474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41474E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DDF4A41-1409-E181-8D96-5E4ABD5690BA}"/>
              </a:ext>
            </a:extLst>
          </p:cNvPr>
          <p:cNvSpPr txBox="1">
            <a:spLocks/>
          </p:cNvSpPr>
          <p:nvPr/>
        </p:nvSpPr>
        <p:spPr>
          <a:xfrm>
            <a:off x="415636" y="533710"/>
            <a:ext cx="718322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Wanneer is het wel een strategie?</a:t>
            </a:r>
          </a:p>
        </p:txBody>
      </p:sp>
    </p:spTree>
    <p:extLst>
      <p:ext uri="{BB962C8B-B14F-4D97-AF65-F5344CB8AC3E}">
        <p14:creationId xmlns:p14="http://schemas.microsoft.com/office/powerpoint/2010/main" val="2172660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ACA222F7-3202-6650-B104-081F5A2E4C94}"/>
              </a:ext>
            </a:extLst>
          </p:cNvPr>
          <p:cNvSpPr txBox="1">
            <a:spLocks/>
          </p:cNvSpPr>
          <p:nvPr/>
        </p:nvSpPr>
        <p:spPr>
          <a:xfrm>
            <a:off x="402492" y="498095"/>
            <a:ext cx="718322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Rest van de middag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1FCAF81-1197-7BE7-1F94-A300A745B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658B1-C68B-CAAE-FFAC-507F1BC9C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Toelichting opdracht</a:t>
            </a:r>
          </a:p>
          <a:p>
            <a:r>
              <a:rPr lang="nl-NL" dirty="0"/>
              <a:t>Uitvoeren van de opdracht</a:t>
            </a:r>
          </a:p>
          <a:p>
            <a:r>
              <a:rPr lang="nl-NL" dirty="0"/>
              <a:t>Presenteren van resultaten 14:15</a:t>
            </a:r>
          </a:p>
          <a:p>
            <a:r>
              <a:rPr lang="nl-NL" dirty="0"/>
              <a:t>Feedback ophalen</a:t>
            </a:r>
          </a:p>
          <a:p>
            <a:endParaRPr lang="nl-NL" dirty="0"/>
          </a:p>
          <a:p>
            <a:r>
              <a:rPr lang="nl-NL" dirty="0"/>
              <a:t>Vragen meenemen naar komende sessies deze week en coaching</a:t>
            </a:r>
          </a:p>
        </p:txBody>
      </p:sp>
    </p:spTree>
    <p:extLst>
      <p:ext uri="{BB962C8B-B14F-4D97-AF65-F5344CB8AC3E}">
        <p14:creationId xmlns:p14="http://schemas.microsoft.com/office/powerpoint/2010/main" val="1711653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ACA222F7-3202-6650-B104-081F5A2E4C94}"/>
              </a:ext>
            </a:extLst>
          </p:cNvPr>
          <p:cNvSpPr txBox="1">
            <a:spLocks/>
          </p:cNvSpPr>
          <p:nvPr/>
        </p:nvSpPr>
        <p:spPr>
          <a:xfrm>
            <a:off x="402492" y="498095"/>
            <a:ext cx="718322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Toelichting opdracht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1FCAF81-1197-7BE7-1F94-A300A745B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A095310-9F3C-AAB8-1CFA-17A507307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147433"/>
              </p:ext>
            </p:extLst>
          </p:nvPr>
        </p:nvGraphicFramePr>
        <p:xfrm>
          <a:off x="457200" y="1471613"/>
          <a:ext cx="8229601" cy="3917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4858">
                  <a:extLst>
                    <a:ext uri="{9D8B030D-6E8A-4147-A177-3AD203B41FA5}">
                      <a16:colId xmlns:a16="http://schemas.microsoft.com/office/drawing/2014/main" val="533715563"/>
                    </a:ext>
                  </a:extLst>
                </a:gridCol>
                <a:gridCol w="852593">
                  <a:extLst>
                    <a:ext uri="{9D8B030D-6E8A-4147-A177-3AD203B41FA5}">
                      <a16:colId xmlns:a16="http://schemas.microsoft.com/office/drawing/2014/main" val="2847265343"/>
                    </a:ext>
                  </a:extLst>
                </a:gridCol>
                <a:gridCol w="1206107">
                  <a:extLst>
                    <a:ext uri="{9D8B030D-6E8A-4147-A177-3AD203B41FA5}">
                      <a16:colId xmlns:a16="http://schemas.microsoft.com/office/drawing/2014/main" val="1972434890"/>
                    </a:ext>
                  </a:extLst>
                </a:gridCol>
                <a:gridCol w="946170">
                  <a:extLst>
                    <a:ext uri="{9D8B030D-6E8A-4147-A177-3AD203B41FA5}">
                      <a16:colId xmlns:a16="http://schemas.microsoft.com/office/drawing/2014/main" val="2409244080"/>
                    </a:ext>
                  </a:extLst>
                </a:gridCol>
                <a:gridCol w="790208">
                  <a:extLst>
                    <a:ext uri="{9D8B030D-6E8A-4147-A177-3AD203B41FA5}">
                      <a16:colId xmlns:a16="http://schemas.microsoft.com/office/drawing/2014/main" val="1925789157"/>
                    </a:ext>
                  </a:extLst>
                </a:gridCol>
                <a:gridCol w="613451">
                  <a:extLst>
                    <a:ext uri="{9D8B030D-6E8A-4147-A177-3AD203B41FA5}">
                      <a16:colId xmlns:a16="http://schemas.microsoft.com/office/drawing/2014/main" val="3111787641"/>
                    </a:ext>
                  </a:extLst>
                </a:gridCol>
                <a:gridCol w="865590">
                  <a:extLst>
                    <a:ext uri="{9D8B030D-6E8A-4147-A177-3AD203B41FA5}">
                      <a16:colId xmlns:a16="http://schemas.microsoft.com/office/drawing/2014/main" val="3936019747"/>
                    </a:ext>
                  </a:extLst>
                </a:gridCol>
                <a:gridCol w="790208">
                  <a:extLst>
                    <a:ext uri="{9D8B030D-6E8A-4147-A177-3AD203B41FA5}">
                      <a16:colId xmlns:a16="http://schemas.microsoft.com/office/drawing/2014/main" val="2254024416"/>
                    </a:ext>
                  </a:extLst>
                </a:gridCol>
                <a:gridCol w="790208">
                  <a:extLst>
                    <a:ext uri="{9D8B030D-6E8A-4147-A177-3AD203B41FA5}">
                      <a16:colId xmlns:a16="http://schemas.microsoft.com/office/drawing/2014/main" val="2216671662"/>
                    </a:ext>
                  </a:extLst>
                </a:gridCol>
                <a:gridCol w="790208">
                  <a:extLst>
                    <a:ext uri="{9D8B030D-6E8A-4147-A177-3AD203B41FA5}">
                      <a16:colId xmlns:a16="http://schemas.microsoft.com/office/drawing/2014/main" val="2161959247"/>
                    </a:ext>
                  </a:extLst>
                </a:gridCol>
              </a:tblGrid>
              <a:tr h="483788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nl-NL" sz="2400" u="none" strike="noStrike">
                          <a:effectLst/>
                        </a:rPr>
                        <a:t>Kaders voor invulling van je sales strategie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592082"/>
                  </a:ext>
                </a:extLst>
              </a:tr>
              <a:tr h="468182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 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Doel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Hoe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Medium/ platvorm/ netwerk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Boodschap / Bericht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Paid / owned / earned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Functionele kenmerken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Kpi / aantallen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Doelstelling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Opmerkingen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497204269"/>
                  </a:ext>
                </a:extLst>
              </a:tr>
              <a:tr h="59303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>
                          <a:effectLst/>
                        </a:rPr>
                        <a:t>Awareness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u="none" strike="noStrike" dirty="0">
                          <a:effectLst/>
                        </a:rPr>
                        <a:t>Kennis met je laten maken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u="none" strike="noStrike">
                          <a:effectLst/>
                        </a:rPr>
                        <a:t>Inspireer, vermaak, informeer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 dirty="0">
                          <a:effectLst/>
                        </a:rPr>
                        <a:t> 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 dirty="0">
                          <a:effectLst/>
                        </a:rPr>
                        <a:t> 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 dirty="0">
                          <a:effectLst/>
                        </a:rPr>
                        <a:t> 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 dirty="0">
                          <a:effectLst/>
                        </a:rPr>
                        <a:t> 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 dirty="0">
                          <a:effectLst/>
                        </a:rPr>
                        <a:t> 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 dirty="0">
                          <a:effectLst/>
                        </a:rPr>
                        <a:t> 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 dirty="0">
                          <a:effectLst/>
                        </a:rPr>
                        <a:t> 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extLst>
                  <a:ext uri="{0D108BD9-81ED-4DB2-BD59-A6C34878D82A}">
                    <a16:rowId xmlns:a16="http://schemas.microsoft.com/office/drawing/2014/main" val="251548686"/>
                  </a:ext>
                </a:extLst>
              </a:tr>
              <a:tr h="59303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>
                          <a:effectLst/>
                        </a:rPr>
                        <a:t>Interest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u="none" strike="noStrike">
                          <a:effectLst/>
                        </a:rPr>
                        <a:t>Belangstelling wekken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u="none" strike="noStrike" dirty="0">
                          <a:effectLst/>
                        </a:rPr>
                        <a:t>Informeer, leg uit en maak brug naar verlangen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 dirty="0">
                          <a:effectLst/>
                        </a:rPr>
                        <a:t> 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extLst>
                  <a:ext uri="{0D108BD9-81ED-4DB2-BD59-A6C34878D82A}">
                    <a16:rowId xmlns:a16="http://schemas.microsoft.com/office/drawing/2014/main" val="674064672"/>
                  </a:ext>
                </a:extLst>
              </a:tr>
              <a:tr h="59303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>
                          <a:effectLst/>
                        </a:rPr>
                        <a:t>Desire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u="none" strike="noStrike">
                          <a:effectLst/>
                        </a:rPr>
                        <a:t>Verlangen creeren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u="none" strike="noStrike" dirty="0">
                          <a:effectLst/>
                        </a:rPr>
                        <a:t>Laten zien wat het voor de prospect kan betekenen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 dirty="0">
                          <a:effectLst/>
                        </a:rPr>
                        <a:t> 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extLst>
                  <a:ext uri="{0D108BD9-81ED-4DB2-BD59-A6C34878D82A}">
                    <a16:rowId xmlns:a16="http://schemas.microsoft.com/office/drawing/2014/main" val="1868223328"/>
                  </a:ext>
                </a:extLst>
              </a:tr>
              <a:tr h="59303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>
                          <a:effectLst/>
                        </a:rPr>
                        <a:t>Action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u="none" strike="noStrike">
                          <a:effectLst/>
                        </a:rPr>
                        <a:t>Tot aankoop laten overgaan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u="none" strike="noStrike">
                          <a:effectLst/>
                        </a:rPr>
                        <a:t>Sturen op conversie en aankoop  makkelijk maken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 dirty="0">
                          <a:effectLst/>
                        </a:rPr>
                        <a:t> 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 dirty="0">
                          <a:effectLst/>
                        </a:rPr>
                        <a:t> 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 dirty="0">
                          <a:effectLst/>
                        </a:rPr>
                        <a:t> 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 dirty="0">
                          <a:effectLst/>
                        </a:rPr>
                        <a:t> 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extLst>
                  <a:ext uri="{0D108BD9-81ED-4DB2-BD59-A6C34878D82A}">
                    <a16:rowId xmlns:a16="http://schemas.microsoft.com/office/drawing/2014/main" val="116478123"/>
                  </a:ext>
                </a:extLst>
              </a:tr>
              <a:tr h="59303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>
                          <a:effectLst/>
                        </a:rPr>
                        <a:t>Loyalty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u="none" strike="noStrike">
                          <a:effectLst/>
                        </a:rPr>
                        <a:t>Terug laten komen en of aanbevelen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u="none" strike="noStrike">
                          <a:effectLst/>
                        </a:rPr>
                        <a:t>Deel plezier, verras, beloon, vraag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 dirty="0">
                          <a:effectLst/>
                        </a:rPr>
                        <a:t> 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 dirty="0">
                          <a:effectLst/>
                        </a:rPr>
                        <a:t> 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 dirty="0">
                          <a:effectLst/>
                        </a:rPr>
                        <a:t> 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 dirty="0">
                          <a:effectLst/>
                        </a:rPr>
                        <a:t> 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 dirty="0">
                          <a:effectLst/>
                        </a:rPr>
                        <a:t> 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extLst>
                  <a:ext uri="{0D108BD9-81ED-4DB2-BD59-A6C34878D82A}">
                    <a16:rowId xmlns:a16="http://schemas.microsoft.com/office/drawing/2014/main" val="393974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430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ACA222F7-3202-6650-B104-081F5A2E4C94}"/>
              </a:ext>
            </a:extLst>
          </p:cNvPr>
          <p:cNvSpPr txBox="1">
            <a:spLocks/>
          </p:cNvSpPr>
          <p:nvPr/>
        </p:nvSpPr>
        <p:spPr>
          <a:xfrm>
            <a:off x="402492" y="498095"/>
            <a:ext cx="718322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Toelichting opdracht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1FCAF81-1197-7BE7-1F94-A300A745B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658B1-C68B-CAAE-FFAC-507F1BC9C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Bij voorkeur in twee of drietallen</a:t>
            </a:r>
          </a:p>
          <a:p>
            <a:r>
              <a:rPr lang="nl-NL" dirty="0"/>
              <a:t>Start met je doelgroep / persona</a:t>
            </a:r>
          </a:p>
          <a:p>
            <a:r>
              <a:rPr lang="nl-NL" dirty="0"/>
              <a:t>Stel per vakje een vraag en geef je antwoord(en).</a:t>
            </a:r>
          </a:p>
          <a:p>
            <a:endParaRPr lang="nl-NL" dirty="0"/>
          </a:p>
          <a:p>
            <a:r>
              <a:rPr lang="nl-NL" dirty="0"/>
              <a:t>Voorbeeld: doelgroep: studenten / Marietje</a:t>
            </a:r>
          </a:p>
          <a:p>
            <a:r>
              <a:rPr lang="nl-NL" dirty="0"/>
              <a:t>Via welk kanaal/platvorm/netwerk kunnen wij in contact komen met Marietje?</a:t>
            </a:r>
          </a:p>
          <a:p>
            <a:r>
              <a:rPr lang="nl-NL" dirty="0"/>
              <a:t>Met welk bericht kunnen wij Marietje inspireren?</a:t>
            </a:r>
          </a:p>
          <a:p>
            <a:r>
              <a:rPr lang="nl-NL" dirty="0"/>
              <a:t>Welke derde partij heeft al toegang tot de Marietjes op deze aarde en hoe kunnen wij daarmee samenwerken</a:t>
            </a:r>
          </a:p>
          <a:p>
            <a:r>
              <a:rPr lang="nl-NL" dirty="0" err="1"/>
              <a:t>Etc</a:t>
            </a:r>
            <a:r>
              <a:rPr lang="nl-NL" dirty="0"/>
              <a:t>…35 vakjes 35 vragen en antwoorden…</a:t>
            </a:r>
          </a:p>
          <a:p>
            <a:r>
              <a:rPr lang="nl-NL" dirty="0"/>
              <a:t>Vat je uiteindelijke strategie samen om te kunnen presenteren</a:t>
            </a:r>
          </a:p>
        </p:txBody>
      </p:sp>
    </p:spTree>
    <p:extLst>
      <p:ext uri="{BB962C8B-B14F-4D97-AF65-F5344CB8AC3E}">
        <p14:creationId xmlns:p14="http://schemas.microsoft.com/office/powerpoint/2010/main" val="157735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ACA222F7-3202-6650-B104-081F5A2E4C94}"/>
              </a:ext>
            </a:extLst>
          </p:cNvPr>
          <p:cNvSpPr txBox="1">
            <a:spLocks/>
          </p:cNvSpPr>
          <p:nvPr/>
        </p:nvSpPr>
        <p:spPr>
          <a:xfrm>
            <a:off x="402492" y="498095"/>
            <a:ext cx="718322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Aan de slag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1FCAF81-1197-7BE7-1F94-A300A745B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54D1C-2541-9736-AC84-194B45990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14:15 uur presentatie concept strategieën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9499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ACA222F7-3202-6650-B104-081F5A2E4C94}"/>
              </a:ext>
            </a:extLst>
          </p:cNvPr>
          <p:cNvSpPr txBox="1">
            <a:spLocks/>
          </p:cNvSpPr>
          <p:nvPr/>
        </p:nvSpPr>
        <p:spPr>
          <a:xfrm>
            <a:off x="402492" y="498095"/>
            <a:ext cx="718322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Presenteren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1FCAF81-1197-7BE7-1F94-A300A745B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54D1C-2541-9736-AC84-194B45990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Tot 14:45</a:t>
            </a:r>
          </a:p>
          <a:p>
            <a:r>
              <a:rPr lang="nl-NL" dirty="0"/>
              <a:t>Wanneer was een strategie een strategie?</a:t>
            </a:r>
          </a:p>
          <a:p>
            <a:r>
              <a:rPr lang="nl-NL" dirty="0"/>
              <a:t>Neem je vragen, gaten mee om ze deze week in te vullen en laat je inspireren.</a:t>
            </a:r>
          </a:p>
          <a:p>
            <a:r>
              <a:rPr lang="nl-NL" dirty="0"/>
              <a:t>Wat komt er op </a:t>
            </a:r>
            <a:r>
              <a:rPr lang="nl-NL" dirty="0" err="1"/>
              <a:t>Notion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2185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7">
            <a:extLst>
              <a:ext uri="{FF2B5EF4-FFF2-40B4-BE49-F238E27FC236}">
                <a16:creationId xmlns:a16="http://schemas.microsoft.com/office/drawing/2014/main" id="{0BC16A50-94F0-A9F1-FE97-E7E509878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76C895C-DAB0-5BF8-B98F-500BB8031CF3}"/>
              </a:ext>
            </a:extLst>
          </p:cNvPr>
          <p:cNvSpPr txBox="1"/>
          <p:nvPr/>
        </p:nvSpPr>
        <p:spPr>
          <a:xfrm>
            <a:off x="457200" y="2011014"/>
            <a:ext cx="76338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Per doelgroep volledige invulling geven aan AIDA(L)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Verwachte resultaten concreet gemaakt (KPI, aantallen)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Meetmomenten vastgesteld wanneer uitvoering en resultaten worden geëvalueerd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Mogelijke interventies geïnventariseerd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Planning (wie, wat, wanneer en waar)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41474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41474E"/>
              </a:solidFill>
            </a:endParaRPr>
          </a:p>
          <a:p>
            <a:r>
              <a:rPr lang="nl-NL" sz="2400" dirty="0">
                <a:solidFill>
                  <a:srgbClr val="41474E"/>
                </a:solidFill>
              </a:rPr>
              <a:t>Vrijdag klaar bij de stand-up</a:t>
            </a:r>
            <a:endParaRPr lang="nl-NL" dirty="0">
              <a:solidFill>
                <a:srgbClr val="41474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41474E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DDF4A41-1409-E181-8D96-5E4ABD5690BA}"/>
              </a:ext>
            </a:extLst>
          </p:cNvPr>
          <p:cNvSpPr txBox="1">
            <a:spLocks/>
          </p:cNvSpPr>
          <p:nvPr/>
        </p:nvSpPr>
        <p:spPr>
          <a:xfrm>
            <a:off x="415636" y="533710"/>
            <a:ext cx="718322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Wanneer is het wel een strategie?</a:t>
            </a:r>
          </a:p>
        </p:txBody>
      </p:sp>
    </p:spTree>
    <p:extLst>
      <p:ext uri="{BB962C8B-B14F-4D97-AF65-F5344CB8AC3E}">
        <p14:creationId xmlns:p14="http://schemas.microsoft.com/office/powerpoint/2010/main" val="610735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02492" y="498095"/>
            <a:ext cx="718322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>
                <a:solidFill>
                  <a:srgbClr val="41474E"/>
                </a:solidFill>
              </a:rPr>
              <a:t>Wat komt er </a:t>
            </a:r>
            <a:r>
              <a:rPr lang="nl-NL" dirty="0">
                <a:solidFill>
                  <a:srgbClr val="41474E"/>
                </a:solidFill>
              </a:rPr>
              <a:t>op </a:t>
            </a:r>
            <a:r>
              <a:rPr lang="nl-NL" dirty="0" err="1">
                <a:solidFill>
                  <a:srgbClr val="41474E"/>
                </a:solidFill>
              </a:rPr>
              <a:t>N</a:t>
            </a:r>
            <a:r>
              <a:rPr lang="nl-NL" sz="4400" dirty="0" err="1">
                <a:solidFill>
                  <a:srgbClr val="41474E"/>
                </a:solidFill>
              </a:rPr>
              <a:t>otion</a:t>
            </a:r>
            <a:r>
              <a:rPr lang="nl-NL" sz="4400" dirty="0">
                <a:solidFill>
                  <a:srgbClr val="41474E"/>
                </a:solidFill>
              </a:rPr>
              <a:t> over sales ?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915118" y="1452363"/>
            <a:ext cx="7183227" cy="5262979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nl-NL" sz="2400" dirty="0">
                <a:solidFill>
                  <a:srgbClr val="41474E"/>
                </a:solidFill>
              </a:rPr>
              <a:t>Voorbereiding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Kernachtige beschrijving van je sale strategie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Sales </a:t>
            </a:r>
            <a:r>
              <a:rPr lang="nl-NL" sz="2400" dirty="0" err="1">
                <a:solidFill>
                  <a:srgbClr val="41474E"/>
                </a:solidFill>
              </a:rPr>
              <a:t>funnel</a:t>
            </a:r>
            <a:r>
              <a:rPr lang="nl-NL" sz="2400" dirty="0">
                <a:solidFill>
                  <a:srgbClr val="41474E"/>
                </a:solidFill>
              </a:rPr>
              <a:t> met verwachte en gerealiseerde aantallen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Salesplanning (wie doet wanneer wat en beoogd resultaat)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CRM (lijst met contacten die je hebt benaderd)</a:t>
            </a:r>
          </a:p>
          <a:p>
            <a:endParaRPr lang="nl-NL" sz="2400" dirty="0">
              <a:solidFill>
                <a:srgbClr val="41474E"/>
              </a:solidFill>
            </a:endParaRPr>
          </a:p>
          <a:p>
            <a:r>
              <a:rPr lang="nl-NL" sz="2400" dirty="0">
                <a:solidFill>
                  <a:srgbClr val="41474E"/>
                </a:solidFill>
              </a:rPr>
              <a:t>Uitvoering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Een bloemlezing van de uitvoering (incl. foto’s)</a:t>
            </a:r>
          </a:p>
          <a:p>
            <a:pPr lvl="0"/>
            <a:endParaRPr lang="nl-NL" sz="2400" dirty="0">
              <a:solidFill>
                <a:srgbClr val="41474E"/>
              </a:solidFill>
            </a:endParaRPr>
          </a:p>
          <a:p>
            <a:pPr lvl="0"/>
            <a:r>
              <a:rPr lang="nl-NL" sz="2400" dirty="0">
                <a:solidFill>
                  <a:srgbClr val="41474E"/>
                </a:solidFill>
              </a:rPr>
              <a:t>Evaluatie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De behaald resultaat &lt;-&gt; beoogd resultaat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Je reflectie over het sales proces</a:t>
            </a:r>
          </a:p>
        </p:txBody>
      </p:sp>
    </p:spTree>
    <p:extLst>
      <p:ext uri="{BB962C8B-B14F-4D97-AF65-F5344CB8AC3E}">
        <p14:creationId xmlns:p14="http://schemas.microsoft.com/office/powerpoint/2010/main" val="4108353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7D7B427-C65B-40C7-82AE-C4808D678050}"/>
              </a:ext>
            </a:extLst>
          </p:cNvPr>
          <p:cNvSpPr txBox="1">
            <a:spLocks/>
          </p:cNvSpPr>
          <p:nvPr/>
        </p:nvSpPr>
        <p:spPr>
          <a:xfrm>
            <a:off x="734291" y="498095"/>
            <a:ext cx="6825600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Programma Salesweek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9ED6D4-D1C2-434A-9952-1FFD754ED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BE7834-325D-1BCE-E50C-0BFE4B419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26" y="1779866"/>
            <a:ext cx="8064347" cy="36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602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57D4A4-F061-7B4A-974A-F9B14D5BD50F}" type="slidenum">
              <a:rPr lang="nl-NL" sz="1200">
                <a:solidFill>
                  <a:srgbClr val="898989"/>
                </a:solidFill>
                <a:latin typeface="Calibri" charset="0"/>
                <a:cs typeface="Arial" charset="0"/>
              </a:rPr>
              <a:pPr eaLnBrk="1" hangingPunct="1"/>
              <a:t>39</a:t>
            </a:fld>
            <a:endParaRPr lang="nl-NL" sz="1200">
              <a:solidFill>
                <a:srgbClr val="898989"/>
              </a:solidFill>
              <a:latin typeface="Calibri" charset="0"/>
              <a:cs typeface="Arial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719" y="97691"/>
            <a:ext cx="1466450" cy="1698869"/>
          </a:xfrm>
          <a:prstGeom prst="rect">
            <a:avLst/>
          </a:prstGeom>
        </p:spPr>
      </p:pic>
      <p:sp>
        <p:nvSpPr>
          <p:cNvPr id="2" name="Tekstvak 2">
            <a:extLst>
              <a:ext uri="{FF2B5EF4-FFF2-40B4-BE49-F238E27FC236}">
                <a16:creationId xmlns:a16="http://schemas.microsoft.com/office/drawing/2014/main" id="{5BCECFBD-974D-4B10-8FFD-E233527DA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546" y="2314320"/>
            <a:ext cx="7148946" cy="3416320"/>
          </a:xfrm>
          <a:prstGeom prst="rect">
            <a:avLst/>
          </a:prstGeom>
          <a:noFill/>
          <a:ln w="28575" cmpd="sng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nl-NL" sz="4800" dirty="0">
                <a:solidFill>
                  <a:srgbClr val="41474E"/>
                </a:solidFill>
              </a:rPr>
              <a:t>succes met mensen blij maken</a:t>
            </a:r>
            <a:endParaRPr lang="nl-NL" sz="4800" dirty="0">
              <a:solidFill>
                <a:srgbClr val="41474E"/>
              </a:solidFill>
              <a:sym typeface="Wingdings" pitchFamily="2" charset="2"/>
            </a:endParaRPr>
          </a:p>
          <a:p>
            <a:pPr algn="ctr" eaLnBrk="1" hangingPunct="1"/>
            <a:endParaRPr lang="nl-NL" sz="4800" dirty="0">
              <a:solidFill>
                <a:srgbClr val="41474E"/>
              </a:solidFill>
              <a:sym typeface="Wingdings" pitchFamily="2" charset="2"/>
            </a:endParaRPr>
          </a:p>
          <a:p>
            <a:pPr algn="ctr" eaLnBrk="1" hangingPunct="1"/>
            <a:r>
              <a:rPr lang="nl-NL" sz="4800" dirty="0">
                <a:solidFill>
                  <a:srgbClr val="41474E"/>
                </a:solidFill>
              </a:rPr>
              <a:t>succes met je sales</a:t>
            </a:r>
            <a:endParaRPr lang="nl-NL" sz="7200" dirty="0">
              <a:solidFill>
                <a:srgbClr val="41474E"/>
              </a:solidFill>
            </a:endParaRPr>
          </a:p>
          <a:p>
            <a:pPr algn="ctr" eaLnBrk="1" hangingPunct="1"/>
            <a:endParaRPr lang="nl-NL" dirty="0">
              <a:solidFill>
                <a:srgbClr val="414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4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7D7B427-C65B-40C7-82AE-C4808D678050}"/>
              </a:ext>
            </a:extLst>
          </p:cNvPr>
          <p:cNvSpPr txBox="1">
            <a:spLocks/>
          </p:cNvSpPr>
          <p:nvPr/>
        </p:nvSpPr>
        <p:spPr>
          <a:xfrm>
            <a:off x="734291" y="498095"/>
            <a:ext cx="6825600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Waar sta je nu?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9ED6D4-D1C2-434A-9952-1FFD754ED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5DAB9C7-995F-434E-A6E8-B4437483A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700" y="1787236"/>
            <a:ext cx="7102691" cy="4031673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41474E"/>
                </a:solidFill>
              </a:rPr>
              <a:t>Team gevormd en rollen verdeeld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41474E"/>
                </a:solidFill>
              </a:rPr>
              <a:t>Idee geformuleerd en in 1 zin te vertellen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41474E"/>
                </a:solidFill>
              </a:rPr>
              <a:t>VPC gemaakt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41474E"/>
                </a:solidFill>
              </a:rPr>
              <a:t>Validatie: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41474E"/>
                </a:solidFill>
              </a:rPr>
              <a:t>Customer interviews gedaan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41474E"/>
                </a:solidFill>
              </a:rPr>
              <a:t>Desk research gedaan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41474E"/>
                </a:solidFill>
              </a:rPr>
              <a:t>VPC aangepast..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41474E"/>
                </a:solidFill>
              </a:rPr>
              <a:t>Vertrouwen dat er markt is voor je idee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41474E"/>
                </a:solidFill>
              </a:rPr>
              <a:t>Operations ingericht</a:t>
            </a:r>
          </a:p>
          <a:p>
            <a:pPr marL="0" indent="0">
              <a:buNone/>
              <a:defRPr/>
            </a:pPr>
            <a:endParaRPr lang="nl-NL" dirty="0">
              <a:solidFill>
                <a:srgbClr val="41474E"/>
              </a:solidFill>
            </a:endParaRPr>
          </a:p>
        </p:txBody>
      </p:sp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C8C23A23-E55D-8611-9681-3500FAC964C9}"/>
              </a:ext>
            </a:extLst>
          </p:cNvPr>
          <p:cNvSpPr/>
          <p:nvPr/>
        </p:nvSpPr>
        <p:spPr>
          <a:xfrm rot="10800000">
            <a:off x="224761" y="1905918"/>
            <a:ext cx="1019060" cy="328302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5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02492" y="498095"/>
            <a:ext cx="718322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Wat past bij jouw onderneming?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886692" y="2043132"/>
            <a:ext cx="7006428" cy="3693319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Reclame op sociale media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LinkedIn / Instagram / Facebook acties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Telefonisch contact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Direct e-mailing  (scrapen van  data)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Kickstarter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Persoonlijk gesprek (via ZOOM) – ruimte voor onderhandeling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Nieuwsbrieven -  informerend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In store promotion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Beursbezoek (Nu even lastig)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Netwerkbijeenkomsten (Online)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Demonstratie / presentatie voor groep (online?)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In consignatie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Introductie kortingen</a:t>
            </a:r>
          </a:p>
        </p:txBody>
      </p:sp>
    </p:spTree>
    <p:extLst>
      <p:ext uri="{BB962C8B-B14F-4D97-AF65-F5344CB8AC3E}">
        <p14:creationId xmlns:p14="http://schemas.microsoft.com/office/powerpoint/2010/main" val="28742731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402492" y="498095"/>
            <a:ext cx="718322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Vragen om met je team te beantwoorden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7758809" y="19659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>
              <a:solidFill>
                <a:srgbClr val="41474E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020C22B-A01F-4C16-A68A-4B06D872DA3C}"/>
              </a:ext>
            </a:extLst>
          </p:cNvPr>
          <p:cNvSpPr txBox="1"/>
          <p:nvPr/>
        </p:nvSpPr>
        <p:spPr>
          <a:xfrm>
            <a:off x="540328" y="1744280"/>
            <a:ext cx="76338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Welke budget heb je voor je sales in geld en in tijd?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Waar kun je je netwerk aanspreken en publiciteit genereren?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Welke platforms gebruik je om bekendheid te creëren? (Kickstart, </a:t>
            </a:r>
            <a:r>
              <a:rPr lang="nl-NL" sz="2400" dirty="0" err="1">
                <a:solidFill>
                  <a:srgbClr val="41474E"/>
                </a:solidFill>
              </a:rPr>
              <a:t>Fp</a:t>
            </a:r>
            <a:r>
              <a:rPr lang="nl-NL" sz="2400" dirty="0">
                <a:solidFill>
                  <a:srgbClr val="41474E"/>
                </a:solidFill>
              </a:rPr>
              <a:t>, Advertenties)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Welke content ontwikkel je?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Welke samenwerkingen kun je maken? (BN/ Productplacement/ Vlog)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1474E"/>
                </a:solidFill>
              </a:rPr>
              <a:t>Welke netwerkactiviteiten kun je ondernemen?</a:t>
            </a:r>
            <a:endParaRPr lang="nl-NL" dirty="0">
              <a:solidFill>
                <a:srgbClr val="414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4094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886692" y="2043132"/>
            <a:ext cx="7006428" cy="3693319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Reclame op sociale media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LinkedIn / Instagram / Facebook acties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Telefonisch contact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Direct e-mailing  (scrapen van  data)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Kickstarter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Persoonlijk gesprek (via ZOOM) – ruimte voor onderhandeling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Nieuwsbrieven -  informerend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In store promotion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Beursbezoek (Nu even lastig)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Netwerkbijeenkomsten (Online)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Demonstratie / presentatie voor groep (online?)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In consignatie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1474E"/>
                </a:solidFill>
              </a:rPr>
              <a:t>Introductie kortingen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A6A42A5-45A7-4DBC-8C4F-DD297BB56207}"/>
              </a:ext>
            </a:extLst>
          </p:cNvPr>
          <p:cNvSpPr txBox="1">
            <a:spLocks/>
          </p:cNvSpPr>
          <p:nvPr/>
        </p:nvSpPr>
        <p:spPr>
          <a:xfrm>
            <a:off x="402492" y="498095"/>
            <a:ext cx="718322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solidFill>
                  <a:srgbClr val="41474E"/>
                </a:solidFill>
              </a:rPr>
              <a:t>Wat past bij jouw doelgroep?</a:t>
            </a:r>
          </a:p>
        </p:txBody>
      </p:sp>
    </p:spTree>
    <p:extLst>
      <p:ext uri="{BB962C8B-B14F-4D97-AF65-F5344CB8AC3E}">
        <p14:creationId xmlns:p14="http://schemas.microsoft.com/office/powerpoint/2010/main" val="175301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D1BF6-7566-CF8E-0A52-2D93EC29C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b="1" kern="1200">
                <a:latin typeface="+mj-lt"/>
                <a:ea typeface="+mj-ea"/>
                <a:cs typeface="+mj-cs"/>
              </a:rPr>
              <a:t>Intermezzo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EB7EBCB-7768-8051-DD1F-47488B943797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buFont typeface="Arial"/>
            </a:pPr>
            <a:r>
              <a:rPr lang="nl-NL" sz="2800" dirty="0">
                <a:latin typeface="+mn-lt"/>
                <a:ea typeface="+mn-ea"/>
                <a:cs typeface="+mn-cs"/>
              </a:rPr>
              <a:t>Startup </a:t>
            </a:r>
            <a:r>
              <a:rPr lang="nl-NL" sz="2800" dirty="0" err="1">
                <a:latin typeface="+mn-lt"/>
                <a:ea typeface="+mn-ea"/>
                <a:cs typeface="+mn-cs"/>
              </a:rPr>
              <a:t>Jenga</a:t>
            </a:r>
            <a:endParaRPr lang="nl-NL"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F967E-DEC9-0446-FC9F-CAF1F0793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156873"/>
            <a:ext cx="4038600" cy="3412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36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7D7B427-C65B-40C7-82AE-C4808D678050}"/>
              </a:ext>
            </a:extLst>
          </p:cNvPr>
          <p:cNvSpPr txBox="1">
            <a:spLocks/>
          </p:cNvSpPr>
          <p:nvPr/>
        </p:nvSpPr>
        <p:spPr>
          <a:xfrm>
            <a:off x="734291" y="498095"/>
            <a:ext cx="6825600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Opdracht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9ED6D4-D1C2-434A-9952-1FFD754ED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5DAB9C7-995F-434E-A6E8-B4437483A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2" y="1787236"/>
            <a:ext cx="7806100" cy="4031673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nl-NL" dirty="0">
                <a:solidFill>
                  <a:srgbClr val="41474E"/>
                </a:solidFill>
              </a:rPr>
              <a:t>Maak tweetallen met iemand uit een ander team die je niet zo goed kent</a:t>
            </a:r>
          </a:p>
          <a:p>
            <a:pPr>
              <a:defRPr/>
            </a:pPr>
            <a:r>
              <a:rPr lang="nl-NL" dirty="0">
                <a:solidFill>
                  <a:srgbClr val="41474E"/>
                </a:solidFill>
              </a:rPr>
              <a:t>Persoon A vertelt punt voor punt waar hij staat met zijn haar startup</a:t>
            </a:r>
          </a:p>
          <a:p>
            <a:pPr>
              <a:defRPr/>
            </a:pPr>
            <a:r>
              <a:rPr lang="nl-NL" dirty="0">
                <a:solidFill>
                  <a:srgbClr val="41474E"/>
                </a:solidFill>
              </a:rPr>
              <a:t>Persoon B luistert en geeft aan het einde 1 tip en 1 top</a:t>
            </a:r>
          </a:p>
          <a:p>
            <a:pPr>
              <a:defRPr/>
            </a:pPr>
            <a:r>
              <a:rPr lang="nl-NL" dirty="0">
                <a:solidFill>
                  <a:srgbClr val="41474E"/>
                </a:solidFill>
              </a:rPr>
              <a:t>Draai de rollen om</a:t>
            </a:r>
          </a:p>
          <a:p>
            <a:pPr>
              <a:defRPr/>
            </a:pPr>
            <a:r>
              <a:rPr lang="nl-NL" dirty="0">
                <a:solidFill>
                  <a:srgbClr val="41474E"/>
                </a:solidFill>
              </a:rPr>
              <a:t>2 x 5 minuten</a:t>
            </a:r>
          </a:p>
          <a:p>
            <a:pPr marL="0" indent="0">
              <a:buNone/>
              <a:defRPr/>
            </a:pPr>
            <a:endParaRPr lang="nl-NL" dirty="0">
              <a:solidFill>
                <a:srgbClr val="41474E"/>
              </a:solidFill>
            </a:endParaRPr>
          </a:p>
          <a:p>
            <a:pPr marL="0" indent="0">
              <a:buNone/>
              <a:defRPr/>
            </a:pPr>
            <a:r>
              <a:rPr lang="nl-NL" dirty="0">
                <a:solidFill>
                  <a:srgbClr val="41474E"/>
                </a:solidFill>
              </a:rPr>
              <a:t>Tip: maak aantekeningen</a:t>
            </a:r>
          </a:p>
        </p:txBody>
      </p:sp>
    </p:spTree>
    <p:extLst>
      <p:ext uri="{BB962C8B-B14F-4D97-AF65-F5344CB8AC3E}">
        <p14:creationId xmlns:p14="http://schemas.microsoft.com/office/powerpoint/2010/main" val="417044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7D7B427-C65B-40C7-82AE-C4808D678050}"/>
              </a:ext>
            </a:extLst>
          </p:cNvPr>
          <p:cNvSpPr txBox="1">
            <a:spLocks/>
          </p:cNvSpPr>
          <p:nvPr/>
        </p:nvSpPr>
        <p:spPr>
          <a:xfrm>
            <a:off x="734291" y="498095"/>
            <a:ext cx="6825600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Waar sta je nu?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9ED6D4-D1C2-434A-9952-1FFD754ED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5DAB9C7-995F-434E-A6E8-B4437483A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700" y="1787236"/>
            <a:ext cx="7102691" cy="4031673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41474E"/>
                </a:solidFill>
              </a:rPr>
              <a:t>Team gevormd en rollen verdeeld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41474E"/>
                </a:solidFill>
              </a:rPr>
              <a:t>Idee geformuleerd en in 1 zin te vertellen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41474E"/>
                </a:solidFill>
              </a:rPr>
              <a:t>VPC gemaakt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41474E"/>
                </a:solidFill>
              </a:rPr>
              <a:t>Validatie: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41474E"/>
                </a:solidFill>
              </a:rPr>
              <a:t>Customer interviews gedaan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41474E"/>
                </a:solidFill>
              </a:rPr>
              <a:t>Desk research gedaan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41474E"/>
                </a:solidFill>
              </a:rPr>
              <a:t>VPC aangepast..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41474E"/>
                </a:solidFill>
              </a:rPr>
              <a:t>Vertrouwen dat er markt is voor je idee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41474E"/>
                </a:solidFill>
              </a:rPr>
              <a:t>Operations ingericht</a:t>
            </a:r>
          </a:p>
          <a:p>
            <a:pPr marL="0" indent="0">
              <a:buNone/>
              <a:defRPr/>
            </a:pPr>
            <a:endParaRPr lang="nl-NL" dirty="0">
              <a:solidFill>
                <a:srgbClr val="41474E"/>
              </a:solidFill>
            </a:endParaRPr>
          </a:p>
        </p:txBody>
      </p:sp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C8C23A23-E55D-8611-9681-3500FAC964C9}"/>
              </a:ext>
            </a:extLst>
          </p:cNvPr>
          <p:cNvSpPr/>
          <p:nvPr/>
        </p:nvSpPr>
        <p:spPr>
          <a:xfrm rot="10800000">
            <a:off x="224761" y="1905918"/>
            <a:ext cx="1019060" cy="328302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9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7D7B427-C65B-40C7-82AE-C4808D678050}"/>
              </a:ext>
            </a:extLst>
          </p:cNvPr>
          <p:cNvSpPr txBox="1">
            <a:spLocks/>
          </p:cNvSpPr>
          <p:nvPr/>
        </p:nvSpPr>
        <p:spPr>
          <a:xfrm>
            <a:off x="734291" y="498095"/>
            <a:ext cx="6825600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Vraag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9ED6D4-D1C2-434A-9952-1FFD754ED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5DAB9C7-995F-434E-A6E8-B4437483A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2" y="1787236"/>
            <a:ext cx="7806100" cy="4031673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nl-NL" dirty="0">
                <a:solidFill>
                  <a:srgbClr val="41474E"/>
                </a:solidFill>
              </a:rPr>
              <a:t>Is de basis van jouw Startup-</a:t>
            </a:r>
            <a:r>
              <a:rPr lang="nl-NL" dirty="0" err="1">
                <a:solidFill>
                  <a:srgbClr val="41474E"/>
                </a:solidFill>
              </a:rPr>
              <a:t>Jengatoren</a:t>
            </a:r>
            <a:r>
              <a:rPr lang="nl-NL" dirty="0">
                <a:solidFill>
                  <a:srgbClr val="41474E"/>
                </a:solidFill>
              </a:rPr>
              <a:t> stevig?</a:t>
            </a:r>
          </a:p>
          <a:p>
            <a:pPr>
              <a:defRPr/>
            </a:pPr>
            <a:endParaRPr lang="nl-NL" dirty="0">
              <a:solidFill>
                <a:srgbClr val="41474E"/>
              </a:solidFill>
            </a:endParaRPr>
          </a:p>
          <a:p>
            <a:pPr>
              <a:defRPr/>
            </a:pPr>
            <a:endParaRPr lang="nl-NL" dirty="0">
              <a:solidFill>
                <a:srgbClr val="41474E"/>
              </a:solidFill>
            </a:endParaRPr>
          </a:p>
          <a:p>
            <a:pPr>
              <a:defRPr/>
            </a:pPr>
            <a:endParaRPr lang="nl-NL" dirty="0">
              <a:solidFill>
                <a:srgbClr val="41474E"/>
              </a:solidFill>
            </a:endParaRPr>
          </a:p>
          <a:p>
            <a:pPr>
              <a:defRPr/>
            </a:pPr>
            <a:endParaRPr lang="nl-NL" dirty="0">
              <a:solidFill>
                <a:srgbClr val="41474E"/>
              </a:solidFill>
            </a:endParaRPr>
          </a:p>
          <a:p>
            <a:pPr>
              <a:defRPr/>
            </a:pPr>
            <a:r>
              <a:rPr lang="nl-NL" dirty="0">
                <a:solidFill>
                  <a:srgbClr val="41474E"/>
                </a:solidFill>
              </a:rPr>
              <a:t>Noteer mogelijke ‘</a:t>
            </a:r>
            <a:r>
              <a:rPr lang="nl-NL" dirty="0" err="1">
                <a:solidFill>
                  <a:srgbClr val="41474E"/>
                </a:solidFill>
              </a:rPr>
              <a:t>repairs</a:t>
            </a:r>
            <a:r>
              <a:rPr lang="nl-NL" dirty="0">
                <a:solidFill>
                  <a:srgbClr val="41474E"/>
                </a:solidFill>
              </a:rPr>
              <a:t>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7C2EC8-C60B-2356-8DC2-5ADD33F83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392" y="2532220"/>
            <a:ext cx="3039751" cy="2568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833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7D7B427-C65B-40C7-82AE-C4808D678050}"/>
              </a:ext>
            </a:extLst>
          </p:cNvPr>
          <p:cNvSpPr txBox="1">
            <a:spLocks/>
          </p:cNvSpPr>
          <p:nvPr/>
        </p:nvSpPr>
        <p:spPr>
          <a:xfrm>
            <a:off x="734291" y="498095"/>
            <a:ext cx="6825600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1474E"/>
                </a:solidFill>
              </a:rPr>
              <a:t>Volgende stap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9ED6D4-D1C2-434A-9952-1FFD754ED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1B107F-F2FA-D22E-B80E-9165029CE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2" y="1787236"/>
            <a:ext cx="7806100" cy="4031673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nl-NL" dirty="0">
                <a:solidFill>
                  <a:srgbClr val="41474E"/>
                </a:solidFill>
              </a:rPr>
              <a:t>Je plek veroveren op de markt</a:t>
            </a:r>
          </a:p>
          <a:p>
            <a:pPr>
              <a:defRPr/>
            </a:pPr>
            <a:endParaRPr lang="nl-NL" dirty="0">
              <a:solidFill>
                <a:srgbClr val="41474E"/>
              </a:solidFill>
            </a:endParaRPr>
          </a:p>
          <a:p>
            <a:pPr>
              <a:defRPr/>
            </a:pPr>
            <a:r>
              <a:rPr lang="nl-NL" dirty="0">
                <a:solidFill>
                  <a:srgbClr val="41474E"/>
                </a:solidFill>
              </a:rPr>
              <a:t>Maar hoe doe je dat?</a:t>
            </a:r>
          </a:p>
          <a:p>
            <a:pPr>
              <a:defRPr/>
            </a:pPr>
            <a:endParaRPr lang="nl-NL" dirty="0">
              <a:solidFill>
                <a:srgbClr val="41474E"/>
              </a:solidFill>
            </a:endParaRPr>
          </a:p>
          <a:p>
            <a:pPr>
              <a:defRPr/>
            </a:pPr>
            <a:r>
              <a:rPr lang="nl-NL" dirty="0">
                <a:solidFill>
                  <a:srgbClr val="41474E"/>
                </a:solidFill>
              </a:rPr>
              <a:t>Verzin een list en noem die je sales strategie?</a:t>
            </a:r>
          </a:p>
          <a:p>
            <a:pPr>
              <a:defRPr/>
            </a:pPr>
            <a:endParaRPr lang="nl-NL" dirty="0">
              <a:solidFill>
                <a:srgbClr val="41474E"/>
              </a:solidFill>
            </a:endParaRPr>
          </a:p>
          <a:p>
            <a:pPr>
              <a:defRPr/>
            </a:pPr>
            <a:r>
              <a:rPr lang="nl-NL" dirty="0">
                <a:solidFill>
                  <a:srgbClr val="41474E"/>
                </a:solidFill>
              </a:rPr>
              <a:t>Creëer een goed doordachte creatieve aanpak voor je sales, voer die uit en verbeter hem gaande weg</a:t>
            </a:r>
          </a:p>
          <a:p>
            <a:pPr>
              <a:defRPr/>
            </a:pPr>
            <a:endParaRPr lang="nl-NL" dirty="0">
              <a:solidFill>
                <a:srgbClr val="414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3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3640</TotalTime>
  <Words>1445</Words>
  <Application>Microsoft Office PowerPoint</Application>
  <PresentationFormat>On-screen Show (4:3)</PresentationFormat>
  <Paragraphs>401</Paragraphs>
  <Slides>42</Slides>
  <Notes>19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Office-thema</vt:lpstr>
      <vt:lpstr>Sales week </vt:lpstr>
      <vt:lpstr>Sales week </vt:lpstr>
      <vt:lpstr>PowerPoint Presentation</vt:lpstr>
      <vt:lpstr>PowerPoint Presentation</vt:lpstr>
      <vt:lpstr>Intermezzo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Fase?</vt:lpstr>
      <vt:lpstr>Fase?</vt:lpstr>
      <vt:lpstr>Zijn dit voorbeelden van strategieën? </vt:lpstr>
      <vt:lpstr>PowerPoint Presentation</vt:lpstr>
      <vt:lpstr>13:00 verder</vt:lpstr>
      <vt:lpstr>PowerPoint Presentation</vt:lpstr>
      <vt:lpstr>Sales week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verkoop technieken</dc:title>
  <dc:creator>J.W. Schulte;M.A. Tuguntke</dc:creator>
  <cp:lastModifiedBy>Michael Tuguntke</cp:lastModifiedBy>
  <cp:revision>98</cp:revision>
  <dcterms:created xsi:type="dcterms:W3CDTF">2016-02-21T15:28:25Z</dcterms:created>
  <dcterms:modified xsi:type="dcterms:W3CDTF">2022-11-09T15:27:33Z</dcterms:modified>
</cp:coreProperties>
</file>