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2" r:id="rId6"/>
    <p:sldId id="260" r:id="rId7"/>
    <p:sldId id="263" r:id="rId8"/>
    <p:sldId id="265" r:id="rId9"/>
    <p:sldId id="264" r:id="rId10"/>
    <p:sldId id="266" r:id="rId11"/>
    <p:sldId id="270" r:id="rId12"/>
    <p:sldId id="261" r:id="rId13"/>
    <p:sldId id="268" r:id="rId14"/>
    <p:sldId id="271" r:id="rId15"/>
    <p:sldId id="269" r:id="rId16"/>
    <p:sldId id="267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93"/>
    <p:restoredTop sz="87461"/>
  </p:normalViewPr>
  <p:slideViewPr>
    <p:cSldViewPr snapToGrid="0" snapToObjects="1">
      <p:cViewPr>
        <p:scale>
          <a:sx n="35" d="100"/>
          <a:sy n="35" d="100"/>
        </p:scale>
        <p:origin x="2000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8800A-C3D4-AC4F-A848-10E4653AA16E}" type="datetimeFigureOut">
              <a:rPr lang="en-US" smtClean="0"/>
              <a:t>5/16/20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A94EC-455F-BC4F-95A6-06BE7B5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7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31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0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Nu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heb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een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aantal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dingen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beschreven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wat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jouw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bedrijf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is.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Als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het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goed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is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heb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al persona’s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gemaakt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. De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onderwerpen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waar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over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gaat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posten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zijn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de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overeenkomsten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tussen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bedrijfspersoon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de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interesses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van je persona.</a:t>
            </a:r>
          </a:p>
          <a:p>
            <a:pPr rtl="0" fontAlgn="base"/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Kies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een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aantal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van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deze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onderwerpen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. /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thema’s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?</a:t>
            </a:r>
          </a:p>
          <a:p>
            <a:pPr rtl="0" fontAlgn="base"/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omschrijf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ieder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thema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: wat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laat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zien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? wat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vertel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 je </a:t>
            </a:r>
            <a:r>
              <a:rPr lang="en-US" sz="2200" b="0" i="0" u="none" strike="noStrike" dirty="0" err="1" smtClean="0">
                <a:effectLst/>
                <a:latin typeface="+mn-lt"/>
                <a:ea typeface="+mn-ea"/>
                <a:cs typeface="+mn-cs"/>
                <a:sym typeface="Helvetica Neue"/>
              </a:rPr>
              <a:t>hierover</a:t>
            </a:r>
            <a:r>
              <a:rPr lang="en-US" sz="2200" b="0" i="0" u="none" strike="noStrike" dirty="0" smtClean="0">
                <a:effectLst/>
                <a:latin typeface="+mn-lt"/>
                <a:ea typeface="+mn-ea"/>
                <a:cs typeface="+mn-cs"/>
                <a:sym typeface="Helvetica Neue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32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2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70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baseline="0" dirty="0" err="1" smtClean="0"/>
              <a:t>Consistentie</a:t>
            </a:r>
            <a:r>
              <a:rPr lang="en-US" baseline="0" dirty="0" smtClean="0"/>
              <a:t> is key</a:t>
            </a:r>
          </a:p>
          <a:p>
            <a:pPr marL="342900" indent="-342900">
              <a:buFontTx/>
              <a:buChar char="-"/>
            </a:pPr>
            <a:endParaRPr lang="en-US" baseline="0" dirty="0" smtClean="0"/>
          </a:p>
          <a:p>
            <a:pPr marL="342900" marR="0" indent="-3429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Tone-of-voice </a:t>
            </a:r>
            <a:r>
              <a:rPr lang="en-US" baseline="0" dirty="0" err="1" smtClean="0"/>
              <a:t>Denk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over de </a:t>
            </a:r>
            <a:r>
              <a:rPr lang="en-US" baseline="0" dirty="0" err="1" smtClean="0"/>
              <a:t>teksten</a:t>
            </a:r>
            <a:r>
              <a:rPr lang="en-US" baseline="0" dirty="0" smtClean="0"/>
              <a:t> op je social media</a:t>
            </a:r>
            <a:endParaRPr lang="en-US" baseline="0" dirty="0" smtClean="0"/>
          </a:p>
          <a:p>
            <a:pPr marL="342900" indent="-342900">
              <a:buFontTx/>
              <a:buChar char="-"/>
            </a:pPr>
            <a:r>
              <a:rPr lang="en-US" dirty="0" err="1" smtClean="0"/>
              <a:t>Kies</a:t>
            </a:r>
            <a:r>
              <a:rPr lang="en-US" baseline="0" dirty="0" smtClean="0"/>
              <a:t> een </a:t>
            </a:r>
            <a:r>
              <a:rPr lang="en-US" baseline="0" dirty="0" err="1" smtClean="0"/>
              <a:t>kleurenpallet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Vaak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gewoon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kleuren</a:t>
            </a:r>
            <a:r>
              <a:rPr lang="en-US" baseline="0" dirty="0" smtClean="0"/>
              <a:t> van je </a:t>
            </a:r>
            <a:r>
              <a:rPr lang="en-US" baseline="0" dirty="0" err="1" smtClean="0"/>
              <a:t>huisstijl</a:t>
            </a:r>
            <a:r>
              <a:rPr lang="en-US" baseline="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en-US" baseline="0" dirty="0" err="1" smtClean="0"/>
              <a:t>Gebruik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verschillende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kadreringen</a:t>
            </a:r>
            <a:r>
              <a:rPr lang="en-US" baseline="0" dirty="0" smtClean="0"/>
              <a:t> in je Instagram feed</a:t>
            </a:r>
          </a:p>
          <a:p>
            <a:pPr marL="342900" indent="-342900">
              <a:buFontTx/>
              <a:buChar char="-"/>
            </a:pPr>
            <a:endParaRPr lang="en-US" baseline="0" dirty="0" smtClean="0"/>
          </a:p>
          <a:p>
            <a:pPr marL="342900" indent="-342900">
              <a:buFontTx/>
              <a:buChar char="-"/>
            </a:pPr>
            <a:r>
              <a:rPr lang="en-US" baseline="0" dirty="0" smtClean="0"/>
              <a:t>Wees </a:t>
            </a:r>
            <a:r>
              <a:rPr lang="en-US" baseline="0" dirty="0" err="1" smtClean="0"/>
              <a:t>persoonlijk</a:t>
            </a:r>
            <a:r>
              <a:rPr lang="en-US" baseline="0" dirty="0" smtClean="0"/>
              <a:t>!</a:t>
            </a:r>
          </a:p>
          <a:p>
            <a:pPr marL="342900" indent="-342900">
              <a:buFontTx/>
              <a:buChar char="-"/>
            </a:pPr>
            <a:r>
              <a:rPr lang="en-US" baseline="0" dirty="0" smtClean="0"/>
              <a:t>Op LinkedIn nog </a:t>
            </a:r>
            <a:r>
              <a:rPr lang="en-US" baseline="0" dirty="0" err="1" smtClean="0"/>
              <a:t>wel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enigszins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zakelijk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foto’s</a:t>
            </a:r>
            <a:r>
              <a:rPr lang="en-US" baseline="0" dirty="0" smtClean="0"/>
              <a:t> van je </a:t>
            </a:r>
            <a:r>
              <a:rPr lang="en-US" baseline="0" dirty="0" err="1" smtClean="0"/>
              <a:t>hond.</a:t>
            </a:r>
            <a:r>
              <a:rPr lang="en-US" baseline="0" dirty="0" smtClean="0"/>
              <a:t> Maar je mag </a:t>
            </a:r>
            <a:r>
              <a:rPr lang="en-US" baseline="0" dirty="0" err="1" smtClean="0"/>
              <a:t>zeker</a:t>
            </a:r>
            <a:r>
              <a:rPr lang="en-US" baseline="0" dirty="0" smtClean="0"/>
              <a:t> wat </a:t>
            </a:r>
            <a:r>
              <a:rPr lang="en-US" baseline="0" dirty="0" err="1" smtClean="0"/>
              <a:t>persoonlijkheid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Bijv</a:t>
            </a:r>
            <a:r>
              <a:rPr lang="en-US" baseline="0" dirty="0" smtClean="0"/>
              <a:t>. Struggles die </a:t>
            </a:r>
            <a:r>
              <a:rPr lang="en-US" baseline="0" dirty="0" err="1" smtClean="0"/>
              <a:t>jij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ervaart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tijdens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werk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Zet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altijd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foto’s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jezelf</a:t>
            </a:r>
            <a:r>
              <a:rPr lang="en-US" baseline="0" dirty="0" smtClean="0"/>
              <a:t> of je team in</a:t>
            </a:r>
          </a:p>
          <a:p>
            <a:pPr marL="342900" indent="-342900">
              <a:buFontTx/>
              <a:buChar char="-"/>
            </a:pPr>
            <a:r>
              <a:rPr lang="en-US" baseline="0" dirty="0" err="1" smtClean="0"/>
              <a:t>Gebruik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géén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stockfoto’s</a:t>
            </a:r>
            <a:r>
              <a:rPr lang="en-US" baseline="0" dirty="0" smtClean="0"/>
              <a:t>!</a:t>
            </a:r>
          </a:p>
          <a:p>
            <a:pPr marL="342900" indent="-342900">
              <a:buFontTx/>
              <a:buChar char="-"/>
            </a:pPr>
            <a:r>
              <a:rPr lang="en-US" baseline="0" dirty="0" err="1" smtClean="0"/>
              <a:t>Stel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jezelf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. </a:t>
            </a:r>
          </a:p>
          <a:p>
            <a:pPr marL="342900" indent="-342900">
              <a:buFontTx/>
              <a:buChar char="-"/>
            </a:pPr>
            <a:r>
              <a:rPr lang="en-US" baseline="0" dirty="0" err="1" smtClean="0"/>
              <a:t>Andere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ideeën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persoonlijk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: behind the scenes, </a:t>
            </a:r>
            <a:r>
              <a:rPr lang="en-US" baseline="0" dirty="0" err="1" smtClean="0"/>
              <a:t>werkplek</a:t>
            </a:r>
            <a:r>
              <a:rPr lang="en-US" baseline="0" dirty="0" smtClean="0"/>
              <a:t>, Q&amp;A,\</a:t>
            </a:r>
          </a:p>
          <a:p>
            <a:pPr marL="342900" indent="-342900">
              <a:buFontTx/>
              <a:buChar char="-"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860277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9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n datum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1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1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eitinformati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Feitinformatie</a:t>
            </a:r>
          </a:p>
        </p:txBody>
      </p:sp>
      <p:sp>
        <p:nvSpPr>
          <p:cNvPr id="10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oekenning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Toekenning</a:t>
            </a:r>
          </a:p>
        </p:txBody>
      </p:sp>
      <p:sp>
        <p:nvSpPr>
          <p:cNvPr id="116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Afbeelding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Afbeelding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Afbeelding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fbeelding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23" name="Auteur en datum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2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Naam dia</a:t>
            </a:r>
          </a:p>
        </p:txBody>
      </p:sp>
      <p:sp>
        <p:nvSpPr>
          <p:cNvPr id="3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am di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43" name="Ondertitel dia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4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ndertitel dia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61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6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Sectietitel</a:t>
            </a:r>
          </a:p>
        </p:txBody>
      </p:sp>
      <p:sp>
        <p:nvSpPr>
          <p:cNvPr id="7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80" name="Ondertitel dia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8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Titel agenda</a:t>
            </a:r>
          </a:p>
        </p:txBody>
      </p:sp>
      <p:sp>
        <p:nvSpPr>
          <p:cNvPr id="89" name="Ondertitel agenda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agenda</a:t>
            </a:r>
          </a:p>
        </p:txBody>
      </p:sp>
      <p:sp>
        <p:nvSpPr>
          <p:cNvPr id="90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Naam dia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D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AMING STORIES"/>
          <p:cNvSpPr txBox="1">
            <a:spLocks noGrp="1"/>
          </p:cNvSpPr>
          <p:nvPr>
            <p:ph type="ctrTitle"/>
          </p:nvPr>
        </p:nvSpPr>
        <p:spPr>
          <a:xfrm>
            <a:off x="0" y="5857606"/>
            <a:ext cx="24384000" cy="2435969"/>
          </a:xfrm>
          <a:prstGeom prst="rect">
            <a:avLst/>
          </a:prstGeom>
        </p:spPr>
        <p:txBody>
          <a:bodyPr>
            <a:normAutofit/>
          </a:bodyPr>
          <a:lstStyle>
            <a:lvl1pPr defTabSz="2218888">
              <a:defRPr sz="10556" b="0" spc="422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pPr algn="ctr"/>
            <a:r>
              <a:t>FRAMING STORIES</a:t>
            </a:r>
          </a:p>
        </p:txBody>
      </p:sp>
      <p:pic>
        <p:nvPicPr>
          <p:cNvPr id="152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31553" y="1870465"/>
            <a:ext cx="2120894" cy="4241788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In drie stappen de persoonlijkheid van jouw bedrijf ontdekken"/>
          <p:cNvSpPr txBox="1"/>
          <p:nvPr/>
        </p:nvSpPr>
        <p:spPr>
          <a:xfrm>
            <a:off x="0" y="9361560"/>
            <a:ext cx="24384000" cy="728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400" spc="132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pPr algn="ctr"/>
            <a:r>
              <a:rPr lang="nl-NL" dirty="0" smtClean="0"/>
              <a:t>Persoonlijke content creatie</a:t>
            </a:r>
            <a:endParaRPr dirty="0"/>
          </a:p>
        </p:txBody>
      </p:sp>
      <p:sp>
        <p:nvSpPr>
          <p:cNvPr id="154" name="Workshop:"/>
          <p:cNvSpPr txBox="1"/>
          <p:nvPr/>
        </p:nvSpPr>
        <p:spPr>
          <a:xfrm>
            <a:off x="0" y="8649570"/>
            <a:ext cx="24383999" cy="711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4400" i="1" spc="132">
                <a:solidFill>
                  <a:srgbClr val="FFFFFF"/>
                </a:solidFill>
                <a:latin typeface="Collier"/>
                <a:ea typeface="Collier"/>
                <a:cs typeface="Collier"/>
                <a:sym typeface="Collier"/>
              </a:defRPr>
            </a:lvl1pPr>
          </a:lstStyle>
          <a:p>
            <a:pPr algn="ctr"/>
            <a:r>
              <a:rPr dirty="0"/>
              <a:t>Workshop: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94792" y="3647261"/>
            <a:ext cx="11124858" cy="7155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Wie is jouw ideale klant? (gebruik hierbij je eerder gemaakte </a:t>
            </a:r>
            <a:r>
              <a:rPr lang="nl-NL" dirty="0" err="1" smtClean="0"/>
              <a:t>persona’s</a:t>
            </a:r>
            <a:endParaRPr lang="nl-NL" b="1" dirty="0" smtClean="0">
              <a:solidFill>
                <a:srgbClr val="46242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Wat zijn de interesses en thema’s waar deze persoon zich mee bezig houdt?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Onderzoek wat de raakvlakken zijn tussen jouw ideale klant en de persoonlijkheid van jouw bedrijf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nl-NL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nl-NL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nl-NL" dirty="0"/>
              <a:t> </a:t>
            </a:r>
            <a:r>
              <a:rPr lang="nl-NL" dirty="0" smtClean="0"/>
              <a:t>Kies hieruit een aantal thema’s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1536910"/>
            <a:ext cx="4420247" cy="3338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klant</a:t>
            </a:r>
            <a:r>
              <a:rPr lang="en-US" dirty="0"/>
              <a:t> + de </a:t>
            </a:r>
            <a:r>
              <a:rPr lang="en-US" dirty="0" err="1"/>
              <a:t>connectie</a:t>
            </a:r>
            <a:r>
              <a:rPr lang="en-US" dirty="0"/>
              <a:t> die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dirty="0"/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7927735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73" name="Rechthoek"/>
          <p:cNvSpPr/>
          <p:nvPr/>
        </p:nvSpPr>
        <p:spPr>
          <a:xfrm>
            <a:off x="-1093029" y="-519413"/>
            <a:ext cx="5174062" cy="14308832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4" name="+ Typ hier een feit die je wil delen…"/>
          <p:cNvSpPr txBox="1"/>
          <p:nvPr/>
        </p:nvSpPr>
        <p:spPr>
          <a:xfrm>
            <a:off x="7716302" y="6514719"/>
            <a:ext cx="14730704" cy="679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571500" lvl="0" indent="-571500" defTabSz="457200" hangingPunct="1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en-US" sz="2900" i="1" dirty="0">
              <a:solidFill>
                <a:srgbClr val="462423"/>
              </a:solidFill>
              <a:latin typeface="Open Sans" charset="0"/>
              <a:ea typeface="Open Sans" charset="0"/>
              <a:cs typeface="Open Sans" charset="0"/>
              <a:sym typeface="Open Sans Light"/>
            </a:endParaRPr>
          </a:p>
        </p:txBody>
      </p:sp>
      <p:pic>
        <p:nvPicPr>
          <p:cNvPr id="175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OPDRACHT"/>
          <p:cNvSpPr txBox="1">
            <a:spLocks noGrp="1"/>
          </p:cNvSpPr>
          <p:nvPr>
            <p:ph type="title" idx="4294967295"/>
          </p:nvPr>
        </p:nvSpPr>
        <p:spPr>
          <a:xfrm rot="16200000">
            <a:off x="-2156549" y="5640015"/>
            <a:ext cx="7845849" cy="2435970"/>
          </a:xfrm>
          <a:prstGeom prst="rect">
            <a:avLst/>
          </a:prstGeom>
        </p:spPr>
        <p:txBody>
          <a:bodyPr anchor="b"/>
          <a:lstStyle>
            <a:lvl1pPr>
              <a:defRPr sz="11600" b="0" spc="46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t>OPDRACHT</a:t>
            </a:r>
          </a:p>
        </p:txBody>
      </p:sp>
      <p:sp>
        <p:nvSpPr>
          <p:cNvPr id="7" name="‘Hier kun je een quote of feitje delen waar je de aandacht naar wil trekken’"/>
          <p:cNvSpPr txBox="1"/>
          <p:nvPr/>
        </p:nvSpPr>
        <p:spPr>
          <a:xfrm>
            <a:off x="7716302" y="4665076"/>
            <a:ext cx="15838642" cy="5047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5800" spc="174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pPr algn="l"/>
            <a:r>
              <a:rPr lang="en-US" b="1" dirty="0" smtClean="0"/>
              <a:t>Neem 15 </a:t>
            </a:r>
            <a:r>
              <a:rPr lang="en-US" b="1" dirty="0" err="1" smtClean="0"/>
              <a:t>minuten</a:t>
            </a:r>
            <a:r>
              <a:rPr lang="en-US" b="1" dirty="0" smtClean="0"/>
              <a:t> de </a:t>
            </a:r>
            <a:r>
              <a:rPr lang="en-US" b="1" dirty="0" err="1" smtClean="0"/>
              <a:t>tijd</a:t>
            </a:r>
            <a:r>
              <a:rPr lang="en-US" b="1" dirty="0" smtClean="0"/>
              <a:t> om </a:t>
            </a:r>
            <a:r>
              <a:rPr lang="en-US" b="1" dirty="0"/>
              <a:t>na te denken over de </a:t>
            </a:r>
          </a:p>
          <a:p>
            <a:pPr algn="l"/>
            <a:r>
              <a:rPr lang="en-US" b="1" dirty="0" err="1"/>
              <a:t>overeenkomstige</a:t>
            </a:r>
            <a:r>
              <a:rPr lang="en-US" b="1" dirty="0"/>
              <a:t> </a:t>
            </a:r>
            <a:r>
              <a:rPr lang="en-US" b="1" dirty="0" err="1"/>
              <a:t>interesses</a:t>
            </a:r>
            <a:r>
              <a:rPr lang="en-US" b="1" dirty="0"/>
              <a:t> </a:t>
            </a:r>
            <a:r>
              <a:rPr lang="en-US" b="1" dirty="0" err="1"/>
              <a:t>tussen</a:t>
            </a:r>
            <a:r>
              <a:rPr lang="en-US" b="1" dirty="0"/>
              <a:t> </a:t>
            </a:r>
            <a:r>
              <a:rPr lang="en-US" b="1" dirty="0" err="1"/>
              <a:t>jouw</a:t>
            </a:r>
            <a:r>
              <a:rPr lang="en-US" b="1" dirty="0"/>
              <a:t> </a:t>
            </a:r>
            <a:r>
              <a:rPr lang="en-US" b="1" dirty="0" err="1"/>
              <a:t>bedrijf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je </a:t>
            </a:r>
          </a:p>
          <a:p>
            <a:pPr algn="l"/>
            <a:r>
              <a:rPr lang="en-US" b="1" dirty="0" err="1"/>
              <a:t>ideale</a:t>
            </a:r>
            <a:r>
              <a:rPr lang="en-US" b="1" dirty="0"/>
              <a:t> </a:t>
            </a:r>
            <a:r>
              <a:rPr lang="en-US" b="1" dirty="0" err="1"/>
              <a:t>klant</a:t>
            </a:r>
            <a:r>
              <a:rPr lang="en-US" b="1" dirty="0"/>
              <a:t>. </a:t>
            </a:r>
            <a:r>
              <a:rPr lang="en-US" b="1" dirty="0" err="1"/>
              <a:t>Kies</a:t>
            </a:r>
            <a:r>
              <a:rPr lang="en-US" b="1" dirty="0"/>
              <a:t> </a:t>
            </a:r>
            <a:r>
              <a:rPr lang="en-US" b="1" dirty="0" err="1"/>
              <a:t>hieruit</a:t>
            </a:r>
            <a:r>
              <a:rPr lang="en-US" b="1" dirty="0"/>
              <a:t> +/- 5 </a:t>
            </a:r>
            <a:r>
              <a:rPr lang="en-US" b="1" dirty="0" err="1"/>
              <a:t>thema’s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omschrijf</a:t>
            </a:r>
            <a:r>
              <a:rPr lang="en-US" b="1" dirty="0"/>
              <a:t> </a:t>
            </a:r>
          </a:p>
          <a:p>
            <a:pPr algn="l"/>
            <a:r>
              <a:rPr lang="en-US" b="1" dirty="0" smtClean="0"/>
              <a:t>wat </a:t>
            </a:r>
            <a:r>
              <a:rPr lang="en-US" b="1" dirty="0"/>
              <a:t>je </a:t>
            </a:r>
            <a:r>
              <a:rPr lang="en-US" b="1" dirty="0" err="1"/>
              <a:t>hierover</a:t>
            </a:r>
            <a:r>
              <a:rPr lang="en-US" b="1" dirty="0"/>
              <a:t> </a:t>
            </a:r>
            <a:r>
              <a:rPr lang="en-US" b="1" dirty="0" err="1"/>
              <a:t>zou</a:t>
            </a:r>
            <a:r>
              <a:rPr lang="en-US" b="1" dirty="0"/>
              <a:t> </a:t>
            </a:r>
            <a:r>
              <a:rPr lang="en-US" b="1" dirty="0" err="1"/>
              <a:t>kunnen</a:t>
            </a:r>
            <a:r>
              <a:rPr lang="en-US" b="1" dirty="0"/>
              <a:t> </a:t>
            </a:r>
            <a:r>
              <a:rPr lang="en-US" b="1" dirty="0" err="1"/>
              <a:t>schrijven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laten</a:t>
            </a:r>
            <a:r>
              <a:rPr lang="en-US" b="1" dirty="0"/>
              <a:t> </a:t>
            </a:r>
            <a:r>
              <a:rPr lang="en-US" b="1" dirty="0" err="1"/>
              <a:t>zien</a:t>
            </a:r>
            <a:r>
              <a:rPr lang="en-US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71393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9" name="Rechthoek"/>
          <p:cNvSpPr/>
          <p:nvPr/>
        </p:nvSpPr>
        <p:spPr>
          <a:xfrm>
            <a:off x="-1093029" y="-519412"/>
            <a:ext cx="31212781" cy="14308831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E8DFDB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‘Hier kun je een quote of feitje delen waar je de aandacht naar wil trekken’"/>
          <p:cNvSpPr txBox="1"/>
          <p:nvPr/>
        </p:nvSpPr>
        <p:spPr>
          <a:xfrm>
            <a:off x="6198973" y="4278783"/>
            <a:ext cx="11986054" cy="3338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5800" spc="174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dirty="0" smtClean="0"/>
              <a:t>‘</a:t>
            </a:r>
            <a:r>
              <a:rPr lang="en-US" b="1" dirty="0"/>
              <a:t>Consistently presented brands are 3.5 times more likely to enjoy excellent brand visibility than those with an inconsistent brand presentation</a:t>
            </a:r>
            <a:r>
              <a:rPr lang="en-US" b="1" dirty="0" smtClean="0"/>
              <a:t>.</a:t>
            </a:r>
            <a:r>
              <a:rPr dirty="0" smtClean="0"/>
              <a:t>’</a:t>
            </a:r>
            <a:endParaRPr dirty="0"/>
          </a:p>
        </p:txBody>
      </p:sp>
      <p:sp>
        <p:nvSpPr>
          <p:cNvPr id="181" name="Met de bron erbij"/>
          <p:cNvSpPr txBox="1"/>
          <p:nvPr/>
        </p:nvSpPr>
        <p:spPr>
          <a:xfrm>
            <a:off x="10849485" y="8354768"/>
            <a:ext cx="2685030" cy="679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rPr lang="en-US" dirty="0"/>
              <a:t>Demand Metric</a:t>
            </a:r>
            <a:endParaRPr dirty="0"/>
          </a:p>
        </p:txBody>
      </p:sp>
      <p:pic>
        <p:nvPicPr>
          <p:cNvPr id="182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61672" y="4554022"/>
            <a:ext cx="6960239" cy="3949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 smtClean="0"/>
              <a:t> </a:t>
            </a:r>
            <a:r>
              <a:rPr lang="nl-NL" dirty="0" smtClean="0"/>
              <a:t>Consistentie is </a:t>
            </a:r>
            <a:r>
              <a:rPr lang="nl-NL" dirty="0" err="1" smtClean="0"/>
              <a:t>key</a:t>
            </a:r>
            <a:endParaRPr lang="nl-NL" b="1" dirty="0" smtClean="0">
              <a:solidFill>
                <a:srgbClr val="46242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 smtClean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nl-NL"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nl-NL" dirty="0" smtClean="0">
                <a:latin typeface="Open Sans Light"/>
                <a:ea typeface="Open Sans Light"/>
                <a:cs typeface="Open Sans Light"/>
                <a:sym typeface="Open Sans Light"/>
              </a:rPr>
              <a:t>Wees persoonlijk! (dus ook in je </a:t>
            </a:r>
            <a:r>
              <a:rPr lang="nl-NL" dirty="0" err="1" smtClean="0">
                <a:latin typeface="Open Sans Light"/>
                <a:ea typeface="Open Sans Light"/>
                <a:cs typeface="Open Sans Light"/>
                <a:sym typeface="Open Sans Light"/>
              </a:rPr>
              <a:t>stories</a:t>
            </a:r>
            <a:r>
              <a:rPr lang="nl-NL" dirty="0" smtClean="0">
                <a:latin typeface="Open Sans Light"/>
                <a:ea typeface="Open Sans Light"/>
                <a:cs typeface="Open Sans Light"/>
                <a:sym typeface="Open Sans Light"/>
              </a:rPr>
              <a:t>)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 smtClean="0"/>
              <a:t> </a:t>
            </a:r>
            <a:r>
              <a:rPr lang="nl-NL" dirty="0" smtClean="0"/>
              <a:t>Planning en structuur</a:t>
            </a:r>
            <a:r>
              <a:rPr dirty="0" smtClean="0"/>
              <a:t/>
            </a:r>
            <a:br>
              <a:rPr dirty="0" smtClean="0"/>
            </a:br>
            <a:endParaRPr dirty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1949716"/>
            <a:ext cx="4420247" cy="251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en-US" dirty="0" err="1" smtClean="0"/>
              <a:t>Concreet</a:t>
            </a:r>
            <a:r>
              <a:rPr lang="en-US" dirty="0" smtClean="0"/>
              <a:t>; content </a:t>
            </a:r>
            <a:r>
              <a:rPr lang="en-US" dirty="0" err="1" smtClean="0"/>
              <a:t>maken</a:t>
            </a:r>
            <a:endParaRPr dirty="0"/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6648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9" name="Rechthoek"/>
          <p:cNvSpPr/>
          <p:nvPr/>
        </p:nvSpPr>
        <p:spPr>
          <a:xfrm>
            <a:off x="-1093029" y="-519412"/>
            <a:ext cx="31212781" cy="14308831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E8DFDB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82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1249" y="2956979"/>
            <a:ext cx="5083154" cy="91496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79" y="2956979"/>
            <a:ext cx="10042662" cy="914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1494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61672" y="4554022"/>
            <a:ext cx="11038278" cy="3949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Later, </a:t>
            </a:r>
            <a:r>
              <a:rPr lang="nl-NL" dirty="0" err="1" smtClean="0"/>
              <a:t>Planoly</a:t>
            </a:r>
            <a:r>
              <a:rPr lang="nl-NL" dirty="0" smtClean="0"/>
              <a:t>, etc. voor het plannen van je </a:t>
            </a:r>
            <a:r>
              <a:rPr lang="nl-NL" dirty="0" err="1" smtClean="0"/>
              <a:t>posts</a:t>
            </a:r>
            <a:endParaRPr lang="nl-NL" b="1" dirty="0" smtClean="0">
              <a:solidFill>
                <a:srgbClr val="46242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VSCO voor het maken van kwalitatieve foto’s met je smartphone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err="1" smtClean="0"/>
              <a:t>Canva</a:t>
            </a:r>
            <a:r>
              <a:rPr lang="nl-NL" dirty="0" smtClean="0"/>
              <a:t> voor inzetten van jouw huisstijl 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1938560"/>
            <a:ext cx="4420247" cy="2534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en-US" dirty="0" err="1" smtClean="0"/>
              <a:t>Concreet</a:t>
            </a:r>
            <a:r>
              <a:rPr lang="en-US" dirty="0" smtClean="0"/>
              <a:t>; content </a:t>
            </a:r>
            <a:r>
              <a:rPr lang="en-US" dirty="0" err="1" smtClean="0"/>
              <a:t>maken</a:t>
            </a:r>
            <a:endParaRPr lang="en-US" dirty="0" smtClean="0"/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‘Hier kun je een quote of feitje delen waar je de aandacht naar wil trekken’"/>
          <p:cNvSpPr txBox="1"/>
          <p:nvPr/>
        </p:nvSpPr>
        <p:spPr>
          <a:xfrm>
            <a:off x="11480343" y="3205958"/>
            <a:ext cx="11986054" cy="928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5800" spc="174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nl-NL" smtClean="0"/>
              <a:t>Tools om het je makkelijker te maken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9062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2" name="Rechthoek"/>
          <p:cNvSpPr/>
          <p:nvPr/>
        </p:nvSpPr>
        <p:spPr>
          <a:xfrm>
            <a:off x="-1093029" y="-519412"/>
            <a:ext cx="31212781" cy="14308831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3" name="‘Hier kun je een quote of feitje delen waar je de aandacht naar wil trekken’"/>
          <p:cNvSpPr txBox="1"/>
          <p:nvPr/>
        </p:nvSpPr>
        <p:spPr>
          <a:xfrm>
            <a:off x="8783070" y="5409586"/>
            <a:ext cx="6817860" cy="928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nl-NL" dirty="0" smtClean="0"/>
              <a:t>Vragen?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88151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hthoek"/>
          <p:cNvSpPr/>
          <p:nvPr/>
        </p:nvSpPr>
        <p:spPr>
          <a:xfrm>
            <a:off x="-1093029" y="3623963"/>
            <a:ext cx="9247234" cy="13956442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7" name="+ Typ hier een feit die je wil delen…"/>
          <p:cNvSpPr txBox="1"/>
          <p:nvPr/>
        </p:nvSpPr>
        <p:spPr>
          <a:xfrm>
            <a:off x="11961673" y="3271620"/>
            <a:ext cx="10276535" cy="6514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en-US" sz="2900" dirty="0">
                <a:sym typeface="Open Sans Light"/>
              </a:rPr>
              <a:t>Waarom de persoonlijkheid van jouw bedrijf EXTREEM belangrijk </a:t>
            </a:r>
            <a:r>
              <a:rPr lang="en-US" sz="2900" dirty="0" smtClean="0">
                <a:sym typeface="Open Sans Light"/>
              </a:rPr>
              <a:t>is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en-US" sz="2900" dirty="0">
                <a:sym typeface="Open Sans Light"/>
              </a:rPr>
              <a:t>De kern van je bedrijf ontdekken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en-US" sz="2900" dirty="0">
                <a:sym typeface="Open Sans Light"/>
              </a:rPr>
              <a:t>Jouw klant + de connectie die jij gaat maken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nl-NL" dirty="0" smtClean="0">
                <a:latin typeface="Open Sans Light"/>
                <a:ea typeface="Open Sans Light"/>
                <a:cs typeface="Open Sans Light"/>
                <a:sym typeface="Open Sans Light"/>
              </a:rPr>
              <a:t> Concreet: content maken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Vragenrondje</a:t>
            </a:r>
            <a:endParaRPr dirty="0"/>
          </a:p>
        </p:txBody>
      </p:sp>
      <p:sp>
        <p:nvSpPr>
          <p:cNvPr id="158" name="‘Hier een feitje die je als een soort quote uitlicht’"/>
          <p:cNvSpPr txBox="1"/>
          <p:nvPr/>
        </p:nvSpPr>
        <p:spPr>
          <a:xfrm>
            <a:off x="1773298" y="7418258"/>
            <a:ext cx="4420247" cy="1731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nl-NL" dirty="0" smtClean="0"/>
              <a:t>Wat we gaan vertellen</a:t>
            </a:r>
            <a:endParaRPr dirty="0"/>
          </a:p>
        </p:txBody>
      </p:sp>
      <p:pic>
        <p:nvPicPr>
          <p:cNvPr id="159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2" name="Rechthoek"/>
          <p:cNvSpPr/>
          <p:nvPr/>
        </p:nvSpPr>
        <p:spPr>
          <a:xfrm>
            <a:off x="-1093029" y="-519412"/>
            <a:ext cx="31212781" cy="14308831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3" name="‘Hier kun je een quote of feitje delen waar je de aandacht naar wil trekken’"/>
          <p:cNvSpPr txBox="1"/>
          <p:nvPr/>
        </p:nvSpPr>
        <p:spPr>
          <a:xfrm>
            <a:off x="8783070" y="3814150"/>
            <a:ext cx="6817860" cy="4119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dirty="0" smtClean="0"/>
              <a:t>‘</a:t>
            </a:r>
            <a:r>
              <a:rPr lang="en-US" b="1" dirty="0"/>
              <a:t>86% of consumers prefer an authentic and honest brand personality on social networks.</a:t>
            </a:r>
            <a:r>
              <a:rPr dirty="0" smtClean="0"/>
              <a:t>’</a:t>
            </a:r>
            <a:endParaRPr dirty="0"/>
          </a:p>
        </p:txBody>
      </p:sp>
      <p:sp>
        <p:nvSpPr>
          <p:cNvPr id="164" name="Met de bron erbij"/>
          <p:cNvSpPr txBox="1"/>
          <p:nvPr/>
        </p:nvSpPr>
        <p:spPr>
          <a:xfrm>
            <a:off x="11417749" y="8997319"/>
            <a:ext cx="1548501" cy="679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lnSpc>
                <a:spcPts val="5000"/>
              </a:lnSpc>
              <a:spcBef>
                <a:spcPts val="0"/>
              </a:spcBef>
              <a:defRPr sz="29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 algn="ctr"/>
            <a:r>
              <a:rPr lang="nl-NL" smtClean="0"/>
              <a:t>Hubspot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61672" y="3975147"/>
            <a:ext cx="9904956" cy="7155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Je </a:t>
            </a:r>
            <a:r>
              <a:rPr lang="en-US" dirty="0" err="1"/>
              <a:t>gezicht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</a:t>
            </a:r>
            <a:r>
              <a:rPr lang="en-US" dirty="0" err="1"/>
              <a:t>zien</a:t>
            </a:r>
            <a:endParaRPr lang="en-US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en-US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eerste</a:t>
            </a:r>
            <a:r>
              <a:rPr lang="en-US" dirty="0"/>
              <a:t> camera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en-US" b="1" dirty="0">
              <a:solidFill>
                <a:srgbClr val="46242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De </a:t>
            </a:r>
            <a:r>
              <a:rPr lang="en-US" dirty="0" err="1"/>
              <a:t>tijd</a:t>
            </a:r>
            <a:r>
              <a:rPr lang="en-US" dirty="0"/>
              <a:t> van het </a:t>
            </a:r>
            <a:r>
              <a:rPr lang="en-US" dirty="0" err="1"/>
              <a:t>goedkoopste</a:t>
            </a:r>
            <a:r>
              <a:rPr lang="en-US" dirty="0"/>
              <a:t> product </a:t>
            </a:r>
            <a:r>
              <a:rPr lang="en-US" dirty="0" err="1"/>
              <a:t>kopen</a:t>
            </a:r>
            <a:r>
              <a:rPr lang="en-US" dirty="0"/>
              <a:t> is </a:t>
            </a:r>
            <a:r>
              <a:rPr lang="en-US" dirty="0" err="1"/>
              <a:t>voorbij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The elements of value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en-US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in </a:t>
            </a:r>
            <a:r>
              <a:rPr lang="en-US" dirty="0" err="1"/>
              <a:t>tijden</a:t>
            </a:r>
            <a:r>
              <a:rPr lang="en-US" dirty="0"/>
              <a:t> van corona, maar in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ook</a:t>
            </a:r>
            <a:endParaRPr lang="en-US"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900583"/>
            <a:ext cx="4420247" cy="4610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lang="en-US" sz="5400" dirty="0" err="1">
                <a:sym typeface="Open Sans Light"/>
              </a:rPr>
              <a:t>Waarom</a:t>
            </a:r>
            <a:r>
              <a:rPr lang="en-US" sz="5400" dirty="0">
                <a:sym typeface="Open Sans Light"/>
              </a:rPr>
              <a:t> de </a:t>
            </a:r>
            <a:r>
              <a:rPr lang="en-US" sz="5400" dirty="0" err="1">
                <a:sym typeface="Open Sans Light"/>
              </a:rPr>
              <a:t>persoonlijkheid</a:t>
            </a:r>
            <a:r>
              <a:rPr lang="en-US" sz="5400" dirty="0">
                <a:sym typeface="Open Sans Light"/>
              </a:rPr>
              <a:t> van </a:t>
            </a:r>
            <a:r>
              <a:rPr lang="en-US" sz="5400" dirty="0" err="1">
                <a:sym typeface="Open Sans Light"/>
              </a:rPr>
              <a:t>jouw</a:t>
            </a:r>
            <a:r>
              <a:rPr lang="en-US" sz="5400" dirty="0">
                <a:sym typeface="Open Sans Light"/>
              </a:rPr>
              <a:t> </a:t>
            </a:r>
            <a:r>
              <a:rPr lang="en-US" sz="5400" dirty="0" err="1">
                <a:sym typeface="Open Sans Light"/>
              </a:rPr>
              <a:t>bedrijf</a:t>
            </a:r>
            <a:r>
              <a:rPr lang="en-US" sz="5400" dirty="0">
                <a:sym typeface="Open Sans Light"/>
              </a:rPr>
              <a:t> EXTREEM </a:t>
            </a:r>
            <a:r>
              <a:rPr lang="en-US" sz="5400" dirty="0" err="1">
                <a:sym typeface="Open Sans Light"/>
              </a:rPr>
              <a:t>belangrijk</a:t>
            </a:r>
            <a:r>
              <a:rPr lang="en-US" sz="5400" dirty="0">
                <a:sym typeface="Open Sans Light"/>
              </a:rPr>
              <a:t> is</a:t>
            </a:r>
            <a:endParaRPr lang="en-US" sz="5400" dirty="0">
              <a:sym typeface="Open Sans Light"/>
            </a:endParaRPr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61672" y="4554022"/>
            <a:ext cx="10472419" cy="3949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/>
              <a:t>D</a:t>
            </a:r>
            <a:r>
              <a:rPr lang="nl-NL" dirty="0" smtClean="0"/>
              <a:t>e ‘</a:t>
            </a:r>
            <a:r>
              <a:rPr lang="nl-NL" dirty="0" err="1" smtClean="0"/>
              <a:t>Why</a:t>
            </a:r>
            <a:r>
              <a:rPr lang="nl-NL" dirty="0" smtClean="0"/>
              <a:t>, </a:t>
            </a:r>
            <a:r>
              <a:rPr lang="nl-NL" dirty="0" err="1" smtClean="0"/>
              <a:t>how</a:t>
            </a:r>
            <a:r>
              <a:rPr lang="nl-NL" dirty="0" smtClean="0"/>
              <a:t>, </a:t>
            </a:r>
            <a:r>
              <a:rPr lang="nl-NL" dirty="0" err="1" smtClean="0"/>
              <a:t>what</a:t>
            </a:r>
            <a:r>
              <a:rPr lang="nl-NL" dirty="0" smtClean="0"/>
              <a:t>’ van je bedrijf</a:t>
            </a:r>
            <a:endParaRPr lang="nl-NL" b="1" dirty="0" smtClean="0">
              <a:solidFill>
                <a:srgbClr val="46242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Wat is de reden voor jou persoonlijk om je bedrijf te starten?</a:t>
            </a:r>
            <a:r>
              <a:rPr dirty="0"/>
              <a:t/>
            </a:r>
            <a:br>
              <a:rPr dirty="0"/>
            </a:br>
            <a:endParaRPr dirty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/>
              <a:t> </a:t>
            </a:r>
            <a:r>
              <a:rPr lang="nl-NL" dirty="0" smtClean="0"/>
              <a:t>Welke oplossing biedt jullie bedrijf?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1928337"/>
            <a:ext cx="4420247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dirty="0"/>
              <a:t>De kern van jouw bedrijf ontdekken</a:t>
            </a:r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64028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3" name="Rechthoek"/>
          <p:cNvSpPr/>
          <p:nvPr/>
        </p:nvSpPr>
        <p:spPr>
          <a:xfrm>
            <a:off x="-1093029" y="-519413"/>
            <a:ext cx="5174062" cy="14308832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4" name="+ Typ hier een feit die je wil delen…"/>
          <p:cNvSpPr txBox="1"/>
          <p:nvPr/>
        </p:nvSpPr>
        <p:spPr>
          <a:xfrm>
            <a:off x="7571000" y="6186085"/>
            <a:ext cx="14437428" cy="1343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sz="3600" dirty="0" smtClean="0"/>
              <a:t/>
            </a:r>
            <a:br>
              <a:rPr sz="3600" dirty="0" smtClean="0"/>
            </a:br>
            <a:endParaRPr sz="3600" dirty="0"/>
          </a:p>
        </p:txBody>
      </p:sp>
      <p:pic>
        <p:nvPicPr>
          <p:cNvPr id="175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OPDRACHT"/>
          <p:cNvSpPr txBox="1">
            <a:spLocks noGrp="1"/>
          </p:cNvSpPr>
          <p:nvPr>
            <p:ph type="title" idx="4294967295"/>
          </p:nvPr>
        </p:nvSpPr>
        <p:spPr>
          <a:xfrm rot="16200000">
            <a:off x="-2156549" y="5640015"/>
            <a:ext cx="7845849" cy="2435970"/>
          </a:xfrm>
          <a:prstGeom prst="rect">
            <a:avLst/>
          </a:prstGeom>
        </p:spPr>
        <p:txBody>
          <a:bodyPr anchor="b"/>
          <a:lstStyle>
            <a:lvl1pPr>
              <a:defRPr sz="11600" b="0" spc="46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t>OPDRACHT</a:t>
            </a:r>
          </a:p>
        </p:txBody>
      </p:sp>
      <p:sp>
        <p:nvSpPr>
          <p:cNvPr id="7" name="‘Hier kun je een quote of feitje delen waar je de aandacht naar wil trekken’"/>
          <p:cNvSpPr txBox="1"/>
          <p:nvPr/>
        </p:nvSpPr>
        <p:spPr>
          <a:xfrm>
            <a:off x="6870393" y="4221380"/>
            <a:ext cx="15838642" cy="527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5800" spc="174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pPr algn="l"/>
            <a:r>
              <a:rPr lang="en-US" b="1" dirty="0"/>
              <a:t>Neem 5 </a:t>
            </a:r>
            <a:r>
              <a:rPr lang="en-US" b="1" dirty="0" err="1"/>
              <a:t>minuten</a:t>
            </a:r>
            <a:r>
              <a:rPr lang="en-US" b="1" dirty="0"/>
              <a:t> om </a:t>
            </a:r>
            <a:r>
              <a:rPr lang="en-US" b="1" dirty="0" err="1"/>
              <a:t>samen</a:t>
            </a:r>
            <a:r>
              <a:rPr lang="en-US" b="1" dirty="0"/>
              <a:t> met je team je Why van je Why, How, What op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frissen</a:t>
            </a:r>
            <a:r>
              <a:rPr lang="en-US" b="1" dirty="0" smtClean="0"/>
              <a:t>.</a:t>
            </a:r>
            <a:endParaRPr lang="en-US" b="1" dirty="0"/>
          </a:p>
          <a:p>
            <a:pPr algn="l"/>
            <a:r>
              <a:rPr lang="en-US" b="1" dirty="0" err="1"/>
              <a:t>Bedenk</a:t>
            </a:r>
            <a:r>
              <a:rPr lang="en-US" b="1" dirty="0"/>
              <a:t> </a:t>
            </a:r>
            <a:r>
              <a:rPr lang="en-US" b="1" dirty="0" err="1"/>
              <a:t>ook</a:t>
            </a:r>
            <a:r>
              <a:rPr lang="en-US" b="1" dirty="0"/>
              <a:t> </a:t>
            </a:r>
            <a:r>
              <a:rPr lang="en-US" b="1" dirty="0" err="1"/>
              <a:t>waarom</a:t>
            </a:r>
            <a:r>
              <a:rPr lang="en-US" b="1" dirty="0"/>
              <a:t> </a:t>
            </a:r>
            <a:r>
              <a:rPr lang="en-US" b="1" dirty="0" err="1"/>
              <a:t>jij</a:t>
            </a:r>
            <a:r>
              <a:rPr lang="en-US" b="1" dirty="0"/>
              <a:t> </a:t>
            </a:r>
            <a:r>
              <a:rPr lang="en-US" b="1" dirty="0" err="1"/>
              <a:t>persoonlijk</a:t>
            </a:r>
            <a:r>
              <a:rPr lang="en-US" b="1" dirty="0"/>
              <a:t> je </a:t>
            </a:r>
            <a:r>
              <a:rPr lang="en-US" b="1" dirty="0" err="1"/>
              <a:t>bedrijf</a:t>
            </a:r>
            <a:r>
              <a:rPr lang="en-US" b="1" dirty="0"/>
              <a:t> bent </a:t>
            </a:r>
            <a:r>
              <a:rPr lang="en-US" b="1" dirty="0" err="1"/>
              <a:t>gestart</a:t>
            </a:r>
            <a:r>
              <a:rPr lang="en-US" b="1" dirty="0"/>
              <a:t>. </a:t>
            </a:r>
          </a:p>
          <a:p>
            <a:pPr algn="l"/>
            <a:r>
              <a:rPr lang="en-US" b="1" dirty="0" err="1"/>
              <a:t>Welke</a:t>
            </a:r>
            <a:r>
              <a:rPr lang="en-US" b="1" dirty="0"/>
              <a:t> </a:t>
            </a:r>
            <a:r>
              <a:rPr lang="en-US" b="1" dirty="0" err="1"/>
              <a:t>oplossing</a:t>
            </a:r>
            <a:r>
              <a:rPr lang="en-US" b="1" dirty="0"/>
              <a:t> </a:t>
            </a:r>
            <a:r>
              <a:rPr lang="en-US" b="1" dirty="0" err="1"/>
              <a:t>biedt</a:t>
            </a:r>
            <a:r>
              <a:rPr lang="en-US" b="1" dirty="0"/>
              <a:t> </a:t>
            </a:r>
            <a:r>
              <a:rPr lang="en-US" b="1" dirty="0" err="1"/>
              <a:t>jullie</a:t>
            </a:r>
            <a:r>
              <a:rPr lang="en-US" b="1" dirty="0"/>
              <a:t> </a:t>
            </a:r>
            <a:r>
              <a:rPr lang="en-US" b="1" dirty="0" err="1"/>
              <a:t>bedrijf</a:t>
            </a:r>
            <a:r>
              <a:rPr lang="en-US" b="1" dirty="0"/>
              <a:t>?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Rechthoek"/>
          <p:cNvSpPr/>
          <p:nvPr/>
        </p:nvSpPr>
        <p:spPr>
          <a:xfrm>
            <a:off x="-1093029" y="-5649200"/>
            <a:ext cx="9247234" cy="12301268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8" name="+ Typ hier een feit die je wil delen…"/>
          <p:cNvSpPr txBox="1"/>
          <p:nvPr/>
        </p:nvSpPr>
        <p:spPr>
          <a:xfrm>
            <a:off x="11961672" y="3592222"/>
            <a:ext cx="10752024" cy="5873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 smtClean="0"/>
              <a:t> </a:t>
            </a:r>
            <a:r>
              <a:rPr lang="en-US" dirty="0"/>
              <a:t>De persoonlijkheid van je </a:t>
            </a:r>
            <a:r>
              <a:rPr lang="en-US" dirty="0" smtClean="0"/>
              <a:t>bedrijf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 smtClean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 smtClean="0"/>
              <a:t> </a:t>
            </a:r>
            <a:r>
              <a:rPr lang="nl-NL" dirty="0" smtClean="0"/>
              <a:t>Als je bedrijf een persoon was, wat voor persoon zou dit dan zijn?</a:t>
            </a: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dirty="0" smtClean="0"/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b="1" dirty="0" smtClean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dirty="0" smtClean="0"/>
              <a:t> </a:t>
            </a:r>
            <a:r>
              <a:rPr lang="en-US" sz="2900" dirty="0">
                <a:sym typeface="Open Sans Light"/>
              </a:rPr>
              <a:t>Welke stijl past bij deze persoon? </a:t>
            </a:r>
            <a:endParaRPr lang="en-US" sz="2900" dirty="0" smtClean="0">
              <a:sym typeface="Open Sans Light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endParaRPr lang="en-US" sz="2900" dirty="0">
              <a:sym typeface="Open Sans Light"/>
            </a:endParaRPr>
          </a:p>
          <a:p>
            <a:pPr defTabSz="457200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b="1" dirty="0">
                <a:solidFill>
                  <a:srgbClr val="462423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n-US" dirty="0"/>
              <a:t> </a:t>
            </a:r>
            <a:r>
              <a:rPr lang="en-US" sz="2900" dirty="0" err="1">
                <a:sym typeface="Open Sans Light"/>
              </a:rPr>
              <a:t>Welke</a:t>
            </a:r>
            <a:r>
              <a:rPr lang="en-US" sz="2900" dirty="0">
                <a:sym typeface="Open Sans Light"/>
              </a:rPr>
              <a:t> </a:t>
            </a:r>
            <a:r>
              <a:rPr lang="en-US" sz="2900" dirty="0" smtClean="0">
                <a:sym typeface="Open Sans Light"/>
              </a:rPr>
              <a:t>tone-of-voice?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169" name="De kern van jouw bedrijf ontdekken"/>
          <p:cNvSpPr txBox="1"/>
          <p:nvPr/>
        </p:nvSpPr>
        <p:spPr>
          <a:xfrm>
            <a:off x="2233109" y="1928337"/>
            <a:ext cx="4420247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5800" spc="17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rPr dirty="0"/>
              <a:t>De kern van jouw bedrijf ontdekken</a:t>
            </a:r>
          </a:p>
        </p:txBody>
      </p:sp>
      <p:pic>
        <p:nvPicPr>
          <p:cNvPr id="170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79386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9" name="Rechthoek"/>
          <p:cNvSpPr/>
          <p:nvPr/>
        </p:nvSpPr>
        <p:spPr>
          <a:xfrm>
            <a:off x="-1093029" y="-519412"/>
            <a:ext cx="31212781" cy="14308831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E8DFDB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82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760" y="3578086"/>
            <a:ext cx="4803913" cy="48039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034" y="3578086"/>
            <a:ext cx="5697931" cy="75972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7326" y="3578086"/>
            <a:ext cx="5430630" cy="452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609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hthoek"/>
          <p:cNvSpPr/>
          <p:nvPr/>
        </p:nvSpPr>
        <p:spPr>
          <a:xfrm>
            <a:off x="-2119390" y="-449299"/>
            <a:ext cx="32626996" cy="15275774"/>
          </a:xfrm>
          <a:prstGeom prst="rect">
            <a:avLst/>
          </a:prstGeom>
          <a:solidFill>
            <a:srgbClr val="E8DFD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73" name="Rechthoek"/>
          <p:cNvSpPr/>
          <p:nvPr/>
        </p:nvSpPr>
        <p:spPr>
          <a:xfrm>
            <a:off x="-1093029" y="-519413"/>
            <a:ext cx="5174062" cy="14308832"/>
          </a:xfrm>
          <a:prstGeom prst="rect">
            <a:avLst/>
          </a:prstGeom>
          <a:solidFill>
            <a:srgbClr val="46242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1"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4" name="+ Typ hier een feit die je wil delen…"/>
          <p:cNvSpPr txBox="1"/>
          <p:nvPr/>
        </p:nvSpPr>
        <p:spPr>
          <a:xfrm>
            <a:off x="6968795" y="10088427"/>
            <a:ext cx="14730704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571500" lvl="0" indent="-571500" defTabSz="457200" hangingPunct="1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Dit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is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dus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geen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persona. Een persona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zegt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wat over je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doelgroep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, de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schets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gaat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over</a:t>
            </a:r>
          </a:p>
          <a:p>
            <a:pPr marL="571500" lvl="0" indent="-571500" defTabSz="457200" hangingPunct="1">
              <a:lnSpc>
                <a:spcPts val="5000"/>
              </a:lnSpc>
              <a:spcBef>
                <a:spcPts val="0"/>
              </a:spcBef>
              <a:defRPr sz="29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je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eigen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 </a:t>
            </a:r>
            <a:r>
              <a:rPr lang="en-US" sz="2900" i="1" dirty="0" err="1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bedrijf</a:t>
            </a:r>
            <a:r>
              <a:rPr lang="en-US" sz="2900" i="1" dirty="0" smtClean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  <a:sym typeface="Open Sans Light"/>
              </a:rPr>
              <a:t>.</a:t>
            </a:r>
            <a:endParaRPr sz="2900" i="1" dirty="0">
              <a:solidFill>
                <a:schemeClr val="tx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175" name="framingstories-logo-huisstijl-fotografie.png" descr="framingstories-logo-huisstijl-fotografi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02184" y="349390"/>
            <a:ext cx="979632" cy="1959262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OPDRACHT"/>
          <p:cNvSpPr txBox="1">
            <a:spLocks noGrp="1"/>
          </p:cNvSpPr>
          <p:nvPr>
            <p:ph type="title" idx="4294967295"/>
          </p:nvPr>
        </p:nvSpPr>
        <p:spPr>
          <a:xfrm rot="16200000">
            <a:off x="-2156549" y="5640015"/>
            <a:ext cx="7845849" cy="2435970"/>
          </a:xfrm>
          <a:prstGeom prst="rect">
            <a:avLst/>
          </a:prstGeom>
        </p:spPr>
        <p:txBody>
          <a:bodyPr anchor="b"/>
          <a:lstStyle>
            <a:lvl1pPr>
              <a:defRPr sz="11600" b="0" spc="464">
                <a:solidFill>
                  <a:srgbClr val="FFFFFF"/>
                </a:solidFill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r>
              <a:t>OPDRACHT</a:t>
            </a:r>
          </a:p>
        </p:txBody>
      </p:sp>
      <p:sp>
        <p:nvSpPr>
          <p:cNvPr id="7" name="‘Hier kun je een quote of feitje delen waar je de aandacht naar wil trekken’"/>
          <p:cNvSpPr txBox="1"/>
          <p:nvPr/>
        </p:nvSpPr>
        <p:spPr>
          <a:xfrm>
            <a:off x="6968795" y="4285015"/>
            <a:ext cx="17866309" cy="5047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5800" spc="174">
                <a:latin typeface="Collier ExLight"/>
                <a:ea typeface="Collier ExLight"/>
                <a:cs typeface="Collier ExLight"/>
                <a:sym typeface="Collier ExLight"/>
              </a:defRPr>
            </a:lvl1pPr>
          </a:lstStyle>
          <a:p>
            <a:pPr algn="l"/>
            <a:r>
              <a:rPr lang="en-US" b="1" dirty="0"/>
              <a:t>Neem </a:t>
            </a:r>
            <a:r>
              <a:rPr lang="en-US" b="1" dirty="0" smtClean="0"/>
              <a:t>10 </a:t>
            </a:r>
            <a:r>
              <a:rPr lang="en-US" b="1" dirty="0" err="1" smtClean="0"/>
              <a:t>minuten</a:t>
            </a:r>
            <a:r>
              <a:rPr lang="en-US" b="1" dirty="0" smtClean="0"/>
              <a:t> </a:t>
            </a:r>
            <a:r>
              <a:rPr lang="en-US" b="1" dirty="0"/>
              <a:t>om je </a:t>
            </a:r>
            <a:r>
              <a:rPr lang="en-US" b="1" dirty="0" err="1"/>
              <a:t>bedrijf</a:t>
            </a:r>
            <a:r>
              <a:rPr lang="en-US" b="1" dirty="0"/>
              <a:t> een </a:t>
            </a:r>
            <a:r>
              <a:rPr lang="en-US" b="1" dirty="0" err="1" smtClean="0"/>
              <a:t>persoonlijkheid</a:t>
            </a:r>
            <a:endParaRPr lang="en-US" b="1" dirty="0" smtClean="0"/>
          </a:p>
          <a:p>
            <a:pPr algn="l"/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geven</a:t>
            </a:r>
            <a:r>
              <a:rPr lang="en-US" b="1" dirty="0" smtClean="0"/>
              <a:t>. </a:t>
            </a:r>
            <a:r>
              <a:rPr lang="en-US" b="1" dirty="0" err="1" smtClean="0"/>
              <a:t>Bedenk</a:t>
            </a:r>
            <a:r>
              <a:rPr lang="en-US" b="1" dirty="0" smtClean="0"/>
              <a:t> een </a:t>
            </a:r>
            <a:r>
              <a:rPr lang="en-US" b="1" dirty="0" err="1" smtClean="0"/>
              <a:t>naam</a:t>
            </a:r>
            <a:r>
              <a:rPr lang="en-US" b="1" dirty="0" smtClean="0"/>
              <a:t>, tone-of-voice, (</a:t>
            </a:r>
            <a:r>
              <a:rPr lang="en-US" b="1" dirty="0" err="1" smtClean="0"/>
              <a:t>formeel</a:t>
            </a:r>
            <a:endParaRPr lang="en-US" b="1" dirty="0" smtClean="0"/>
          </a:p>
          <a:p>
            <a:pPr algn="l"/>
            <a:r>
              <a:rPr lang="en-US" b="1" dirty="0" smtClean="0"/>
              <a:t>of </a:t>
            </a:r>
            <a:r>
              <a:rPr lang="en-US" b="1" dirty="0" err="1"/>
              <a:t>informeel</a:t>
            </a:r>
            <a:r>
              <a:rPr lang="en-US" b="1" dirty="0"/>
              <a:t>), </a:t>
            </a:r>
            <a:r>
              <a:rPr lang="en-US" b="1" dirty="0" err="1"/>
              <a:t>interesses</a:t>
            </a:r>
            <a:r>
              <a:rPr lang="en-US" b="1" dirty="0"/>
              <a:t>, etc. </a:t>
            </a:r>
            <a:r>
              <a:rPr lang="en-US" b="1" dirty="0" err="1"/>
              <a:t>Schets</a:t>
            </a:r>
            <a:r>
              <a:rPr lang="en-US" b="1" dirty="0"/>
              <a:t> </a:t>
            </a:r>
            <a:r>
              <a:rPr lang="en-US" b="1" dirty="0" err="1"/>
              <a:t>deze</a:t>
            </a:r>
            <a:r>
              <a:rPr lang="en-US" b="1" dirty="0"/>
              <a:t> </a:t>
            </a:r>
            <a:r>
              <a:rPr lang="en-US" b="1" dirty="0" err="1" smtClean="0"/>
              <a:t>persoon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 err="1" smtClean="0"/>
              <a:t>maak</a:t>
            </a:r>
            <a:r>
              <a:rPr lang="en-US" b="1" dirty="0" smtClean="0"/>
              <a:t> het zo </a:t>
            </a:r>
            <a:r>
              <a:rPr lang="en-US" b="1" dirty="0" err="1" smtClean="0"/>
              <a:t>visueel</a:t>
            </a:r>
            <a:r>
              <a:rPr lang="en-US" b="1" dirty="0" smtClean="0"/>
              <a:t> </a:t>
            </a:r>
            <a:r>
              <a:rPr lang="en-US" b="1" dirty="0" err="1" smtClean="0"/>
              <a:t>mogelijk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93918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595</Words>
  <Application>Microsoft Macintosh PowerPoint</Application>
  <PresentationFormat>Custom</PresentationFormat>
  <Paragraphs>88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Calibri</vt:lpstr>
      <vt:lpstr>Collier</vt:lpstr>
      <vt:lpstr>Collier ExLight</vt:lpstr>
      <vt:lpstr>Helvetica Neue</vt:lpstr>
      <vt:lpstr>Helvetica Neue Medium</vt:lpstr>
      <vt:lpstr>Open Sans</vt:lpstr>
      <vt:lpstr>Open Sans Light</vt:lpstr>
      <vt:lpstr>21_BasicWhite</vt:lpstr>
      <vt:lpstr>FRAMING STORIES</vt:lpstr>
      <vt:lpstr>PowerPoint Presentation</vt:lpstr>
      <vt:lpstr>PowerPoint Presentation</vt:lpstr>
      <vt:lpstr>PowerPoint Presentation</vt:lpstr>
      <vt:lpstr>PowerPoint Presentation</vt:lpstr>
      <vt:lpstr>OPDRACHT</vt:lpstr>
      <vt:lpstr>PowerPoint Presentation</vt:lpstr>
      <vt:lpstr>PowerPoint Presentation</vt:lpstr>
      <vt:lpstr>OPDRACHT</vt:lpstr>
      <vt:lpstr>PowerPoint Presentation</vt:lpstr>
      <vt:lpstr>OPDRACHT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STORIES</dc:title>
  <cp:lastModifiedBy>Loïs Smit</cp:lastModifiedBy>
  <cp:revision>16</cp:revision>
  <dcterms:modified xsi:type="dcterms:W3CDTF">2020-05-16T17:59:57Z</dcterms:modified>
</cp:coreProperties>
</file>